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81" r:id="rId4"/>
    <p:sldId id="288" r:id="rId5"/>
    <p:sldId id="289" r:id="rId6"/>
    <p:sldId id="282" r:id="rId7"/>
    <p:sldId id="284" r:id="rId8"/>
    <p:sldId id="262" r:id="rId9"/>
    <p:sldId id="285" r:id="rId10"/>
    <p:sldId id="290" r:id="rId11"/>
    <p:sldId id="264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86" r:id="rId24"/>
    <p:sldId id="277" r:id="rId25"/>
    <p:sldId id="278" r:id="rId26"/>
    <p:sldId id="279" r:id="rId27"/>
    <p:sldId id="29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09B3"/>
    <a:srgbClr val="1361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382E4D83-0FCE-4377-BEEF-D15A0BE79920}" type="datetimeFigureOut">
              <a:rPr lang="fa-IR" smtClean="0"/>
              <a:t>02/05/1448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76D9FC39-44BF-4A17-A343-EE41A3DF4B7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538053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گرفتگی بینی، خستگی و سردرد نیز ممکن‌اند. انزال خشک الزاماً انزال پس‌رونده نیست. قطع پیش از جراحی چشم، پیشگیری قطعی از IFIS ایجاد نمی‌کند.</a:t>
            </a:r>
          </a:p>
          <a:p>
            <a:endParaRPr/>
          </a:p>
          <a:p>
            <a:r>
              <a:t>منبع اصلی: متن ارسالی «داروهای پروستات و عوارض».</a:t>
            </a:r>
          </a:p>
          <a:p>
            <a:r>
              <a:t>منابع تکمیلی:</a:t>
            </a:r>
          </a:p>
          <a:p>
            <a:r>
              <a:t>https://uroweb.org/guidelines/management-of-non-neurogenic-male-luts/chapter/disease-management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تمرکز ارائه بر درمان دارویی LUTS/BPH و ایمنی در مراقبت اولیه است. پروستاتیت و بیکالوتامید در بخش‌های مستقل مطرح می‌شوند. تصویر جلد، تصویر مفهومی تولیدشده است.</a:t>
            </a:r>
          </a:p>
          <a:p>
            <a:endParaRPr/>
          </a:p>
          <a:p>
            <a:r>
              <a:t>منبع اصلی: متن ارسالی «داروهای پروستات و عوارض».</a:t>
            </a:r>
          </a:p>
          <a:p>
            <a:r>
              <a:t>منابع تکمیلی: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29176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0A4919E5-0495-4409-AB06-433BA17604B1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D1E0ED2C-33E3-4943-9033-B267F355A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Body">
            <a:extLst>
              <a:ext uri="{FF2B5EF4-FFF2-40B4-BE49-F238E27FC236}">
                <a16:creationId xmlns:a16="http://schemas.microsoft.com/office/drawing/2014/main" id="{B1EA4C5E-A3D5-4CC7-BB34-E1277642E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cent rule">
            <a:extLst>
              <a:ext uri="{FF2B5EF4-FFF2-40B4-BE49-F238E27FC236}">
                <a16:creationId xmlns:a16="http://schemas.microsoft.com/office/drawing/2014/main" id="{95A5450F-851C-4A66-8BDB-08F0A1BE03E2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7E7138BB-1F53-4B06-89E0-41D39BBA1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584D3029-01B3-40AD-AB75-F60F20A07C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4" name="Right column">
            <a:extLst>
              <a:ext uri="{FF2B5EF4-FFF2-40B4-BE49-F238E27FC236}">
                <a16:creationId xmlns:a16="http://schemas.microsoft.com/office/drawing/2014/main" id="{E008740A-0423-4FAD-86A4-79DDEA66EBF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C9A0D412-17F7-462D-9F0B-15E4156F9B82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8DF44AE-A967-459E-A27A-6E829A755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396573CB-E811-4D64-90A1-CEAC673520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</p:sldLayoutIdLst>
  <p:hf hdr="0" ftr="0" dt="0"/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FB2E369-59A7-46A2-8DF0-26F268000094}"/>
              </a:ext>
            </a:extLst>
          </p:cNvPr>
          <p:cNvSpPr>
            <a:spLocks noGrp="1"/>
          </p:cNvSpPr>
          <p:nvPr/>
        </p:nvSpPr>
        <p:spPr>
          <a:xfrm>
            <a:off x="4271749" y="982639"/>
            <a:ext cx="7253501" cy="117370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 dirty="0">
                <a:solidFill>
                  <a:srgbClr val="FFFFFF"/>
                </a:solidFill>
                <a:latin typeface="DejaVu Sans"/>
                <a:ea typeface="DejaVu Sans"/>
                <a:cs typeface="B Titr" panose="00000700000000000000" pitchFamily="2" charset="-78"/>
              </a:rPr>
              <a:t>‏</a:t>
            </a:r>
            <a:r>
              <a:rPr sz="4200" b="1" dirty="0" err="1">
                <a:solidFill>
                  <a:srgbClr val="FFFFFF"/>
                </a:solidFill>
                <a:latin typeface="DejaVu Sans"/>
                <a:ea typeface="DejaVu Sans"/>
                <a:cs typeface="B Titr" panose="00000700000000000000" pitchFamily="2" charset="-78"/>
              </a:rPr>
              <a:t>داروهای</a:t>
            </a:r>
            <a:r>
              <a:rPr sz="4200" b="1" dirty="0">
                <a:solidFill>
                  <a:srgbClr val="FFFFFF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4200" b="1" dirty="0" err="1" smtClean="0">
                <a:solidFill>
                  <a:srgbClr val="FFFFFF"/>
                </a:solidFill>
                <a:latin typeface="DejaVu Sans"/>
                <a:ea typeface="DejaVu Sans"/>
                <a:cs typeface="B Titr" panose="00000700000000000000" pitchFamily="2" charset="-78"/>
              </a:rPr>
              <a:t>پروستات</a:t>
            </a:r>
            <a:r>
              <a:rPr lang="fa-IR" sz="4200" b="1" dirty="0">
                <a:solidFill>
                  <a:srgbClr val="FFFFFF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4200" b="1" dirty="0" smtClean="0">
                <a:solidFill>
                  <a:srgbClr val="FFFFFF"/>
                </a:solidFill>
                <a:latin typeface="DejaVu Sans"/>
                <a:ea typeface="DejaVu Sans"/>
                <a:cs typeface="B Titr" panose="00000700000000000000" pitchFamily="2" charset="-78"/>
              </a:rPr>
              <a:t>و </a:t>
            </a:r>
            <a:r>
              <a:rPr sz="4200" b="1" dirty="0" err="1">
                <a:solidFill>
                  <a:srgbClr val="FFFFFF"/>
                </a:solidFill>
                <a:latin typeface="DejaVu Sans"/>
                <a:ea typeface="DejaVu Sans"/>
                <a:cs typeface="B Titr" panose="00000700000000000000" pitchFamily="2" charset="-78"/>
              </a:rPr>
              <a:t>مدیریت</a:t>
            </a:r>
            <a:r>
              <a:rPr sz="4200" b="1" dirty="0">
                <a:solidFill>
                  <a:srgbClr val="FFFFFF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4200" b="1" dirty="0" err="1" smtClean="0">
                <a:solidFill>
                  <a:srgbClr val="FFFFFF"/>
                </a:solidFill>
                <a:latin typeface="DejaVu Sans"/>
                <a:ea typeface="DejaVu Sans"/>
                <a:cs typeface="B Titr" panose="00000700000000000000" pitchFamily="2" charset="-78"/>
              </a:rPr>
              <a:t>عوارض</a:t>
            </a:r>
            <a:endParaRPr lang="fa-IR" sz="4200" b="1" dirty="0" smtClean="0">
              <a:solidFill>
                <a:srgbClr val="FFFFFF"/>
              </a:solidFill>
              <a:latin typeface="DejaVu Sans"/>
              <a:ea typeface="DejaVu Sans"/>
              <a:cs typeface="B Titr" panose="00000700000000000000" pitchFamily="2" charset="-78"/>
            </a:endParaRPr>
          </a:p>
          <a:p>
            <a:pPr algn="r" rtl="1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endParaRPr lang="fa-IR" sz="4200" b="1" dirty="0">
              <a:solidFill>
                <a:srgbClr val="FFFFFF"/>
              </a:solidFill>
              <a:latin typeface="DejaVu Sans"/>
              <a:ea typeface="DejaVu Sans"/>
              <a:cs typeface="B Titr" panose="00000700000000000000" pitchFamily="2" charset="-78"/>
            </a:endParaRPr>
          </a:p>
          <a:p>
            <a:pPr algn="r" rtl="1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endParaRPr lang="fa-IR" sz="3600" b="1" dirty="0" smtClean="0">
              <a:solidFill>
                <a:srgbClr val="FFFFFF"/>
              </a:solidFill>
              <a:latin typeface="DejaVu Sans"/>
              <a:ea typeface="DejaVu Sans"/>
              <a:cs typeface="B Titr" panose="00000700000000000000" pitchFamily="2" charset="-78"/>
            </a:endParaRPr>
          </a:p>
          <a:p>
            <a:pPr algn="r" rtl="1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fa-IR" sz="3600" b="1" dirty="0" smtClean="0">
                <a:solidFill>
                  <a:srgbClr val="FFFFFF"/>
                </a:solidFill>
                <a:latin typeface="DejaVu Sans"/>
                <a:ea typeface="DejaVu Sans"/>
                <a:cs typeface="B Titr" panose="00000700000000000000" pitchFamily="2" charset="-78"/>
              </a:rPr>
              <a:t>دکتر عباس والی</a:t>
            </a:r>
          </a:p>
          <a:p>
            <a:pPr algn="r" rtl="1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fa-IR" sz="3600" b="1" dirty="0" smtClean="0">
                <a:solidFill>
                  <a:srgbClr val="FFFFFF"/>
                </a:solidFill>
                <a:latin typeface="DejaVu Sans"/>
                <a:ea typeface="DejaVu Sans"/>
                <a:cs typeface="B Titr" panose="00000700000000000000" pitchFamily="2" charset="-78"/>
              </a:rPr>
              <a:t>متخصص اورولوژی </a:t>
            </a:r>
          </a:p>
          <a:p>
            <a:pPr algn="r" rtl="1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fa-IR" sz="2800" b="1" dirty="0" smtClean="0">
                <a:solidFill>
                  <a:srgbClr val="FFFFFF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رئیس پژوهشکده مهندسی و علوم پزشکی جانبازان</a:t>
            </a:r>
            <a:endParaRPr sz="2800" b="1" dirty="0">
              <a:solidFill>
                <a:srgbClr val="FFFFFF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260A6D-6536-4E76-BAF1-2131EA75A1BB}"/>
              </a:ext>
            </a:extLst>
          </p:cNvPr>
          <p:cNvSpPr>
            <a:spLocks noGrp="1"/>
          </p:cNvSpPr>
          <p:nvPr/>
        </p:nvSpPr>
        <p:spPr>
          <a:xfrm>
            <a:off x="5048250" y="5158855"/>
            <a:ext cx="6477000" cy="6823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100" b="0">
                <a:solidFill>
                  <a:srgbClr val="8DD3D7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dirty="0">
                <a:solidFill>
                  <a:srgbClr val="FFFF00"/>
                </a:solidFill>
                <a:latin typeface="DejaVu Sans"/>
                <a:ea typeface="DejaVu Sans"/>
                <a:cs typeface="B Nazanin" panose="00000400000000000000" pitchFamily="2" charset="-78"/>
              </a:rPr>
              <a:t>‏</a:t>
            </a:r>
            <a:r>
              <a:rPr sz="2400" b="1" dirty="0" err="1">
                <a:solidFill>
                  <a:srgbClr val="FFFF00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وبینار</a:t>
            </a:r>
            <a:r>
              <a:rPr sz="2400" b="1" dirty="0">
                <a:solidFill>
                  <a:srgbClr val="FFFF00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1" dirty="0" err="1">
                <a:solidFill>
                  <a:srgbClr val="FFFF00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آموزشی</a:t>
            </a:r>
            <a:r>
              <a:rPr sz="2400" b="1" dirty="0">
                <a:solidFill>
                  <a:srgbClr val="FFFF00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1" dirty="0" err="1">
                <a:solidFill>
                  <a:srgbClr val="FFFF00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ویژه</a:t>
            </a:r>
            <a:r>
              <a:rPr sz="2400" b="1" dirty="0">
                <a:solidFill>
                  <a:srgbClr val="FFFF00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1" dirty="0" err="1">
                <a:solidFill>
                  <a:srgbClr val="FFFF00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پزشکان</a:t>
            </a:r>
            <a:r>
              <a:rPr sz="2400" b="1" dirty="0">
                <a:solidFill>
                  <a:srgbClr val="FFFF00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lang="fa-IR" sz="2400" b="1" dirty="0" smtClean="0">
                <a:solidFill>
                  <a:srgbClr val="FFFF00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پایش سلامت</a:t>
            </a:r>
            <a:endParaRPr sz="2400" b="1" dirty="0">
              <a:solidFill>
                <a:srgbClr val="FFFF00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5493" y="6141493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15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99AB5E-8F3C-46DA-876A-D23F4C0A7AD2}"/>
              </a:ext>
            </a:extLst>
          </p:cNvPr>
          <p:cNvSpPr>
            <a:spLocks noGrp="1"/>
          </p:cNvSpPr>
          <p:nvPr/>
        </p:nvSpPr>
        <p:spPr>
          <a:xfrm>
            <a:off x="666750" y="709683"/>
            <a:ext cx="10858500" cy="58685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3150" b="1">
                <a:solidFill>
                  <a:srgbClr val="102C3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‏</a:t>
            </a:r>
            <a:r>
              <a:rPr sz="3200" b="1" dirty="0" err="1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دسته‌بندی</a:t>
            </a:r>
            <a:r>
              <a:rPr sz="32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3200" b="1" dirty="0" err="1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داروهای</a:t>
            </a:r>
            <a:r>
              <a:rPr sz="32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3200" b="1" dirty="0" err="1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بیماری‌های</a:t>
            </a:r>
            <a:r>
              <a:rPr sz="32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3200" b="1" dirty="0" err="1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پروستات</a:t>
            </a:r>
            <a:endParaRPr sz="3200" b="1" dirty="0">
              <a:solidFill>
                <a:srgbClr val="102C3A"/>
              </a:solidFill>
              <a:latin typeface="DejaVu Sans"/>
              <a:ea typeface="DejaVu Sans"/>
              <a:cs typeface="B Titr" panose="000007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63618B-327B-46CD-BA8C-6C8C062CF777}"/>
              </a:ext>
            </a:extLst>
          </p:cNvPr>
          <p:cNvSpPr>
            <a:spLocks noGrp="1"/>
          </p:cNvSpPr>
          <p:nvPr/>
        </p:nvSpPr>
        <p:spPr>
          <a:xfrm>
            <a:off x="666750" y="6286500"/>
            <a:ext cx="666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55717D"/>
                </a:solidFill>
                <a:latin typeface="DejaVu Sans"/>
                <a:ea typeface="DejaVu Sans"/>
                <a:cs typeface="DejaVu Sans"/>
              </a:defRPr>
            </a:pPr>
            <a:endParaRPr sz="1350" b="0" dirty="0">
              <a:solidFill>
                <a:srgbClr val="55717D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6" name="Table 5"/>
          <p:cNvGraphicFramePr/>
          <p:nvPr>
            <p:extLst>
              <p:ext uri="{D42A27DB-BD31-4B8C-83A1-F6EECF244321}">
                <p14:modId xmlns:p14="http://schemas.microsoft.com/office/powerpoint/2010/main" val="1647093248"/>
              </p:ext>
            </p:extLst>
          </p:nvPr>
        </p:nvGraphicFramePr>
        <p:xfrm>
          <a:off x="666750" y="1714500"/>
          <a:ext cx="10858500" cy="3714750"/>
        </p:xfrm>
        <a:graphic>
          <a:graphicData uri="http://schemas.openxmlformats.org/drawingml/2006/table">
            <a:tbl>
              <a:tblPr/>
              <a:tblGrid>
                <a:gridCol w="695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5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r" rtl="1"/>
                      <a:r>
                        <a:rPr sz="1800" b="1" dirty="0" err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گروه‌های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1800" b="1" dirty="0" err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دارویی</a:t>
                      </a:r>
                      <a:endParaRPr sz="1800" b="1" dirty="0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102C3A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800" b="1" dirty="0" err="1" smtClean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بیماری</a:t>
                      </a:r>
                      <a:r>
                        <a:rPr lang="fa-IR" sz="1800" b="1" dirty="0" smtClean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/</a:t>
                      </a:r>
                      <a:r>
                        <a:rPr sz="1800" b="1" dirty="0" smtClean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1800" b="1" dirty="0" err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هدف</a:t>
                      </a:r>
                      <a:endParaRPr sz="1800" b="1" dirty="0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102C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algn="r" rtl="1"/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آلفابلوکر</a:t>
                      </a:r>
                      <a:r>
                        <a:rPr lang="fa-IR"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ها 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،</a:t>
                      </a:r>
                      <a:r>
                        <a:rPr lang="fa-IR"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مهار </a:t>
                      </a:r>
                      <a:r>
                        <a:rPr lang="fa-IR" sz="2000" b="0" dirty="0" smtClean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کننده‌های</a:t>
                      </a:r>
                      <a:r>
                        <a:rPr sz="2000" b="0" dirty="0" smtClean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۵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آلفا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ردوکتاز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، </a:t>
                      </a:r>
                      <a:r>
                        <a:rPr lang="fa-IR"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مهارکننده های 5 فسفودیسترازها وداروهای ترکیبی و مکمل های گیاهی</a:t>
                      </a:r>
                      <a:endParaRPr sz="2000" b="0" dirty="0">
                        <a:solidFill>
                          <a:schemeClr val="tx1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بزرگی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خوش‌خیم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و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علائم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تخلیه‌ای</a:t>
                      </a:r>
                      <a:endParaRPr sz="2000" b="0" dirty="0">
                        <a:solidFill>
                          <a:schemeClr val="tx1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algn="r" rtl="1"/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آنتی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‌</a:t>
                      </a:r>
                      <a:r>
                        <a:rPr lang="fa-IR"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کولینرژیک ها </a:t>
                      </a:r>
                      <a:r>
                        <a:rPr lang="fa-IR" sz="2000" b="0" dirty="0" smtClean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( </a:t>
                      </a:r>
                      <a:r>
                        <a:rPr lang="fa-IR"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سولیفناسین ـ یوریناسین ـ اکسی بوتینین ... )</a:t>
                      </a:r>
                      <a:endParaRPr sz="2000" b="0" dirty="0">
                        <a:solidFill>
                          <a:schemeClr val="tx1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علائم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ذخیره‌ای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همراه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BPH</a:t>
                      </a:r>
                    </a:p>
                  </a:txBody>
                  <a:tcPr anchor="ctr">
                    <a:solidFill>
                      <a:srgbClr val="E7E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algn="r" rtl="1"/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آنتی‌بیوتیک</a:t>
                      </a:r>
                      <a:r>
                        <a:rPr lang="fa-IR"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ها 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،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درمان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علامتی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منتخب</a:t>
                      </a:r>
                      <a:r>
                        <a:rPr lang="fa-IR"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fa-IR" sz="2000" b="0" dirty="0" smtClean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(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NSAID</a:t>
                      </a:r>
                      <a:r>
                        <a:rPr lang="fa-IR" sz="2000" b="0" dirty="0" smtClean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ها </a:t>
                      </a:r>
                      <a:r>
                        <a:rPr lang="fa-IR"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و داروهای ضد اضطرابی وشل کننده های عضلات و...)</a:t>
                      </a:r>
                      <a:endParaRPr sz="2000" b="0" dirty="0">
                        <a:solidFill>
                          <a:schemeClr val="tx1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پروستاتیت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 smtClean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باکتریایی</a:t>
                      </a:r>
                      <a:r>
                        <a:rPr sz="2000" b="0" dirty="0" smtClean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/</a:t>
                      </a:r>
                      <a:r>
                        <a:rPr lang="fa-IR" sz="2000" b="0" dirty="0" smtClean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 smtClean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درد</a:t>
                      </a:r>
                      <a:r>
                        <a:rPr sz="2000" b="0" dirty="0" smtClean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لگنی</a:t>
                      </a:r>
                      <a:endParaRPr sz="2000" b="0" dirty="0">
                        <a:solidFill>
                          <a:schemeClr val="tx1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algn="r" rtl="1"/>
                      <a:r>
                        <a:rPr lang="fa-IR"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آنتی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آندروژن</a:t>
                      </a:r>
                      <a:r>
                        <a:rPr lang="fa-IR"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ها (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نمونه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: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بیکالوتامید</a:t>
                      </a:r>
                      <a:r>
                        <a:rPr lang="fa-IR"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ـ فلوتامید ... ) مهار کننده های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LHRH</a:t>
                      </a:r>
                      <a:endParaRPr sz="2000" b="0" dirty="0">
                        <a:solidFill>
                          <a:schemeClr val="tx1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سرطان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پروستات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،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درمان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تخصصی</a:t>
                      </a:r>
                      <a:endParaRPr sz="2000" b="0" dirty="0">
                        <a:solidFill>
                          <a:schemeClr val="tx1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E7E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91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FDB905-3072-7446-B244-6680BF388543}"/>
              </a:ext>
            </a:extLst>
          </p:cNvPr>
          <p:cNvSpPr txBox="1"/>
          <p:nvPr/>
        </p:nvSpPr>
        <p:spPr>
          <a:xfrm>
            <a:off x="513162" y="1104314"/>
            <a:ext cx="10994064" cy="4260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44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انواع داروی پروستات خوش‌خیم</a:t>
            </a:r>
            <a:endParaRPr lang="en-US" sz="4400" b="1" dirty="0">
              <a:solidFill>
                <a:srgbClr val="102C3A"/>
              </a:solidFill>
              <a:latin typeface="DejaVu Sans"/>
              <a:ea typeface="DejaVu Sans"/>
              <a:cs typeface="B Titr" panose="000007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sz="1800" dirty="0" smtClean="0">
                <a:effectLst/>
                <a:latin typeface="IRANSans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a-IR" sz="1800" dirty="0" smtClean="0">
                <a:effectLst/>
                <a:latin typeface="IRANSans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a-IR" sz="2000" dirty="0" smtClean="0">
                <a:effectLst/>
                <a:latin typeface="IRANSans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a-IR" sz="2000" dirty="0" smtClean="0">
                <a:effectLst/>
                <a:latin typeface="IRANSans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ar-SA" sz="2000" dirty="0" smtClean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این </a:t>
            </a:r>
            <a:r>
              <a:rPr lang="ar-SA" sz="2000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داروها عمدتاً با هدف کاهش علائم ادراری، کاهش اندازه پروستات یا کم‌کردن فشار وارد بر مجرای ادراری تجویز می‌شوند. رایج‌ترین داروها عبارت‌اند از</a:t>
            </a:r>
            <a:r>
              <a:rPr lang="en-US" sz="2000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: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000" b="1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آلفابلاکرها</a:t>
            </a:r>
            <a:r>
              <a:rPr lang="en-US" sz="2000" b="1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 (Alpha-blockers</a:t>
            </a:r>
            <a:r>
              <a:rPr lang="en-US" sz="2000" b="1" dirty="0" smtClean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):</a:t>
            </a:r>
            <a:r>
              <a:rPr lang="ar-SA" sz="2000" dirty="0" smtClean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مانند </a:t>
            </a:r>
            <a:r>
              <a:rPr lang="ar-SA" sz="2000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تامسولوسین، آلفوزوسین و دوکسازوسین؛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000" b="1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مهارکننده‌های </a:t>
            </a:r>
            <a:r>
              <a:rPr lang="fa-IR" sz="2000" b="1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۵-</a:t>
            </a:r>
            <a:r>
              <a:rPr lang="ar-SA" sz="2000" b="1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آلفا ردوکتا</a:t>
            </a:r>
            <a:r>
              <a:rPr lang="fa-IR" sz="2000" b="1" dirty="0" smtClean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ز</a:t>
            </a:r>
            <a:r>
              <a:rPr lang="en-US" sz="2000" b="1" dirty="0" smtClean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:</a:t>
            </a:r>
            <a:r>
              <a:rPr lang="fa-IR" sz="2000" dirty="0" smtClean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مانند فیناستراید و دوتاستراید؛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000" b="1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مهارکننده‌های</a:t>
            </a:r>
            <a:r>
              <a:rPr lang="en-US" sz="2000" b="1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000" b="1" dirty="0" smtClean="0"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5 </a:t>
            </a:r>
            <a:r>
              <a:rPr lang="fa-IR" sz="2000" b="1" dirty="0"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فسفو دی </a:t>
            </a:r>
            <a:r>
              <a:rPr lang="fa-IR" sz="2000" b="1" dirty="0" smtClean="0"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استراز: </a:t>
            </a:r>
            <a:r>
              <a:rPr lang="ar-SA" sz="2000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مانند </a:t>
            </a:r>
            <a:r>
              <a:rPr lang="ar-SA" sz="2000" dirty="0" smtClean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تادالافی</a:t>
            </a:r>
            <a:r>
              <a:rPr lang="en-US" sz="2000" dirty="0" smtClean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en-US" sz="2000" dirty="0" smtClean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) </a:t>
            </a:r>
            <a:r>
              <a:rPr lang="ar-SA" sz="2000" dirty="0" smtClean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که </a:t>
            </a:r>
            <a:r>
              <a:rPr lang="ar-SA" sz="2000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به‌ویژه در بیماران دارای</a:t>
            </a:r>
            <a:r>
              <a:rPr lang="en-US" sz="2000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 BPH </a:t>
            </a:r>
            <a:r>
              <a:rPr lang="ar-SA" sz="2000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همراه با اختلال نعوظ مفید است؛</a:t>
            </a:r>
            <a:r>
              <a:rPr lang="en-US" sz="2000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(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000" b="1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داروهای ترکیبی</a:t>
            </a:r>
            <a:r>
              <a:rPr lang="en-US" sz="2000" b="1" dirty="0" smtClean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:</a:t>
            </a:r>
            <a:r>
              <a:rPr lang="fa-IR" sz="2000" dirty="0" smtClean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ar-SA" sz="2000" dirty="0" smtClean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مثل </a:t>
            </a:r>
            <a:r>
              <a:rPr lang="ar-SA" sz="2000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تامسولوسین + دوتاسترای</a:t>
            </a:r>
            <a:r>
              <a:rPr lang="fa-IR" sz="2000" dirty="0" smtClean="0"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د </a:t>
            </a:r>
            <a:r>
              <a:rPr lang="fa-IR" sz="2000" dirty="0"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ـ </a:t>
            </a:r>
            <a:r>
              <a:rPr lang="fa-IR" sz="2000" dirty="0" smtClean="0"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تامسولوسین </a:t>
            </a:r>
            <a:r>
              <a:rPr lang="fa-IR" sz="2000" dirty="0"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+ سولیفناسین</a:t>
            </a:r>
            <a:r>
              <a:rPr lang="en-US" sz="2000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 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000" b="1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مکمل‌های </a:t>
            </a:r>
            <a:r>
              <a:rPr lang="ar-SA" sz="2000" b="1" dirty="0" smtClean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گیاهی</a:t>
            </a:r>
            <a:r>
              <a:rPr lang="en-US" sz="2000" b="1" dirty="0" smtClean="0"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:</a:t>
            </a:r>
            <a:r>
              <a:rPr lang="fa-IR" sz="2000" b="1" dirty="0" smtClean="0"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ar-SA" sz="2000" dirty="0" smtClean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مانند </a:t>
            </a:r>
            <a:r>
              <a:rPr lang="ar-SA" sz="2000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ساوپالم</a:t>
            </a:r>
            <a:r>
              <a:rPr lang="fa-IR" sz="2000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ی</a:t>
            </a:r>
            <a:r>
              <a:rPr lang="ar-SA" sz="2000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تو، بتا-سیتوسترول و پیژئوم (هرچند شواهد علمی درباره اثربخشی آن‌ها محدود است)</a:t>
            </a:r>
            <a:r>
              <a:rPr lang="en-US" sz="2000" dirty="0">
                <a:effectLst/>
                <a:latin typeface="IRANSans"/>
                <a:ea typeface="Times New Roman" panose="02020603050405020304" pitchFamily="18" charset="0"/>
                <a:cs typeface="B Nazanin" panose="00000400000000000000" pitchFamily="2" charset="-78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00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0500"/>
            <a:ext cx="10820400" cy="771099"/>
          </a:xfrm>
        </p:spPr>
        <p:txBody>
          <a:bodyPr>
            <a:normAutofit/>
          </a:bodyPr>
          <a:lstStyle/>
          <a:p>
            <a:pPr algn="r" rtl="1"/>
            <a:r>
              <a:rPr lang="ar-SA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داروهای آلفا بلوکر</a:t>
            </a:r>
            <a:r>
              <a:rPr lang="en-US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endParaRPr lang="fa-IR" sz="6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09274"/>
            <a:ext cx="10820400" cy="4162926"/>
          </a:xfrm>
        </p:spPr>
        <p:txBody>
          <a:bodyPr>
            <a:normAutofit/>
          </a:bodyPr>
          <a:lstStyle/>
          <a:p>
            <a:pPr marL="0" marR="0" algn="just" rtl="1" fontAlgn="base">
              <a:lnSpc>
                <a:spcPct val="107000"/>
              </a:lnSpc>
              <a:spcAft>
                <a:spcPts val="1500"/>
              </a:spcAft>
              <a:buNone/>
            </a:pPr>
            <a:r>
              <a:rPr lang="fa-IR"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1) </a:t>
            </a:r>
            <a:r>
              <a:rPr lang="ar-SA"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تامسولوسین</a:t>
            </a:r>
            <a:endParaRPr lang="en-US"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just" rtl="1" fontAlgn="base">
              <a:lnSpc>
                <a:spcPct val="107000"/>
              </a:lnSpc>
              <a:spcAft>
                <a:spcPts val="1500"/>
              </a:spcAft>
              <a:buNone/>
            </a:pPr>
            <a:r>
              <a:rPr lang="ar-SA" sz="2000" dirty="0" smtClean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تامسولوسین یکی از پرمصرف‌ترین آلفابلوکرها است. معمولاً نسبت به دوکسازوسین و ترازوسین، فشار خون را کمتر کاهش</a:t>
            </a:r>
            <a:r>
              <a:rPr lang="fa-IR" sz="2000" dirty="0" smtClean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ar-SA" sz="2000" dirty="0" smtClean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می‌دهد</a:t>
            </a:r>
            <a:r>
              <a:rPr lang="en-US" sz="2000" dirty="0" smtClean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.</a:t>
            </a:r>
            <a:r>
              <a:rPr lang="ar-SA" sz="2000" dirty="0" smtClean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تامسولوسین برای مردانی که فشار خون طبیعی یا نسبتاً پایین دارند، ممکن است گزینه مناسب‌تری </a:t>
            </a:r>
            <a:r>
              <a:rPr lang="ar-SA" sz="2000" dirty="0" smtClean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باشد</a:t>
            </a:r>
            <a:r>
              <a:rPr lang="fa-IR" sz="2000" dirty="0" smtClean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. </a:t>
            </a:r>
            <a:endParaRPr lang="fa-IR" sz="2000" dirty="0" smtClean="0">
              <a:latin typeface="IRansansX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just" rtl="1" fontAlgn="base">
              <a:lnSpc>
                <a:spcPct val="107000"/>
              </a:lnSpc>
              <a:spcAft>
                <a:spcPts val="1500"/>
              </a:spcAft>
              <a:buNone/>
            </a:pPr>
            <a:r>
              <a:rPr lang="fa-IR"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2) </a:t>
            </a:r>
            <a:r>
              <a:rPr lang="ar-SA"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سیلودوسین</a:t>
            </a:r>
            <a:endParaRPr lang="en-US"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just" rtl="1" fontAlgn="base">
              <a:lnSpc>
                <a:spcPct val="107000"/>
              </a:lnSpc>
              <a:spcAft>
                <a:spcPts val="1500"/>
              </a:spcAft>
              <a:buNone/>
            </a:pPr>
            <a:r>
              <a:rPr lang="ar-SA" sz="2000" dirty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سیلودوسین یکی از انتخابی‌ترین در پروستات است. </a:t>
            </a:r>
            <a:r>
              <a:rPr lang="ar-SA" sz="2000" dirty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این ویژگی باعث می‌شود اثر آن بر فشار خون معمولاً کمتر از داروهای غیرانتخابی باشد، اما احتمال اختلال انزال با آن بیشتر است</a:t>
            </a:r>
            <a:r>
              <a:rPr lang="en-US" sz="2000" dirty="0" smtClean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.</a:t>
            </a:r>
            <a:r>
              <a:rPr lang="fa-IR" sz="2000" dirty="0" smtClean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ar-SA" sz="2000" dirty="0" smtClean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سیلودوسین </a:t>
            </a:r>
            <a:r>
              <a:rPr lang="ar-SA" sz="2000" dirty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در بیماران مبتلا به نارسایی شدید کلیه قابل استفاده </a:t>
            </a:r>
            <a:r>
              <a:rPr lang="ar-SA" sz="2000" dirty="0" smtClean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نباشد</a:t>
            </a:r>
            <a:r>
              <a:rPr lang="fa-IR" sz="2000" dirty="0" smtClean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.</a:t>
            </a:r>
            <a:endParaRPr lang="fa-IR" sz="2000" dirty="0">
              <a:latin typeface="IRansansX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just" rtl="1" fontAlgn="base">
              <a:lnSpc>
                <a:spcPct val="107000"/>
              </a:lnSpc>
              <a:spcAft>
                <a:spcPts val="1500"/>
              </a:spcAft>
              <a:buNone/>
            </a:pPr>
            <a:r>
              <a:rPr lang="fa-IR"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3) </a:t>
            </a:r>
            <a:r>
              <a:rPr lang="ar-SA"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آلفوزوسین</a:t>
            </a:r>
            <a:endParaRPr lang="en-US"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just" rtl="1" fontAlgn="base">
              <a:lnSpc>
                <a:spcPct val="107000"/>
              </a:lnSpc>
              <a:spcAft>
                <a:spcPts val="1500"/>
              </a:spcAft>
              <a:buNone/>
            </a:pPr>
            <a:r>
              <a:rPr lang="ar-SA" sz="2000" dirty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احتمال اختلال انزال با آلفوزوسین معمولاً کمتر از تامسولوسین و سیلودوسین است. در مقابل، احتمال سرگیجه و افت فشار، به‌خصوص در افراد حساس یا مصرف‌کنندگان داروهای قلبی، همچنان وجود دارد</a:t>
            </a:r>
            <a:r>
              <a:rPr lang="en-US" sz="2000" dirty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.</a:t>
            </a:r>
            <a:r>
              <a:rPr lang="ar-SA" sz="2000" dirty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آلفوزوسین باید در بیماری کبدی با احتیاط جدی بررسی </a:t>
            </a:r>
            <a:r>
              <a:rPr lang="ar-SA" sz="2000" dirty="0" smtClean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شود</a:t>
            </a:r>
            <a:r>
              <a:rPr lang="fa-IR" sz="2000" dirty="0" smtClean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.</a:t>
            </a:r>
            <a:endParaRPr lang="fa-IR" sz="2000" dirty="0">
              <a:latin typeface="IRansansX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rtl="1"/>
            <a:endParaRPr lang="fa-IR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68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ar-SA" sz="49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داروهای آلفا بلوکر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/>
            </a:r>
            <a:b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</a:br>
            <a:endParaRPr lang="fa-I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815152"/>
            <a:ext cx="10820400" cy="4357048"/>
          </a:xfrm>
        </p:spPr>
        <p:txBody>
          <a:bodyPr>
            <a:normAutofit/>
          </a:bodyPr>
          <a:lstStyle/>
          <a:p>
            <a:pPr marL="0" algn="just" rtl="1" fontAlgn="base">
              <a:lnSpc>
                <a:spcPct val="107000"/>
              </a:lnSpc>
              <a:spcAft>
                <a:spcPts val="1500"/>
              </a:spcAft>
              <a:buNone/>
            </a:pPr>
            <a:r>
              <a:rPr lang="fa-IR"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4 </a:t>
            </a:r>
            <a:r>
              <a:rPr lang="fa-IR" sz="2000" b="1" dirty="0" smtClean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)</a:t>
            </a:r>
            <a:r>
              <a:rPr lang="ar-SA" sz="2000" b="1" dirty="0" smtClean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دوکسازوسین</a:t>
            </a:r>
            <a:endParaRPr lang="en-US"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just" rtl="1" fontAlgn="base">
              <a:lnSpc>
                <a:spcPct val="107000"/>
              </a:lnSpc>
              <a:spcAft>
                <a:spcPts val="1500"/>
              </a:spcAft>
              <a:buNone/>
            </a:pPr>
            <a:r>
              <a:rPr lang="ar-SA" sz="2000" dirty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دوکسازوسین برای بیمارانی که هم فشار خون بالا و هم علائم ادراری دارند، ممکن است در بعضی شرایط مفید باشد</a:t>
            </a:r>
            <a:endParaRPr lang="fa-IR" sz="2000" dirty="0">
              <a:latin typeface="IRansansX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just" rtl="1" fontAlgn="base">
              <a:lnSpc>
                <a:spcPct val="107000"/>
              </a:lnSpc>
              <a:spcAft>
                <a:spcPts val="1500"/>
              </a:spcAft>
              <a:buNone/>
            </a:pPr>
            <a:r>
              <a:rPr lang="fa-IR"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5) </a:t>
            </a:r>
            <a:r>
              <a:rPr lang="ar-SA"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ترازوسین</a:t>
            </a:r>
            <a:endParaRPr lang="en-US"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just" rtl="1" fontAlgn="base">
              <a:lnSpc>
                <a:spcPct val="107000"/>
              </a:lnSpc>
              <a:spcAft>
                <a:spcPts val="1500"/>
              </a:spcAft>
              <a:buNone/>
            </a:pPr>
            <a:r>
              <a:rPr lang="ar-SA" sz="2000" dirty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ترازوسین از نظر عملکرد به دوکسازوسین شباهت دارد و علاوه بر علائم پروستات، می‌تواند فشار خون را کاهش دهد. این دارو نیز باید با مقدار کم آغاز و مرحله‌به‌مرحله تنظیم شود</a:t>
            </a:r>
            <a:r>
              <a:rPr lang="en-US" sz="2000" dirty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.</a:t>
            </a:r>
            <a:r>
              <a:rPr lang="ar-SA" sz="2000" dirty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سرگیجه، ضعف، خواب‌آلودگی و افت فشار هنگام برخاستن از عوارض قابل‌توجه ترازوسین هستند.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0" marR="0" algn="just" rtl="1" fontAlgn="base">
              <a:lnSpc>
                <a:spcPct val="107000"/>
              </a:lnSpc>
              <a:spcAft>
                <a:spcPts val="1500"/>
              </a:spcAft>
              <a:buNone/>
            </a:pPr>
            <a:r>
              <a:rPr lang="fa-IR"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6) </a:t>
            </a:r>
            <a:r>
              <a:rPr lang="ar-SA"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پرازوسین</a:t>
            </a:r>
            <a:endParaRPr lang="en-US"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just" rtl="1" fontAlgn="base">
              <a:lnSpc>
                <a:spcPct val="107000"/>
              </a:lnSpc>
              <a:spcAft>
                <a:spcPts val="1500"/>
              </a:spcAft>
              <a:buNone/>
            </a:pPr>
            <a:r>
              <a:rPr lang="ar-SA" sz="2000" dirty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پرازوسین دارویی قدیمی‌تر از خانواده آلفابلوکرهاست که بیشتر برای فشار خون و بعضی کاربردهای دیگر شناخته می‌شود. اگرچه می‌تواند عضلات مسیر ادرار را شل کند، امروزه معمولاً جزء انتخاب‌های اصلی و استاندارد درمان بلندمدت علائم بزرگ‌شدن خوش‌خیم پروستات نیست</a:t>
            </a:r>
            <a:r>
              <a:rPr lang="en-US" sz="2000" dirty="0"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/>
            <a:endParaRPr lang="fa-IR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14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012DC5-2CA2-81AA-4116-65B8389F30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1" y="488482"/>
            <a:ext cx="11353800" cy="5881036"/>
          </a:xfrm>
          <a:prstGeom prst="rect">
            <a:avLst/>
          </a:prstGeom>
          <a:solidFill>
            <a:schemeClr val="bg1">
              <a:alpha val="97000"/>
            </a:schemeClr>
          </a:solidFill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07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DA3B51-AC60-05E7-E735-D3BDD1CD8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" y="498108"/>
            <a:ext cx="11747500" cy="58617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21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69BF2E2-694C-4D6C-B574-42B7DF52367A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8585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3150" b="1">
                <a:solidFill>
                  <a:srgbClr val="102C3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dirty="0">
                <a:solidFill>
                  <a:srgbClr val="102C3A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4400" b="1" dirty="0" err="1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آلفابلوکرها</a:t>
            </a:r>
            <a:r>
              <a:rPr sz="44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: </a:t>
            </a:r>
            <a:r>
              <a:rPr sz="4400" b="1" dirty="0" err="1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عوارض</a:t>
            </a:r>
            <a:r>
              <a:rPr sz="44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4400" b="1" dirty="0" err="1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مهم</a:t>
            </a:r>
            <a:endParaRPr sz="4400" b="1" dirty="0">
              <a:solidFill>
                <a:srgbClr val="102C3A"/>
              </a:solidFill>
              <a:latin typeface="DejaVu Sans"/>
              <a:ea typeface="DejaVu Sans"/>
              <a:cs typeface="B Titr" panose="00000700000000000000" pitchFamily="2" charset="-78"/>
            </a:endParaRPr>
          </a:p>
        </p:txBody>
      </p:sp>
      <p:graphicFrame>
        <p:nvGraphicFramePr>
          <p:cNvPr id="6" name="Table 5"/>
          <p:cNvGraphicFramePr/>
          <p:nvPr>
            <p:extLst>
              <p:ext uri="{D42A27DB-BD31-4B8C-83A1-F6EECF244321}">
                <p14:modId xmlns:p14="http://schemas.microsoft.com/office/powerpoint/2010/main" val="52414568"/>
              </p:ext>
            </p:extLst>
          </p:nvPr>
        </p:nvGraphicFramePr>
        <p:xfrm>
          <a:off x="666750" y="1714500"/>
          <a:ext cx="10858500" cy="3714750"/>
        </p:xfrm>
        <a:graphic>
          <a:graphicData uri="http://schemas.openxmlformats.org/drawingml/2006/table">
            <a:tbl>
              <a:tblPr/>
              <a:tblGrid>
                <a:gridCol w="476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r" rtl="1"/>
                      <a:r>
                        <a:rPr sz="2000" b="1" dirty="0" err="1">
                          <a:solidFill>
                            <a:schemeClr val="bg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اقدام</a:t>
                      </a:r>
                      <a:r>
                        <a:rPr sz="2000" b="1" dirty="0">
                          <a:solidFill>
                            <a:schemeClr val="bg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1" dirty="0" err="1">
                          <a:solidFill>
                            <a:schemeClr val="bg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بالینی</a:t>
                      </a:r>
                      <a:endParaRPr sz="2000" b="1" dirty="0">
                        <a:solidFill>
                          <a:schemeClr val="bg1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102C3A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2000" b="1" dirty="0" err="1" smtClean="0">
                          <a:solidFill>
                            <a:schemeClr val="bg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عارضه</a:t>
                      </a:r>
                      <a:r>
                        <a:rPr sz="2000" b="1" dirty="0" smtClean="0">
                          <a:solidFill>
                            <a:schemeClr val="bg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/ </a:t>
                      </a:r>
                      <a:r>
                        <a:rPr sz="2000" b="1" dirty="0" err="1">
                          <a:solidFill>
                            <a:schemeClr val="bg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الگوی</a:t>
                      </a:r>
                      <a:r>
                        <a:rPr sz="2000" b="1" dirty="0">
                          <a:solidFill>
                            <a:schemeClr val="bg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1" dirty="0" err="1">
                          <a:solidFill>
                            <a:schemeClr val="bg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خطر</a:t>
                      </a:r>
                      <a:endParaRPr sz="2000" b="1" dirty="0">
                        <a:solidFill>
                          <a:schemeClr val="bg1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102C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algn="r" rtl="1"/>
                      <a:r>
                        <a:rPr sz="2000" b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فشار وضعیتی، داروها و خطر سقوط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سرگیجه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و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افت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فشار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،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بیشتر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در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 smtClean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دوکسازوسین</a:t>
                      </a:r>
                      <a:r>
                        <a:rPr sz="2000" b="0" dirty="0" smtClean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/</a:t>
                      </a:r>
                      <a:r>
                        <a:rPr sz="2000" b="0" dirty="0" err="1" smtClean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ترازوسین</a:t>
                      </a:r>
                      <a:endParaRPr sz="2000" b="0" dirty="0">
                        <a:solidFill>
                          <a:schemeClr val="tx1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algn="r" rtl="1"/>
                      <a:r>
                        <a:rPr sz="2000" b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گفت‌وگو درباره رضایت جنسی و باروری</a:t>
                      </a:r>
                    </a:p>
                  </a:txBody>
                  <a:tcPr anchor="ctr"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اختلال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انزال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،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بیشتر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در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 smtClean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سیلودوسین</a:t>
                      </a:r>
                      <a:r>
                        <a:rPr sz="2000" b="0" dirty="0" smtClean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/</a:t>
                      </a:r>
                      <a:r>
                        <a:rPr sz="2000" b="0" dirty="0" err="1" smtClean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تامسولوسین</a:t>
                      </a:r>
                      <a:endParaRPr sz="2000" b="0" dirty="0">
                        <a:solidFill>
                          <a:schemeClr val="tx1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E7E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algn="r" rtl="1"/>
                      <a:r>
                        <a:rPr sz="2000" b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اطلاع به جراح از مصرف فعلی یا قبلی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2000" b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سندرم عنبیه شل حین عمل، IFIS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algn="r" rtl="1"/>
                      <a:r>
                        <a:rPr sz="2000" b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ارزیابی اورژانسی</a:t>
                      </a:r>
                    </a:p>
                  </a:txBody>
                  <a:tcPr anchor="ctr"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پریاپیسم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دردناک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بیش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از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smtClean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۴ساعت</a:t>
                      </a:r>
                      <a:endParaRPr sz="2000" b="0" dirty="0">
                        <a:solidFill>
                          <a:schemeClr val="tx1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E7E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33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45C5F9-AA48-9E31-D084-F1BFAB93CAF6}"/>
              </a:ext>
            </a:extLst>
          </p:cNvPr>
          <p:cNvSpPr txBox="1"/>
          <p:nvPr/>
        </p:nvSpPr>
        <p:spPr>
          <a:xfrm>
            <a:off x="518078" y="607426"/>
            <a:ext cx="11155844" cy="5329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 fontAlgn="base">
              <a:lnSpc>
                <a:spcPct val="107000"/>
              </a:lnSpc>
              <a:spcAft>
                <a:spcPts val="1500"/>
              </a:spcAft>
              <a:buNone/>
            </a:pPr>
            <a:r>
              <a:rPr lang="ar-SA" sz="40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تداخل دارویی آلفابلوکرها</a:t>
            </a:r>
            <a:endParaRPr lang="en-US" sz="4000" b="1" dirty="0">
              <a:solidFill>
                <a:srgbClr val="102C3A"/>
              </a:solidFill>
              <a:latin typeface="DejaVu Sans"/>
              <a:ea typeface="DejaVu Sans"/>
              <a:cs typeface="B Titr" panose="00000700000000000000" pitchFamily="2" charset="-78"/>
            </a:endParaRPr>
          </a:p>
          <a:p>
            <a:pPr marL="0" marR="0" algn="r" rtl="1" fontAlgn="base">
              <a:lnSpc>
                <a:spcPct val="150000"/>
              </a:lnSpc>
              <a:spcAft>
                <a:spcPts val="1500"/>
              </a:spcAft>
              <a:buNone/>
            </a:pPr>
            <a:endParaRPr lang="fa-IR" sz="2000" dirty="0" smtClean="0">
              <a:effectLst/>
              <a:latin typeface="IRansansX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 fontAlgn="base">
              <a:lnSpc>
                <a:spcPct val="150000"/>
              </a:lnSpc>
              <a:spcAft>
                <a:spcPts val="1500"/>
              </a:spcAft>
              <a:buNone/>
            </a:pPr>
            <a:r>
              <a:rPr lang="ar-SA" sz="2000" dirty="0" smtClean="0">
                <a:effectLst/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مهم‌ترین </a:t>
            </a:r>
            <a:r>
              <a:rPr lang="ar-SA" sz="2000" dirty="0">
                <a:effectLst/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تداخل این گروه، افزایش تجمعی اثر کاهنده فشار خون است. </a:t>
            </a:r>
            <a:r>
              <a:rPr lang="fa-IR" sz="2000" dirty="0">
                <a:effectLst/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</a:p>
          <a:p>
            <a:pPr marL="0" marR="0" algn="r" rtl="1" fontAlgn="base">
              <a:lnSpc>
                <a:spcPct val="150000"/>
              </a:lnSpc>
              <a:spcAft>
                <a:spcPts val="1500"/>
              </a:spcAft>
              <a:buNone/>
            </a:pPr>
            <a:r>
              <a:rPr lang="ar-SA"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مصرف هم‌زمان دو آلفابلوکر</a:t>
            </a:r>
            <a:endParaRPr lang="en-US"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 fontAlgn="base">
              <a:lnSpc>
                <a:spcPct val="150000"/>
              </a:lnSpc>
              <a:spcAft>
                <a:spcPts val="1500"/>
              </a:spcAft>
              <a:buNone/>
            </a:pPr>
            <a:r>
              <a:rPr lang="ar-SA" sz="2000" dirty="0">
                <a:effectLst/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مصرف هم‌زمان تامسولوسین با آلفوزوسین، سیلودوسین، دوکسازوسین، ترازوسین یا پرازوسین معمولاً توصیه نمی‌شود. </a:t>
            </a:r>
            <a:r>
              <a:rPr lang="ar-SA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داروهای اختلال نعوظ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0" marR="0" algn="r" rtl="1" fontAlgn="base">
              <a:lnSpc>
                <a:spcPct val="150000"/>
              </a:lnSpc>
              <a:spcAft>
                <a:spcPts val="1500"/>
              </a:spcAft>
              <a:buNone/>
            </a:pPr>
            <a:r>
              <a:rPr lang="ar-SA" sz="2000" dirty="0">
                <a:effectLst/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سیلدنافیل، تادالافیل، واردنافیل و آوانافیل می‌توانند همراه با آلفابلوکر فشار خون را کاهش دهند. </a:t>
            </a:r>
            <a:endParaRPr lang="fa-IR" sz="2000" dirty="0">
              <a:effectLst/>
              <a:latin typeface="IRansansX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 fontAlgn="base">
              <a:lnSpc>
                <a:spcPct val="150000"/>
              </a:lnSpc>
              <a:spcAft>
                <a:spcPts val="1500"/>
              </a:spcAft>
              <a:buNone/>
            </a:pPr>
            <a:r>
              <a:rPr lang="ar-SA"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داروهای فشار خون و نیترات‌ها</a:t>
            </a:r>
            <a:endParaRPr lang="en-US"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 fontAlgn="base">
              <a:lnSpc>
                <a:spcPct val="150000"/>
              </a:lnSpc>
              <a:spcAft>
                <a:spcPts val="1500"/>
              </a:spcAft>
              <a:buNone/>
            </a:pPr>
            <a:r>
              <a:rPr lang="ar-SA" sz="2000" dirty="0">
                <a:effectLst/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داروهای فشار خون، داروهای ادرارآور و نیترات‌های قلبی می‌توانند احتمال ضعف و افت فشار را افزایش دهند.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02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45C5F9-AA48-9E31-D084-F1BFAB93CAF6}"/>
              </a:ext>
            </a:extLst>
          </p:cNvPr>
          <p:cNvSpPr txBox="1"/>
          <p:nvPr/>
        </p:nvSpPr>
        <p:spPr>
          <a:xfrm>
            <a:off x="518078" y="607426"/>
            <a:ext cx="11155844" cy="5592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 fontAlgn="base">
              <a:lnSpc>
                <a:spcPct val="107000"/>
              </a:lnSpc>
              <a:spcAft>
                <a:spcPts val="1500"/>
              </a:spcAft>
              <a:buNone/>
            </a:pPr>
            <a:r>
              <a:rPr lang="ar-SA"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تداخل دارویی آلفابلوکرها</a:t>
            </a:r>
            <a:endParaRPr lang="en-US" sz="3600" b="1" dirty="0">
              <a:solidFill>
                <a:srgbClr val="102C3A"/>
              </a:solidFill>
              <a:latin typeface="DejaVu Sans"/>
              <a:ea typeface="DejaVu Sans"/>
              <a:cs typeface="B Titr" panose="00000700000000000000" pitchFamily="2" charset="-78"/>
            </a:endParaRPr>
          </a:p>
          <a:p>
            <a:pPr marL="0" marR="0" algn="r" rtl="1" fontAlgn="base">
              <a:lnSpc>
                <a:spcPct val="107000"/>
              </a:lnSpc>
              <a:spcAft>
                <a:spcPts val="1500"/>
              </a:spcAft>
              <a:buNone/>
            </a:pPr>
            <a:endParaRPr lang="fa-IR" sz="2000" b="1" dirty="0" smtClean="0">
              <a:solidFill>
                <a:srgbClr val="242424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 fontAlgn="base">
              <a:lnSpc>
                <a:spcPct val="150000"/>
              </a:lnSpc>
              <a:spcAft>
                <a:spcPts val="1500"/>
              </a:spcAft>
              <a:buNone/>
            </a:pPr>
            <a:r>
              <a:rPr lang="ar-SA" sz="2000" b="1" dirty="0" smtClean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داروهای </a:t>
            </a:r>
            <a:r>
              <a:rPr lang="ar-SA"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مهارکننده</a:t>
            </a:r>
            <a:r>
              <a:rPr lang="en-US"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CYP3A4</a:t>
            </a:r>
            <a:r>
              <a:rPr lang="en-US" sz="20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0" marR="0" algn="r" rtl="1" fontAlgn="base">
              <a:lnSpc>
                <a:spcPct val="150000"/>
              </a:lnSpc>
              <a:spcAft>
                <a:spcPts val="1500"/>
              </a:spcAft>
              <a:buNone/>
            </a:pPr>
            <a:r>
              <a:rPr lang="ar-SA" sz="2000" dirty="0" smtClean="0">
                <a:effectLst/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برخی آنتی‌بیوتیک‌ها، ضدقارچ‌ها و داروهای ضدویروس می‌توانند متابولیسم تامسولوسین، آلفوزوسین یا سیلودوسین را کاهش دهند و غلظت آن‌ها را بالا ببرند. کلاریترومایسین، کتوکونازول، ایتراکونازول و بعضی داروهای ضدویروس از نمونه‌های مهم هستند</a:t>
            </a:r>
            <a:r>
              <a:rPr lang="en-US" sz="2000" dirty="0" smtClean="0">
                <a:effectLst/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.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0" marR="0" algn="r" rtl="1" fontAlgn="base">
              <a:lnSpc>
                <a:spcPct val="150000"/>
              </a:lnSpc>
              <a:spcAft>
                <a:spcPts val="1500"/>
              </a:spcAft>
              <a:buNone/>
            </a:pPr>
            <a:r>
              <a:rPr lang="ar-SA"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الکل</a:t>
            </a:r>
            <a:endParaRPr lang="en-US"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 fontAlgn="base">
              <a:lnSpc>
                <a:spcPct val="150000"/>
              </a:lnSpc>
              <a:spcAft>
                <a:spcPts val="1500"/>
              </a:spcAft>
              <a:buNone/>
            </a:pPr>
            <a:r>
              <a:rPr lang="ar-SA" sz="2000" dirty="0" smtClean="0">
                <a:effectLst/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الکل می‌تواند سرگیجه، خواب‌آلودگی و افت فشار را تشدید کند. </a:t>
            </a:r>
            <a:endParaRPr lang="en-U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0" marR="0" algn="r" rtl="1" fontAlgn="base">
              <a:lnSpc>
                <a:spcPct val="150000"/>
              </a:lnSpc>
              <a:spcAft>
                <a:spcPts val="1500"/>
              </a:spcAft>
              <a:buNone/>
            </a:pPr>
            <a:r>
              <a:rPr lang="ar-SA"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داروهای سرماخوردگی</a:t>
            </a:r>
            <a:endParaRPr lang="en-US"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 fontAlgn="base">
              <a:lnSpc>
                <a:spcPct val="150000"/>
              </a:lnSpc>
              <a:spcAft>
                <a:spcPts val="1500"/>
              </a:spcAft>
              <a:buNone/>
            </a:pPr>
            <a:r>
              <a:rPr lang="ar-SA" sz="2000" dirty="0" smtClean="0">
                <a:effectLst/>
                <a:latin typeface="IRansansX"/>
                <a:ea typeface="Times New Roman" panose="02020603050405020304" pitchFamily="18" charset="0"/>
                <a:cs typeface="B Nazanin" panose="00000400000000000000" pitchFamily="2" charset="-78"/>
              </a:rPr>
              <a:t>بعضی ضداحتقان‌ها مانند پسودوافدرین و فنیل‌افرین می‌توانند عضلات گردن مثانه و پروستات را منقبض کنند و علائم ادراری را بدتر سازند.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57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D5CD431-A5BB-403E-8213-8B3F1D825DDE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8585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3150" b="1">
                <a:solidFill>
                  <a:srgbClr val="102C3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dirty="0">
                <a:solidFill>
                  <a:srgbClr val="102C3A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lang="fa-IR"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مهار کننده</a:t>
            </a:r>
            <a:r>
              <a:rPr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۵ </a:t>
            </a:r>
            <a:r>
              <a:rPr sz="3600" b="1" dirty="0" err="1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آلفا</a:t>
            </a:r>
            <a:r>
              <a:rPr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3600" b="1" dirty="0" err="1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ردوکتاز</a:t>
            </a:r>
            <a:endParaRPr sz="3600" b="1" dirty="0">
              <a:solidFill>
                <a:srgbClr val="102C3A"/>
              </a:solidFill>
              <a:latin typeface="DejaVu Sans"/>
              <a:ea typeface="DejaVu Sans"/>
              <a:cs typeface="B Titr" panose="000007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663CCA-AAC7-4F14-A3AB-973D8736987E}"/>
              </a:ext>
            </a:extLst>
          </p:cNvPr>
          <p:cNvSpPr>
            <a:spLocks noGrp="1"/>
          </p:cNvSpPr>
          <p:nvPr/>
        </p:nvSpPr>
        <p:spPr>
          <a:xfrm>
            <a:off x="666750" y="6286500"/>
            <a:ext cx="666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55717D"/>
                </a:solidFill>
                <a:latin typeface="DejaVu Sans"/>
                <a:ea typeface="DejaVu Sans"/>
                <a:cs typeface="DejaVu Sans"/>
              </a:defRPr>
            </a:pPr>
            <a:endParaRPr sz="1350" b="0" dirty="0">
              <a:solidFill>
                <a:srgbClr val="55717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E82E6E-4EFC-4726-8493-2359626DC88D}"/>
              </a:ext>
            </a:extLst>
          </p:cNvPr>
          <p:cNvSpPr>
            <a:spLocks noGrp="1"/>
          </p:cNvSpPr>
          <p:nvPr/>
        </p:nvSpPr>
        <p:spPr>
          <a:xfrm>
            <a:off x="6667500" y="1714500"/>
            <a:ext cx="4857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475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 dirty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فیناستراید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و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دوتاستراید</a:t>
            </a:r>
            <a:endParaRPr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094AE4-94D5-410B-A59C-BB38A9A9D228}"/>
              </a:ext>
            </a:extLst>
          </p:cNvPr>
          <p:cNvSpPr>
            <a:spLocks noGrp="1"/>
          </p:cNvSpPr>
          <p:nvPr/>
        </p:nvSpPr>
        <p:spPr>
          <a:xfrm>
            <a:off x="6667500" y="2543175"/>
            <a:ext cx="4857750" cy="2371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 dirty="0">
                <a:latin typeface="DejaVu Sans"/>
                <a:ea typeface="DejaVu Sans"/>
                <a:cs typeface="B Nazanin" panose="00000400000000000000" pitchFamily="2" charset="-78"/>
              </a:rPr>
              <a:t>‏</a:t>
            </a:r>
            <a:r>
              <a:rPr sz="2400" b="0" dirty="0" err="1">
                <a:latin typeface="DejaVu Sans"/>
                <a:ea typeface="DejaVu Sans"/>
                <a:cs typeface="B Nazanin" panose="00000400000000000000" pitchFamily="2" charset="-78"/>
              </a:rPr>
              <a:t>کاهش</a:t>
            </a:r>
            <a:r>
              <a:rPr sz="2400" b="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>
                <a:latin typeface="DejaVu Sans"/>
                <a:ea typeface="DejaVu Sans"/>
                <a:cs typeface="B Nazanin" panose="00000400000000000000" pitchFamily="2" charset="-78"/>
              </a:rPr>
              <a:t>تبدیل</a:t>
            </a:r>
            <a:r>
              <a:rPr sz="2400" b="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>
                <a:latin typeface="DejaVu Sans"/>
                <a:ea typeface="DejaVu Sans"/>
                <a:cs typeface="B Nazanin" panose="00000400000000000000" pitchFamily="2" charset="-78"/>
              </a:rPr>
              <a:t>تستوسترون</a:t>
            </a:r>
            <a:r>
              <a:rPr sz="2400" b="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>
                <a:latin typeface="DejaVu Sans"/>
                <a:ea typeface="DejaVu Sans"/>
                <a:cs typeface="B Nazanin" panose="00000400000000000000" pitchFamily="2" charset="-78"/>
              </a:rPr>
              <a:t>به</a:t>
            </a:r>
            <a:r>
              <a:rPr sz="2400" b="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000" b="0" dirty="0">
                <a:latin typeface="DejaVu Sans"/>
                <a:ea typeface="DejaVu Sans"/>
                <a:cs typeface="B Nazanin" panose="00000400000000000000" pitchFamily="2" charset="-78"/>
              </a:rPr>
              <a:t>DHT</a:t>
            </a: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 dirty="0" err="1">
                <a:latin typeface="DejaVu Sans"/>
                <a:ea typeface="DejaVu Sans"/>
                <a:cs typeface="B Nazanin" panose="00000400000000000000" pitchFamily="2" charset="-78"/>
              </a:rPr>
              <a:t>کوچک‌شدن</a:t>
            </a:r>
            <a:r>
              <a:rPr sz="2400" b="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>
                <a:latin typeface="DejaVu Sans"/>
                <a:ea typeface="DejaVu Sans"/>
                <a:cs typeface="B Nazanin" panose="00000400000000000000" pitchFamily="2" charset="-78"/>
              </a:rPr>
              <a:t>تدریجی</a:t>
            </a:r>
            <a:r>
              <a:rPr sz="2400" b="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>
                <a:latin typeface="DejaVu Sans"/>
                <a:ea typeface="DejaVu Sans"/>
                <a:cs typeface="B Nazanin" panose="00000400000000000000" pitchFamily="2" charset="-78"/>
              </a:rPr>
              <a:t>پروستات</a:t>
            </a:r>
            <a:endParaRPr sz="2400" b="0" dirty="0"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 dirty="0" err="1">
                <a:latin typeface="DejaVu Sans"/>
                <a:ea typeface="DejaVu Sans"/>
                <a:cs typeface="B Nazanin" panose="00000400000000000000" pitchFamily="2" charset="-78"/>
              </a:rPr>
              <a:t>کاهش</a:t>
            </a:r>
            <a:r>
              <a:rPr sz="2400" b="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>
                <a:latin typeface="DejaVu Sans"/>
                <a:ea typeface="DejaVu Sans"/>
                <a:cs typeface="B Nazanin" panose="00000400000000000000" pitchFamily="2" charset="-78"/>
              </a:rPr>
              <a:t>خطر</a:t>
            </a:r>
            <a:r>
              <a:rPr sz="2400" b="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>
                <a:latin typeface="DejaVu Sans"/>
                <a:ea typeface="DejaVu Sans"/>
                <a:cs typeface="B Nazanin" panose="00000400000000000000" pitchFamily="2" charset="-78"/>
              </a:rPr>
              <a:t>احتباس</a:t>
            </a:r>
            <a:r>
              <a:rPr sz="2400" b="0" dirty="0"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b="0" dirty="0" err="1">
                <a:latin typeface="DejaVu Sans"/>
                <a:ea typeface="DejaVu Sans"/>
                <a:cs typeface="B Nazanin" panose="00000400000000000000" pitchFamily="2" charset="-78"/>
              </a:rPr>
              <a:t>نیاز</a:t>
            </a:r>
            <a:r>
              <a:rPr sz="2400" b="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>
                <a:latin typeface="DejaVu Sans"/>
                <a:ea typeface="DejaVu Sans"/>
                <a:cs typeface="B Nazanin" panose="00000400000000000000" pitchFamily="2" charset="-78"/>
              </a:rPr>
              <a:t>به</a:t>
            </a:r>
            <a:r>
              <a:rPr sz="2400" b="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 smtClean="0">
                <a:latin typeface="DejaVu Sans"/>
                <a:ea typeface="DejaVu Sans"/>
                <a:cs typeface="B Nazanin" panose="00000400000000000000" pitchFamily="2" charset="-78"/>
              </a:rPr>
              <a:t>جراحی</a:t>
            </a:r>
            <a:endParaRPr lang="fa-IR" sz="2400" b="0" dirty="0" smtClean="0"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endParaRPr lang="fa-IR" sz="2400" dirty="0"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F0E737-B8BA-48B2-97A3-8682FEAF4457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4857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475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 dirty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انتخاب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بیمار</a:t>
            </a:r>
            <a:endParaRPr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39E39F-8CCB-4BA7-BEB3-3DB4966FFD32}"/>
              </a:ext>
            </a:extLst>
          </p:cNvPr>
          <p:cNvSpPr>
            <a:spLocks noGrp="1"/>
          </p:cNvSpPr>
          <p:nvPr/>
        </p:nvSpPr>
        <p:spPr>
          <a:xfrm>
            <a:off x="666750" y="2543175"/>
            <a:ext cx="4857750" cy="2857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پروستات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بزرگ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با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خطر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پیشرفت</a:t>
            </a:r>
            <a:endParaRPr sz="2400" dirty="0"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نیاز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به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درمان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پیگیری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چندماهه</a:t>
            </a:r>
            <a:endParaRPr sz="2400" dirty="0"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فایده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کمتر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در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پروستات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کوچک</a:t>
            </a:r>
            <a:endParaRPr sz="2400" dirty="0"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36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54FFEE0-B918-418F-8027-2BC56F586B82}"/>
              </a:ext>
            </a:extLst>
          </p:cNvPr>
          <p:cNvSpPr>
            <a:spLocks noGrp="1"/>
          </p:cNvSpPr>
          <p:nvPr/>
        </p:nvSpPr>
        <p:spPr>
          <a:xfrm>
            <a:off x="666750" y="622299"/>
            <a:ext cx="10858500" cy="854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3150" b="1">
                <a:solidFill>
                  <a:srgbClr val="102C3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dirty="0">
                <a:solidFill>
                  <a:srgbClr val="102C3A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lang="fa-IR"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عوارض</a:t>
            </a:r>
            <a:r>
              <a:rPr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lang="fa-IR"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مهار </a:t>
            </a:r>
            <a:r>
              <a:rPr lang="fa-IR" sz="3600" b="1" dirty="0">
                <a:latin typeface="DejaVu Sans"/>
                <a:ea typeface="DejaVu Sans"/>
                <a:cs typeface="B Titr" panose="00000700000000000000" pitchFamily="2" charset="-78"/>
              </a:rPr>
              <a:t>کن</a:t>
            </a:r>
            <a:r>
              <a:rPr lang="fa-IR"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نده 5 </a:t>
            </a:r>
            <a:r>
              <a:rPr sz="3600" b="1" dirty="0" err="1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آلفا</a:t>
            </a:r>
            <a:r>
              <a:rPr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3600" b="1" dirty="0" err="1" smtClean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ردوکتاز</a:t>
            </a:r>
            <a:endParaRPr sz="3150" b="1" dirty="0">
              <a:solidFill>
                <a:srgbClr val="102C3A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2EA8EB-5246-4EDF-9E5E-9C25FA09A11C}"/>
              </a:ext>
            </a:extLst>
          </p:cNvPr>
          <p:cNvSpPr>
            <a:spLocks noGrp="1"/>
          </p:cNvSpPr>
          <p:nvPr/>
        </p:nvSpPr>
        <p:spPr>
          <a:xfrm>
            <a:off x="666750" y="6286500"/>
            <a:ext cx="666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55717D"/>
                </a:solidFill>
                <a:latin typeface="DejaVu Sans"/>
                <a:ea typeface="DejaVu Sans"/>
                <a:cs typeface="DejaVu Sans"/>
              </a:defRPr>
            </a:pPr>
            <a:endParaRPr sz="1350" b="0" dirty="0">
              <a:solidFill>
                <a:srgbClr val="55717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652619-6883-4507-9FC2-0FDAF2526689}"/>
              </a:ext>
            </a:extLst>
          </p:cNvPr>
          <p:cNvSpPr>
            <a:spLocks noGrp="1"/>
          </p:cNvSpPr>
          <p:nvPr/>
        </p:nvSpPr>
        <p:spPr>
          <a:xfrm>
            <a:off x="10906125" y="1714500"/>
            <a:ext cx="5715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550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dirty="0" smtClean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endParaRPr sz="2550" b="1" dirty="0">
              <a:solidFill>
                <a:srgbClr val="087E8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C80A3B-3736-43EA-B916-057AAA31A786}"/>
              </a:ext>
            </a:extLst>
          </p:cNvPr>
          <p:cNvSpPr>
            <a:spLocks noGrp="1"/>
          </p:cNvSpPr>
          <p:nvPr/>
        </p:nvSpPr>
        <p:spPr>
          <a:xfrm>
            <a:off x="952500" y="1714500"/>
            <a:ext cx="9477375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342900" indent="-342900" algn="r" rtl="1">
              <a:buFont typeface="Wingdings" panose="05000000000000000000" pitchFamily="2" charset="2"/>
              <a:buChar char="ü"/>
              <a:defRPr sz="2100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کاهش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میل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جنسی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،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اختلال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نعوظ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کاهش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حجم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منی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6D81A4-B870-4814-89DE-5EAFA3AB6C48}"/>
              </a:ext>
            </a:extLst>
          </p:cNvPr>
          <p:cNvSpPr>
            <a:spLocks noGrp="1"/>
          </p:cNvSpPr>
          <p:nvPr/>
        </p:nvSpPr>
        <p:spPr>
          <a:xfrm>
            <a:off x="10906125" y="2590800"/>
            <a:ext cx="5715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550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dirty="0" smtClean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endParaRPr sz="2550" b="1" dirty="0">
              <a:solidFill>
                <a:srgbClr val="087E8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A5C85F-2C0B-4254-891A-7C26944C544E}"/>
              </a:ext>
            </a:extLst>
          </p:cNvPr>
          <p:cNvSpPr>
            <a:spLocks noGrp="1"/>
          </p:cNvSpPr>
          <p:nvPr/>
        </p:nvSpPr>
        <p:spPr>
          <a:xfrm>
            <a:off x="952500" y="2590800"/>
            <a:ext cx="9477375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342900" indent="-342900" algn="r" rtl="1">
              <a:buFont typeface="Wingdings" panose="05000000000000000000" pitchFamily="2" charset="2"/>
              <a:buChar char="ü"/>
              <a:defRPr sz="2100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تغییر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شاخص‌های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منی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اهمیت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برنامه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فرزندآوری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022F9B-4EC2-47AF-8B29-FB1DDD2A70CE}"/>
              </a:ext>
            </a:extLst>
          </p:cNvPr>
          <p:cNvSpPr>
            <a:spLocks noGrp="1"/>
          </p:cNvSpPr>
          <p:nvPr/>
        </p:nvSpPr>
        <p:spPr>
          <a:xfrm>
            <a:off x="10906125" y="3467100"/>
            <a:ext cx="5715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550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dirty="0" smtClean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endParaRPr sz="2550" b="1" dirty="0">
              <a:solidFill>
                <a:srgbClr val="087E8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2C44E5-D354-4F34-9467-DD48FC7F4CCA}"/>
              </a:ext>
            </a:extLst>
          </p:cNvPr>
          <p:cNvSpPr>
            <a:spLocks noGrp="1"/>
          </p:cNvSpPr>
          <p:nvPr/>
        </p:nvSpPr>
        <p:spPr>
          <a:xfrm>
            <a:off x="952500" y="3467100"/>
            <a:ext cx="9477375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342900" indent="-342900" algn="r" rtl="1">
              <a:buFont typeface="Wingdings" panose="05000000000000000000" pitchFamily="2" charset="2"/>
              <a:buChar char="ü"/>
              <a:defRPr sz="2100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حساسیت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یا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بزرگ‌شدن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پستان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،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بررسی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توده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ترشح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760C7E-A3EC-4C45-8700-C567715D2FAA}"/>
              </a:ext>
            </a:extLst>
          </p:cNvPr>
          <p:cNvSpPr>
            <a:spLocks noGrp="1"/>
          </p:cNvSpPr>
          <p:nvPr/>
        </p:nvSpPr>
        <p:spPr>
          <a:xfrm>
            <a:off x="10906125" y="4343400"/>
            <a:ext cx="5715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550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dirty="0" smtClean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endParaRPr sz="2550" b="1" dirty="0">
              <a:solidFill>
                <a:srgbClr val="087E8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4CFBD7-549E-4CC8-91AF-4A2F6EEBCED8}"/>
              </a:ext>
            </a:extLst>
          </p:cNvPr>
          <p:cNvSpPr>
            <a:spLocks noGrp="1"/>
          </p:cNvSpPr>
          <p:nvPr/>
        </p:nvSpPr>
        <p:spPr>
          <a:xfrm>
            <a:off x="952500" y="4343400"/>
            <a:ext cx="9477375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342900" indent="-342900" algn="r" rtl="1">
              <a:buFont typeface="Wingdings" panose="05000000000000000000" pitchFamily="2" charset="2"/>
              <a:buChar char="ü"/>
              <a:defRPr sz="2100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تغییر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خلق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افسردگی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،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توجه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افکار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آسیب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خود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E179ED-FBBF-42E4-B4CB-F56BF4063F90}"/>
              </a:ext>
            </a:extLst>
          </p:cNvPr>
          <p:cNvSpPr>
            <a:spLocks noGrp="1"/>
          </p:cNvSpPr>
          <p:nvPr/>
        </p:nvSpPr>
        <p:spPr>
          <a:xfrm>
            <a:off x="904875" y="5572125"/>
            <a:ext cx="104775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 rtl="1">
              <a:defRPr sz="1800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8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‏</a:t>
            </a:r>
            <a:r>
              <a:rPr sz="28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فیناستراید</a:t>
            </a:r>
            <a:r>
              <a:rPr sz="28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: </a:t>
            </a:r>
            <a:r>
              <a:rPr sz="28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هشدار</a:t>
            </a:r>
            <a:r>
              <a:rPr sz="28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28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افکار</a:t>
            </a:r>
            <a:r>
              <a:rPr sz="28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28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خودکشی</a:t>
            </a:r>
            <a:r>
              <a:rPr sz="28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28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با</a:t>
            </a:r>
            <a:r>
              <a:rPr sz="28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28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فراوانی</a:t>
            </a:r>
            <a:r>
              <a:rPr sz="28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28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نامشخص</a:t>
            </a:r>
            <a:endParaRPr sz="2800" b="1" dirty="0">
              <a:solidFill>
                <a:srgbClr val="087E8B"/>
              </a:solidFill>
              <a:latin typeface="DejaVu Sans"/>
              <a:ea typeface="DejaVu Sans"/>
              <a:cs typeface="B Titr" panose="00000700000000000000" pitchFamily="2" charset="-78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6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FC7C024-681D-4736-9D3E-D46D670D3129}"/>
              </a:ext>
            </a:extLst>
          </p:cNvPr>
          <p:cNvSpPr>
            <a:spLocks noGrp="1"/>
          </p:cNvSpPr>
          <p:nvPr/>
        </p:nvSpPr>
        <p:spPr>
          <a:xfrm>
            <a:off x="666750" y="634999"/>
            <a:ext cx="10858500" cy="841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3150" b="1">
                <a:solidFill>
                  <a:srgbClr val="102C3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dirty="0" smtClean="0">
                <a:solidFill>
                  <a:srgbClr val="102C3A"/>
                </a:solidFill>
                <a:latin typeface="DejaVu Sans"/>
                <a:ea typeface="DejaVu Sans"/>
                <a:cs typeface="DejaVu Sans"/>
              </a:rPr>
              <a:t>‏ </a:t>
            </a:r>
            <a:r>
              <a:rPr sz="3600" b="1" dirty="0" err="1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تداخل</a:t>
            </a:r>
            <a:r>
              <a:rPr lang="fa-IR"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 دارویی مهارکننده 5 آلفا رودکتاز </a:t>
            </a:r>
            <a:endParaRPr sz="3600" b="1" dirty="0">
              <a:solidFill>
                <a:srgbClr val="102C3A"/>
              </a:solidFill>
              <a:latin typeface="DejaVu Sans"/>
              <a:ea typeface="DejaVu Sans"/>
              <a:cs typeface="B Titr" panose="000007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775AD8-A057-4C3C-8CD8-68FF9C3F1929}"/>
              </a:ext>
            </a:extLst>
          </p:cNvPr>
          <p:cNvSpPr>
            <a:spLocks noGrp="1"/>
          </p:cNvSpPr>
          <p:nvPr/>
        </p:nvSpPr>
        <p:spPr>
          <a:xfrm>
            <a:off x="666750" y="6286500"/>
            <a:ext cx="666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55717D"/>
                </a:solidFill>
                <a:latin typeface="DejaVu Sans"/>
                <a:ea typeface="DejaVu Sans"/>
                <a:cs typeface="DejaVu Sans"/>
              </a:defRPr>
            </a:pPr>
            <a:endParaRPr sz="1350" b="0" dirty="0">
              <a:solidFill>
                <a:srgbClr val="55717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C04D54-BE7E-4CA1-A0EA-934C7845944A}"/>
              </a:ext>
            </a:extLst>
          </p:cNvPr>
          <p:cNvSpPr>
            <a:spLocks noGrp="1"/>
          </p:cNvSpPr>
          <p:nvPr/>
        </p:nvSpPr>
        <p:spPr>
          <a:xfrm>
            <a:off x="6667500" y="1714500"/>
            <a:ext cx="4857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475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 dirty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اثر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بر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آزمایش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PSA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C272D5-4B9D-4D92-8B54-75C9D1EBCB10}"/>
              </a:ext>
            </a:extLst>
          </p:cNvPr>
          <p:cNvSpPr>
            <a:spLocks noGrp="1"/>
          </p:cNvSpPr>
          <p:nvPr/>
        </p:nvSpPr>
        <p:spPr>
          <a:xfrm>
            <a:off x="6667500" y="2543175"/>
            <a:ext cx="4857750" cy="2857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کاهش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معمول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0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PSA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حدود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۵۰٪</a:t>
            </a: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ثبت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پایه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پیش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از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درمان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پایه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جدید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افزایش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تأییدشده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از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کمترین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مقدار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نیازمند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بررسی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2394AF-A628-4965-BD6D-2DAA1BD15B0D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4857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475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 dirty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تداخلات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و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احتیاط‌ها</a:t>
            </a:r>
            <a:endParaRPr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4979C9-D3EE-4C7C-8D77-5F8BD370F3C7}"/>
              </a:ext>
            </a:extLst>
          </p:cNvPr>
          <p:cNvSpPr>
            <a:spLocks noGrp="1"/>
          </p:cNvSpPr>
          <p:nvPr/>
        </p:nvSpPr>
        <p:spPr>
          <a:xfrm>
            <a:off x="666750" y="2543175"/>
            <a:ext cx="4857750" cy="2857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دوتاستراید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:</a:t>
            </a:r>
            <a:r>
              <a:rPr lang="fa-IR"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افزایش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سطح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با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مهار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0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CYP3A4/5</a:t>
            </a: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فیناستراید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:</a:t>
            </a:r>
            <a:r>
              <a:rPr lang="fa-IR"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تداخل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مهم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کمتری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دارد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ترکیب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دو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داروی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این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گروه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استاندارد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نیست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9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3D9DDB6-ADA1-421F-9110-D7B2186444A4}"/>
              </a:ext>
            </a:extLst>
          </p:cNvPr>
          <p:cNvSpPr>
            <a:spLocks noGrp="1"/>
          </p:cNvSpPr>
          <p:nvPr/>
        </p:nvSpPr>
        <p:spPr>
          <a:xfrm>
            <a:off x="294791" y="504825"/>
            <a:ext cx="108585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3150" b="1">
                <a:solidFill>
                  <a:srgbClr val="102C3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dirty="0">
                <a:solidFill>
                  <a:srgbClr val="102C3A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lang="fa-IR"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مهارکننده های 5 فسفودی </a:t>
            </a:r>
            <a:r>
              <a:rPr lang="fa-IR" sz="3600" b="1" dirty="0" smtClean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استراز </a:t>
            </a:r>
            <a:r>
              <a:rPr lang="fa-IR"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تادالافیل</a:t>
            </a:r>
            <a:endParaRPr sz="3600" b="1" dirty="0">
              <a:solidFill>
                <a:srgbClr val="102C3A"/>
              </a:solidFill>
              <a:latin typeface="DejaVu Sans"/>
              <a:ea typeface="DejaVu Sans"/>
              <a:cs typeface="B Titr" panose="000007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FB960C-039B-407F-8B41-9184A43AF13B}"/>
              </a:ext>
            </a:extLst>
          </p:cNvPr>
          <p:cNvSpPr>
            <a:spLocks noGrp="1"/>
          </p:cNvSpPr>
          <p:nvPr/>
        </p:nvSpPr>
        <p:spPr>
          <a:xfrm>
            <a:off x="6667500" y="1714500"/>
            <a:ext cx="4857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475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 dirty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دسته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و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کاربرد</a:t>
            </a:r>
            <a:endParaRPr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BD87A4-B2D7-4630-9CBA-898E754C0E83}"/>
              </a:ext>
            </a:extLst>
          </p:cNvPr>
          <p:cNvSpPr>
            <a:spLocks noGrp="1"/>
          </p:cNvSpPr>
          <p:nvPr/>
        </p:nvSpPr>
        <p:spPr>
          <a:xfrm>
            <a:off x="6667500" y="2543175"/>
            <a:ext cx="4857750" cy="2857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مهارکننده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0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PDE5</a:t>
            </a:r>
            <a:r>
              <a:rPr lang="fa-IR"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افزایش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پیام‌رسانی</a:t>
            </a:r>
            <a:r>
              <a:rPr sz="20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cGMP</a:t>
            </a:r>
            <a:endParaRPr sz="20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بهبود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0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LUTS</a:t>
            </a:r>
            <a:r>
              <a:rPr lang="fa-IR" sz="20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عملکرد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نعوظ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کاهش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خطر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پیشرفت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0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BPH</a:t>
            </a:r>
            <a:r>
              <a:rPr lang="fa-IR"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ثابت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نشده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است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986317-81F2-4D57-A8CE-CF05BF781B7F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4857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475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 dirty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دوز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و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مصرف</a:t>
            </a:r>
            <a:endParaRPr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0D2373-88D1-4D1C-B400-84791D9C834A}"/>
              </a:ext>
            </a:extLst>
          </p:cNvPr>
          <p:cNvSpPr>
            <a:spLocks noGrp="1"/>
          </p:cNvSpPr>
          <p:nvPr/>
        </p:nvSpPr>
        <p:spPr>
          <a:xfrm>
            <a:off x="666750" y="2543175"/>
            <a:ext cx="4857750" cy="2857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dirty="0" smtClean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lang="fa-IR"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5 </a:t>
            </a:r>
            <a:r>
              <a:rPr sz="2400" dirty="0" err="1" smtClean="0">
                <a:latin typeface="DejaVu Sans"/>
                <a:ea typeface="DejaVu Sans"/>
                <a:cs typeface="B Nazanin" panose="00000400000000000000" pitchFamily="2" charset="-78"/>
              </a:rPr>
              <a:t>میلی‌گرم</a:t>
            </a:r>
            <a:r>
              <a:rPr sz="2400" dirty="0" smtClean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خوراکی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یک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بار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در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روز</a:t>
            </a:r>
            <a:endParaRPr sz="2400" dirty="0"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در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ساعت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ثابت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،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با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یا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بدون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غذا</a:t>
            </a:r>
            <a:endParaRPr sz="2400" dirty="0"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در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اختلال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کلیه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یا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کبد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،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بررسی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تنظیم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نسخه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13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BDDCED5-867C-436A-ADBC-2A1C6C688117}"/>
              </a:ext>
            </a:extLst>
          </p:cNvPr>
          <p:cNvSpPr>
            <a:spLocks noGrp="1"/>
          </p:cNvSpPr>
          <p:nvPr/>
        </p:nvSpPr>
        <p:spPr>
          <a:xfrm>
            <a:off x="666750" y="723899"/>
            <a:ext cx="10858500" cy="752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3150" b="1">
                <a:solidFill>
                  <a:srgbClr val="102C3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dirty="0" smtClean="0">
                <a:solidFill>
                  <a:srgbClr val="102C3A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lang="fa-IR" sz="3600" b="1" dirty="0" smtClean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عوارض </a:t>
            </a:r>
            <a:r>
              <a:rPr sz="3600" b="1" dirty="0" err="1" smtClean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تادالافیل</a:t>
            </a:r>
            <a:endParaRPr sz="3600" b="1" dirty="0">
              <a:solidFill>
                <a:srgbClr val="102C3A"/>
              </a:solidFill>
              <a:latin typeface="DejaVu Sans"/>
              <a:ea typeface="DejaVu Sans"/>
              <a:cs typeface="B Titr" panose="000007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18BC61-ED93-4A89-A171-13628C1366CA}"/>
              </a:ext>
            </a:extLst>
          </p:cNvPr>
          <p:cNvSpPr>
            <a:spLocks noGrp="1"/>
          </p:cNvSpPr>
          <p:nvPr/>
        </p:nvSpPr>
        <p:spPr>
          <a:xfrm>
            <a:off x="666750" y="6286500"/>
            <a:ext cx="666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55717D"/>
                </a:solidFill>
                <a:latin typeface="DejaVu Sans"/>
                <a:ea typeface="DejaVu Sans"/>
                <a:cs typeface="DejaVu Sans"/>
              </a:defRPr>
            </a:pPr>
            <a:endParaRPr sz="1350" b="0" dirty="0">
              <a:solidFill>
                <a:srgbClr val="55717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40653A-8239-43C0-A8FE-0D16707EF995}"/>
              </a:ext>
            </a:extLst>
          </p:cNvPr>
          <p:cNvSpPr>
            <a:spLocks noGrp="1"/>
          </p:cNvSpPr>
          <p:nvPr/>
        </p:nvSpPr>
        <p:spPr>
          <a:xfrm>
            <a:off x="10906125" y="1714500"/>
            <a:ext cx="5715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550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endParaRPr sz="2550" b="1" dirty="0">
              <a:solidFill>
                <a:srgbClr val="087E8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F831B7-F639-4930-A188-16EE5033D78D}"/>
              </a:ext>
            </a:extLst>
          </p:cNvPr>
          <p:cNvSpPr>
            <a:spLocks noGrp="1"/>
          </p:cNvSpPr>
          <p:nvPr/>
        </p:nvSpPr>
        <p:spPr>
          <a:xfrm>
            <a:off x="952500" y="1714500"/>
            <a:ext cx="9477375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342900" indent="-342900" algn="r" rtl="1">
              <a:buFont typeface="Wingdings" panose="05000000000000000000" pitchFamily="2" charset="2"/>
              <a:buChar char="ü"/>
              <a:defRPr sz="2100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سردرد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،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گرگرفتگی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گرفتگی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بینی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D0DE7F-2A2E-4252-B2CE-E2019D5A1D03}"/>
              </a:ext>
            </a:extLst>
          </p:cNvPr>
          <p:cNvSpPr>
            <a:spLocks noGrp="1"/>
          </p:cNvSpPr>
          <p:nvPr/>
        </p:nvSpPr>
        <p:spPr>
          <a:xfrm>
            <a:off x="10906125" y="2590800"/>
            <a:ext cx="5715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550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endParaRPr sz="2550" b="1" dirty="0">
              <a:solidFill>
                <a:srgbClr val="087E8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747B3E-C33F-4700-81E9-7CCA5F8C07E2}"/>
              </a:ext>
            </a:extLst>
          </p:cNvPr>
          <p:cNvSpPr>
            <a:spLocks noGrp="1"/>
          </p:cNvSpPr>
          <p:nvPr/>
        </p:nvSpPr>
        <p:spPr>
          <a:xfrm>
            <a:off x="952500" y="2590800"/>
            <a:ext cx="9477375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342900" indent="-342900" algn="r" rtl="1">
              <a:buFont typeface="Wingdings" panose="05000000000000000000" pitchFamily="2" charset="2"/>
              <a:buChar char="ü"/>
              <a:defRPr sz="2100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سوءهاضمه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،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کمردرد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درد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عضلانی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4B191B-0D5F-4306-AC05-6820B75772D4}"/>
              </a:ext>
            </a:extLst>
          </p:cNvPr>
          <p:cNvSpPr>
            <a:spLocks noGrp="1"/>
          </p:cNvSpPr>
          <p:nvPr/>
        </p:nvSpPr>
        <p:spPr>
          <a:xfrm>
            <a:off x="10906125" y="3467100"/>
            <a:ext cx="5715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550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endParaRPr sz="2550" b="1" dirty="0">
              <a:solidFill>
                <a:srgbClr val="087E8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E2AB06-9E2D-4674-B27F-98368CDC3818}"/>
              </a:ext>
            </a:extLst>
          </p:cNvPr>
          <p:cNvSpPr>
            <a:spLocks noGrp="1"/>
          </p:cNvSpPr>
          <p:nvPr/>
        </p:nvSpPr>
        <p:spPr>
          <a:xfrm>
            <a:off x="952500" y="3467100"/>
            <a:ext cx="9477375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342900" indent="-342900" algn="r" rtl="1">
              <a:buFont typeface="Wingdings" panose="05000000000000000000" pitchFamily="2" charset="2"/>
              <a:buChar char="ü"/>
              <a:defRPr sz="2100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سرگیجه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افت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فشار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،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به‌ویژه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با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داروهای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هم‌زمان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443DF8-6DF4-41DD-8ED5-2737F9729170}"/>
              </a:ext>
            </a:extLst>
          </p:cNvPr>
          <p:cNvSpPr>
            <a:spLocks noGrp="1"/>
          </p:cNvSpPr>
          <p:nvPr/>
        </p:nvSpPr>
        <p:spPr>
          <a:xfrm>
            <a:off x="10906125" y="4343400"/>
            <a:ext cx="5715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550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endParaRPr sz="2550" b="1" dirty="0">
              <a:solidFill>
                <a:srgbClr val="087E8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99067E-0811-4D5A-ADD9-538821B901E2}"/>
              </a:ext>
            </a:extLst>
          </p:cNvPr>
          <p:cNvSpPr>
            <a:spLocks noGrp="1"/>
          </p:cNvSpPr>
          <p:nvPr/>
        </p:nvSpPr>
        <p:spPr>
          <a:xfrm>
            <a:off x="952500" y="4343400"/>
            <a:ext cx="9477375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342900" indent="-342900" algn="r" rtl="1">
              <a:buFont typeface="Wingdings" panose="05000000000000000000" pitchFamily="2" charset="2"/>
              <a:buChar char="ü"/>
              <a:defRPr sz="2100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پریاپیسم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یا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کاهش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ناگهانی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بینایی</a:t>
            </a:r>
            <a:r>
              <a:rPr lang="fa-IR"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/ 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شنوایی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:</a:t>
            </a:r>
            <a:r>
              <a:rPr lang="fa-IR"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اقدام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فوری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858D95-036B-4C83-A2CF-0D746847892C}"/>
              </a:ext>
            </a:extLst>
          </p:cNvPr>
          <p:cNvSpPr>
            <a:spLocks noGrp="1"/>
          </p:cNvSpPr>
          <p:nvPr/>
        </p:nvSpPr>
        <p:spPr>
          <a:xfrm>
            <a:off x="904875" y="5572125"/>
            <a:ext cx="104775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 rtl="1">
              <a:defRPr sz="1800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‏</a:t>
            </a:r>
            <a:r>
              <a:rPr sz="24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وضعیت</a:t>
            </a:r>
            <a:r>
              <a:rPr sz="24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24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قلبی</a:t>
            </a:r>
            <a:r>
              <a:rPr sz="24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و </a:t>
            </a:r>
            <a:r>
              <a:rPr sz="24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تحمل</a:t>
            </a:r>
            <a:r>
              <a:rPr sz="24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24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فعالیت</a:t>
            </a:r>
            <a:r>
              <a:rPr sz="24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24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جنسی</a:t>
            </a:r>
            <a:r>
              <a:rPr sz="24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24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پیش</a:t>
            </a:r>
            <a:r>
              <a:rPr sz="24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24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از</a:t>
            </a:r>
            <a:r>
              <a:rPr sz="24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24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تجویز</a:t>
            </a:r>
            <a:r>
              <a:rPr sz="24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24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اهمیت</a:t>
            </a:r>
            <a:r>
              <a:rPr sz="24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24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دارند</a:t>
            </a:r>
            <a:endParaRPr sz="2400" b="1" dirty="0">
              <a:solidFill>
                <a:srgbClr val="087E8B"/>
              </a:solidFill>
              <a:latin typeface="DejaVu Sans"/>
              <a:ea typeface="DejaVu Sans"/>
              <a:cs typeface="B Titr" panose="00000700000000000000" pitchFamily="2" charset="-78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39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2983614-A189-46F6-ACB9-1EA22741A91E}"/>
              </a:ext>
            </a:extLst>
          </p:cNvPr>
          <p:cNvSpPr>
            <a:spLocks noGrp="1"/>
          </p:cNvSpPr>
          <p:nvPr/>
        </p:nvSpPr>
        <p:spPr>
          <a:xfrm>
            <a:off x="666750" y="761999"/>
            <a:ext cx="1085850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3150" b="1">
                <a:solidFill>
                  <a:srgbClr val="102C3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dirty="0" smtClean="0">
                <a:solidFill>
                  <a:srgbClr val="102C3A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lang="fa-IR"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تداخل </a:t>
            </a:r>
            <a:r>
              <a:rPr lang="fa-IR" sz="3600" b="1" dirty="0" smtClean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دارویی </a:t>
            </a:r>
            <a:r>
              <a:rPr sz="3600" b="1" dirty="0" err="1" smtClean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تادالافیل</a:t>
            </a:r>
            <a:endParaRPr sz="3600" b="1" dirty="0">
              <a:solidFill>
                <a:srgbClr val="102C3A"/>
              </a:solidFill>
              <a:latin typeface="DejaVu Sans"/>
              <a:ea typeface="DejaVu Sans"/>
              <a:cs typeface="B Titr" panose="000007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569036-9950-4195-B13F-3FDC219D1640}"/>
              </a:ext>
            </a:extLst>
          </p:cNvPr>
          <p:cNvSpPr>
            <a:spLocks noGrp="1"/>
          </p:cNvSpPr>
          <p:nvPr/>
        </p:nvSpPr>
        <p:spPr>
          <a:xfrm>
            <a:off x="666750" y="6286500"/>
            <a:ext cx="666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55717D"/>
                </a:solidFill>
                <a:latin typeface="DejaVu Sans"/>
                <a:ea typeface="DejaVu Sans"/>
                <a:cs typeface="DejaVu Sans"/>
              </a:defRPr>
            </a:pPr>
            <a:endParaRPr sz="1350" b="0" dirty="0">
              <a:solidFill>
                <a:srgbClr val="55717D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6" name="Table 5"/>
          <p:cNvGraphicFramePr/>
          <p:nvPr>
            <p:extLst>
              <p:ext uri="{D42A27DB-BD31-4B8C-83A1-F6EECF244321}">
                <p14:modId xmlns:p14="http://schemas.microsoft.com/office/powerpoint/2010/main" val="196006446"/>
              </p:ext>
            </p:extLst>
          </p:nvPr>
        </p:nvGraphicFramePr>
        <p:xfrm>
          <a:off x="666750" y="1714500"/>
          <a:ext cx="10858500" cy="3714750"/>
        </p:xfrm>
        <a:graphic>
          <a:graphicData uri="http://schemas.openxmlformats.org/drawingml/2006/table">
            <a:tbl>
              <a:tblPr/>
              <a:tblGrid>
                <a:gridCol w="5238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1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r" rtl="1"/>
                      <a:r>
                        <a:rPr sz="2000" b="1" dirty="0" err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اقدام</a:t>
                      </a:r>
                      <a:endParaRPr sz="2000" b="1" dirty="0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102C3A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2000" b="1" dirty="0" err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تداخل</a:t>
                      </a:r>
                      <a:endParaRPr sz="2000" b="1" dirty="0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102C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algn="r" rtl="1"/>
                      <a:r>
                        <a:rPr sz="2000" b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منع مصرف هم‌زمان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نیترات‌ها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و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ریوسیگوات</a:t>
                      </a:r>
                      <a:endParaRPr sz="2000" b="0" dirty="0">
                        <a:solidFill>
                          <a:schemeClr val="tx1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algn="r" rtl="1"/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حداکثر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روزانه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۲٫۵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میلی‌گرم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طبق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برچسب</a:t>
                      </a:r>
                      <a:endParaRPr sz="2000" b="0" dirty="0">
                        <a:solidFill>
                          <a:schemeClr val="tx1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مهارکننده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قوی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CYP3A4</a:t>
                      </a:r>
                    </a:p>
                  </a:txBody>
                  <a:tcPr anchor="ctr">
                    <a:solidFill>
                      <a:srgbClr val="E7E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algn="r" rtl="1"/>
                      <a:r>
                        <a:rPr sz="2000" b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خطر افت فشار، بررسی رژیم و برچسب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آلفابلوکر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و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داروهای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فشار</a:t>
                      </a:r>
                      <a:endParaRPr sz="2000" b="0" dirty="0">
                        <a:solidFill>
                          <a:schemeClr val="tx1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algn="r" rtl="1"/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آموزش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کاهش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مواجهه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و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پایش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علائم</a:t>
                      </a:r>
                      <a:endParaRPr sz="2000" b="0" dirty="0">
                        <a:solidFill>
                          <a:schemeClr val="tx1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مصرف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قابل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توجه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الکل</a:t>
                      </a:r>
                      <a:endParaRPr sz="2000" b="0" dirty="0">
                        <a:solidFill>
                          <a:schemeClr val="tx1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E7E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85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817EF7-E19C-4B88-95F5-1C11DBF81432}"/>
              </a:ext>
            </a:extLst>
          </p:cNvPr>
          <p:cNvSpPr>
            <a:spLocks noGrp="1"/>
          </p:cNvSpPr>
          <p:nvPr/>
        </p:nvSpPr>
        <p:spPr>
          <a:xfrm>
            <a:off x="666750" y="685799"/>
            <a:ext cx="10858500" cy="790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3150" b="1">
                <a:solidFill>
                  <a:srgbClr val="102C3A"/>
                </a:solidFill>
                <a:latin typeface="DejaVu Sans"/>
                <a:ea typeface="DejaVu Sans"/>
                <a:cs typeface="DejaVu Sans"/>
              </a:defRPr>
            </a:pPr>
            <a:r>
              <a:rPr lang="fa-IR"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کاربرد و </a:t>
            </a:r>
            <a:r>
              <a:rPr lang="fa-IR" sz="3600" b="1" dirty="0" smtClean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دوز</a:t>
            </a:r>
            <a:r>
              <a:rPr lang="fa-IR" sz="3600" b="1" dirty="0" smtClean="0">
                <a:solidFill>
                  <a:srgbClr val="102C3A"/>
                </a:solidFill>
                <a:latin typeface="DejaVu Sans"/>
                <a:ea typeface="DejaVu Sans"/>
                <a:cs typeface="DejaVu Sans"/>
              </a:rPr>
              <a:t>:</a:t>
            </a:r>
            <a:r>
              <a:rPr sz="3600" b="1" dirty="0" smtClean="0">
                <a:solidFill>
                  <a:srgbClr val="102C3A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3600" b="1" dirty="0" err="1" smtClean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آنتی‌موسکارینی‌ها</a:t>
            </a:r>
            <a:endParaRPr sz="3600" b="1" dirty="0">
              <a:solidFill>
                <a:srgbClr val="102C3A"/>
              </a:solidFill>
              <a:latin typeface="DejaVu Sans"/>
              <a:ea typeface="DejaVu Sans"/>
              <a:cs typeface="B Titr" panose="000007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F74C05-3E0F-4BBD-8685-DC010CC747EA}"/>
              </a:ext>
            </a:extLst>
          </p:cNvPr>
          <p:cNvSpPr>
            <a:spLocks noGrp="1"/>
          </p:cNvSpPr>
          <p:nvPr/>
        </p:nvSpPr>
        <p:spPr>
          <a:xfrm>
            <a:off x="666750" y="6286500"/>
            <a:ext cx="666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55717D"/>
                </a:solidFill>
                <a:latin typeface="DejaVu Sans"/>
                <a:ea typeface="DejaVu Sans"/>
                <a:cs typeface="DejaVu Sans"/>
              </a:defRPr>
            </a:pPr>
            <a:endParaRPr sz="1350" b="0" dirty="0">
              <a:solidFill>
                <a:srgbClr val="55717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8F7F2C-F149-4A6E-859D-D6B3B957AD59}"/>
              </a:ext>
            </a:extLst>
          </p:cNvPr>
          <p:cNvSpPr>
            <a:spLocks noGrp="1"/>
          </p:cNvSpPr>
          <p:nvPr/>
        </p:nvSpPr>
        <p:spPr>
          <a:xfrm>
            <a:off x="6667500" y="1714500"/>
            <a:ext cx="4857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475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 dirty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تعریف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و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مکانیسم</a:t>
            </a:r>
            <a:endParaRPr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9D7AB2-45F2-4181-BD79-605785D5F416}"/>
              </a:ext>
            </a:extLst>
          </p:cNvPr>
          <p:cNvSpPr>
            <a:spLocks noGrp="1"/>
          </p:cNvSpPr>
          <p:nvPr/>
        </p:nvSpPr>
        <p:spPr>
          <a:xfrm>
            <a:off x="6667500" y="2543175"/>
            <a:ext cx="4857750" cy="2857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مهار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گیرنده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latin typeface="DejaVu Sans"/>
                <a:ea typeface="DejaVu Sans"/>
                <a:cs typeface="B Nazanin" panose="00000400000000000000" pitchFamily="2" charset="-78"/>
              </a:rPr>
              <a:t>موسکارینی</a:t>
            </a:r>
            <a:r>
              <a:rPr sz="240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مثانه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کاهش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فوریت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تکرر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در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علائم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ذخیره‌ای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پیش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از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تجویز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،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توجه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0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PVR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خطر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احتباس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73A155-9A49-4539-A0F1-3BBF8B3213BC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4857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475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 dirty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سولیفناسین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،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دوز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رایج</a:t>
            </a:r>
            <a:endParaRPr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04901C-0E46-4FFD-87C5-E187C217EECA}"/>
              </a:ext>
            </a:extLst>
          </p:cNvPr>
          <p:cNvSpPr>
            <a:spLocks noGrp="1"/>
          </p:cNvSpPr>
          <p:nvPr/>
        </p:nvSpPr>
        <p:spPr>
          <a:xfrm>
            <a:off x="666750" y="2543175"/>
            <a:ext cx="4857750" cy="2857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شروع</a:t>
            </a:r>
            <a:r>
              <a:rPr lang="fa-IR"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: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۵میلی‌گرم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روزانه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در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تحمل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مناسب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:</a:t>
            </a:r>
            <a:r>
              <a:rPr lang="fa-IR"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افزایش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تا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۱۰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میلی‌گرم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با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یا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بدون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غذا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،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قرص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کامل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84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65216C3-8EF2-46C4-AF1F-0C70D49EAD5C}"/>
              </a:ext>
            </a:extLst>
          </p:cNvPr>
          <p:cNvSpPr>
            <a:spLocks noGrp="1"/>
          </p:cNvSpPr>
          <p:nvPr/>
        </p:nvSpPr>
        <p:spPr>
          <a:xfrm>
            <a:off x="666750" y="641445"/>
            <a:ext cx="10858500" cy="8349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3150" b="1">
                <a:solidFill>
                  <a:srgbClr val="102C3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dirty="0" smtClean="0">
                <a:solidFill>
                  <a:srgbClr val="102C3A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lang="fa-IR" sz="3600" b="1" dirty="0" smtClean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عوارض </a:t>
            </a:r>
            <a:r>
              <a:rPr sz="3600" b="1" dirty="0" err="1" smtClean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آنتی‌موسکارینی‌ها</a:t>
            </a:r>
            <a:endParaRPr sz="3600" b="1" dirty="0">
              <a:solidFill>
                <a:srgbClr val="102C3A"/>
              </a:solidFill>
              <a:latin typeface="DejaVu Sans"/>
              <a:ea typeface="DejaVu Sans"/>
              <a:cs typeface="B Titr" panose="000007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520CE4-81BB-47B4-8373-EE2DB8BBD4EA}"/>
              </a:ext>
            </a:extLst>
          </p:cNvPr>
          <p:cNvSpPr>
            <a:spLocks noGrp="1"/>
          </p:cNvSpPr>
          <p:nvPr/>
        </p:nvSpPr>
        <p:spPr>
          <a:xfrm>
            <a:off x="666750" y="6286500"/>
            <a:ext cx="666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55717D"/>
                </a:solidFill>
                <a:latin typeface="DejaVu Sans"/>
                <a:ea typeface="DejaVu Sans"/>
                <a:cs typeface="DejaVu Sans"/>
              </a:defRPr>
            </a:pPr>
            <a:endParaRPr sz="1350" b="0" dirty="0">
              <a:solidFill>
                <a:srgbClr val="55717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D4439F-559F-4C7A-8BAC-16E2E179D0D2}"/>
              </a:ext>
            </a:extLst>
          </p:cNvPr>
          <p:cNvSpPr>
            <a:spLocks noGrp="1"/>
          </p:cNvSpPr>
          <p:nvPr/>
        </p:nvSpPr>
        <p:spPr>
          <a:xfrm>
            <a:off x="10906125" y="1714500"/>
            <a:ext cx="5715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550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dirty="0" smtClean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endParaRPr sz="2550" b="1" dirty="0">
              <a:solidFill>
                <a:srgbClr val="087E8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BC9CC1-4B97-43D7-8282-440FCF81EC27}"/>
              </a:ext>
            </a:extLst>
          </p:cNvPr>
          <p:cNvSpPr>
            <a:spLocks noGrp="1"/>
          </p:cNvSpPr>
          <p:nvPr/>
        </p:nvSpPr>
        <p:spPr>
          <a:xfrm>
            <a:off x="952500" y="1714500"/>
            <a:ext cx="9477375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342900" indent="-342900" algn="r" rtl="1">
              <a:buFont typeface="Wingdings" panose="05000000000000000000" pitchFamily="2" charset="2"/>
              <a:buChar char="ü"/>
              <a:defRPr sz="2100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خشکی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دهان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یبوست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CF0222-E957-4CFF-9F3D-3A1665A5CBB8}"/>
              </a:ext>
            </a:extLst>
          </p:cNvPr>
          <p:cNvSpPr>
            <a:spLocks noGrp="1"/>
          </p:cNvSpPr>
          <p:nvPr/>
        </p:nvSpPr>
        <p:spPr>
          <a:xfrm>
            <a:off x="10906125" y="2590800"/>
            <a:ext cx="5715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550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dirty="0" smtClean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endParaRPr sz="2550" b="1" dirty="0">
              <a:solidFill>
                <a:srgbClr val="087E8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61E605-4AF1-415C-AE86-352F118A1E6C}"/>
              </a:ext>
            </a:extLst>
          </p:cNvPr>
          <p:cNvSpPr>
            <a:spLocks noGrp="1"/>
          </p:cNvSpPr>
          <p:nvPr/>
        </p:nvSpPr>
        <p:spPr>
          <a:xfrm>
            <a:off x="952500" y="2590800"/>
            <a:ext cx="9477375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342900" indent="-342900" algn="r" rtl="1">
              <a:buFont typeface="Wingdings" panose="05000000000000000000" pitchFamily="2" charset="2"/>
              <a:buChar char="ü"/>
              <a:defRPr sz="2100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تاری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دید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،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خواب‌آلودگی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یا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گیجی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در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برخی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بیماران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1838F4-91F6-4605-96D4-AAA046F706F0}"/>
              </a:ext>
            </a:extLst>
          </p:cNvPr>
          <p:cNvSpPr>
            <a:spLocks noGrp="1"/>
          </p:cNvSpPr>
          <p:nvPr/>
        </p:nvSpPr>
        <p:spPr>
          <a:xfrm>
            <a:off x="10906125" y="3467100"/>
            <a:ext cx="5715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550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endParaRPr sz="2550" b="1" dirty="0">
              <a:solidFill>
                <a:srgbClr val="087E8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979FB4-BE7E-418D-9418-8D2508B4360C}"/>
              </a:ext>
            </a:extLst>
          </p:cNvPr>
          <p:cNvSpPr>
            <a:spLocks noGrp="1"/>
          </p:cNvSpPr>
          <p:nvPr/>
        </p:nvSpPr>
        <p:spPr>
          <a:xfrm>
            <a:off x="952500" y="3467100"/>
            <a:ext cx="9477375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342900" indent="-342900" algn="r" rtl="1">
              <a:buFont typeface="Wingdings" panose="05000000000000000000" pitchFamily="2" charset="2"/>
              <a:buChar char="ü"/>
              <a:defRPr sz="2100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افزایش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0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PVR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احتمال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احتباس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ادرار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753726-7273-408B-A75D-21368452CE6B}"/>
              </a:ext>
            </a:extLst>
          </p:cNvPr>
          <p:cNvSpPr>
            <a:spLocks noGrp="1"/>
          </p:cNvSpPr>
          <p:nvPr/>
        </p:nvSpPr>
        <p:spPr>
          <a:xfrm>
            <a:off x="10906125" y="4343400"/>
            <a:ext cx="5715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550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endParaRPr sz="2550" b="1" dirty="0">
              <a:solidFill>
                <a:srgbClr val="087E8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AF82C3-666A-421D-B7CA-F0778CAFCCE8}"/>
              </a:ext>
            </a:extLst>
          </p:cNvPr>
          <p:cNvSpPr>
            <a:spLocks noGrp="1"/>
          </p:cNvSpPr>
          <p:nvPr/>
        </p:nvSpPr>
        <p:spPr>
          <a:xfrm>
            <a:off x="952500" y="4343400"/>
            <a:ext cx="9477375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342900" indent="-342900" algn="r" rtl="1">
              <a:buFont typeface="Wingdings" panose="05000000000000000000" pitchFamily="2" charset="2"/>
              <a:buChar char="ü"/>
              <a:defRPr sz="2100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توجه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بار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آنتی‌کولینرژیک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،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به‌ویژه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در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سالمندان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42A96B-056C-4D2D-BA09-4319B9EC0986}"/>
              </a:ext>
            </a:extLst>
          </p:cNvPr>
          <p:cNvSpPr>
            <a:spLocks noGrp="1"/>
          </p:cNvSpPr>
          <p:nvPr/>
        </p:nvSpPr>
        <p:spPr>
          <a:xfrm>
            <a:off x="904875" y="5572125"/>
            <a:ext cx="104775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 rtl="1">
              <a:defRPr sz="1800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‏</a:t>
            </a:r>
            <a:r>
              <a:rPr sz="24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ضعیف‌تر</a:t>
            </a:r>
            <a:r>
              <a:rPr sz="24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24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شدن</a:t>
            </a:r>
            <a:r>
              <a:rPr sz="24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24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جریان</a:t>
            </a:r>
            <a:r>
              <a:rPr sz="24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24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یا</a:t>
            </a:r>
            <a:r>
              <a:rPr sz="24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24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ناتوانی</a:t>
            </a:r>
            <a:r>
              <a:rPr sz="24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24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در</a:t>
            </a:r>
            <a:r>
              <a:rPr sz="24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24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دفع</a:t>
            </a:r>
            <a:r>
              <a:rPr sz="24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24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ادرار</a:t>
            </a:r>
            <a:r>
              <a:rPr sz="24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، </a:t>
            </a:r>
            <a:r>
              <a:rPr sz="24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نیازمند</a:t>
            </a:r>
            <a:r>
              <a:rPr sz="24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24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بازبینی</a:t>
            </a:r>
            <a:r>
              <a:rPr sz="24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24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فوری</a:t>
            </a:r>
            <a:r>
              <a:rPr sz="2400" b="1" dirty="0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2400" b="1" dirty="0" err="1">
                <a:solidFill>
                  <a:srgbClr val="087E8B"/>
                </a:solidFill>
                <a:latin typeface="DejaVu Sans"/>
                <a:ea typeface="DejaVu Sans"/>
                <a:cs typeface="B Titr" panose="00000700000000000000" pitchFamily="2" charset="-78"/>
              </a:rPr>
              <a:t>است</a:t>
            </a:r>
            <a:endParaRPr sz="2400" b="1" dirty="0">
              <a:solidFill>
                <a:srgbClr val="087E8B"/>
              </a:solidFill>
              <a:latin typeface="DejaVu Sans"/>
              <a:ea typeface="DejaVu Sans"/>
              <a:cs typeface="B Titr" panose="00000700000000000000" pitchFamily="2" charset="-78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7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2B28F5-EFB8-4473-A86B-9E048618D933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8585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3150" b="1">
                <a:solidFill>
                  <a:srgbClr val="102C3A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dirty="0" smtClean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3600" b="1" dirty="0" err="1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تداخلات</a:t>
            </a:r>
            <a:r>
              <a:rPr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3600" b="1" dirty="0" err="1" smtClean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دارویی</a:t>
            </a:r>
            <a:r>
              <a:rPr lang="fa-IR" sz="3600" b="1" dirty="0" smtClean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lang="fa-IR"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سولیفناسین</a:t>
            </a:r>
            <a:endParaRPr sz="3600" b="1" dirty="0">
              <a:solidFill>
                <a:srgbClr val="102C3A"/>
              </a:solidFill>
              <a:latin typeface="DejaVu Sans"/>
              <a:ea typeface="DejaVu Sans"/>
              <a:cs typeface="B Titr" panose="000007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04C91D-DC24-4EA2-BFA3-6167770430F2}"/>
              </a:ext>
            </a:extLst>
          </p:cNvPr>
          <p:cNvSpPr>
            <a:spLocks noGrp="1"/>
          </p:cNvSpPr>
          <p:nvPr/>
        </p:nvSpPr>
        <p:spPr>
          <a:xfrm>
            <a:off x="666750" y="6286500"/>
            <a:ext cx="666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55717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 smtClean="0">
                <a:solidFill>
                  <a:srgbClr val="55717D"/>
                </a:solidFill>
                <a:latin typeface="DejaVu Sans"/>
                <a:ea typeface="DejaVu Sans"/>
                <a:cs typeface="DejaVu Sans"/>
              </a:rPr>
              <a:t>‏</a:t>
            </a:r>
            <a:endParaRPr sz="1350" b="0" dirty="0">
              <a:solidFill>
                <a:srgbClr val="55717D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6" name="Table 5"/>
          <p:cNvGraphicFramePr/>
          <p:nvPr>
            <p:extLst>
              <p:ext uri="{D42A27DB-BD31-4B8C-83A1-F6EECF244321}">
                <p14:modId xmlns:p14="http://schemas.microsoft.com/office/powerpoint/2010/main" val="1666047346"/>
              </p:ext>
            </p:extLst>
          </p:nvPr>
        </p:nvGraphicFramePr>
        <p:xfrm>
          <a:off x="491319" y="1714501"/>
          <a:ext cx="11033931" cy="4276865"/>
        </p:xfrm>
        <a:graphic>
          <a:graphicData uri="http://schemas.openxmlformats.org/drawingml/2006/table">
            <a:tbl>
              <a:tblPr/>
              <a:tblGrid>
                <a:gridCol w="5420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13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5373">
                <a:tc>
                  <a:txBody>
                    <a:bodyPr/>
                    <a:lstStyle/>
                    <a:p>
                      <a:pPr algn="r" rtl="1"/>
                      <a:r>
                        <a:rPr sz="20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مدیریت</a:t>
                      </a:r>
                    </a:p>
                  </a:txBody>
                  <a:tcPr anchor="ctr">
                    <a:solidFill>
                      <a:srgbClr val="102C3A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2000" b="1" dirty="0" err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هم‌زمانی</a:t>
                      </a:r>
                      <a:endParaRPr sz="2000" b="1" dirty="0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102C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5373">
                <a:tc>
                  <a:txBody>
                    <a:bodyPr/>
                    <a:lstStyle/>
                    <a:p>
                      <a:pPr algn="r" rtl="1"/>
                      <a:r>
                        <a:rPr sz="2000" b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حداکثر ۵ میلی‌گرم در روز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مهارکننده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قوی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CYP3A4،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مانند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کتوکونازول</a:t>
                      </a:r>
                      <a:endParaRPr sz="2000" b="0" dirty="0">
                        <a:solidFill>
                          <a:schemeClr val="tx1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5373">
                <a:tc>
                  <a:txBody>
                    <a:bodyPr/>
                    <a:lstStyle/>
                    <a:p>
                      <a:pPr algn="r" rtl="1"/>
                      <a:r>
                        <a:rPr sz="2000" b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مرور و کاهش بار دارویی در صورت امکان</a:t>
                      </a:r>
                    </a:p>
                  </a:txBody>
                  <a:tcPr anchor="ctr"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سایر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داروهای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آنتی‌کولینرژیک</a:t>
                      </a:r>
                      <a:endParaRPr sz="2000" b="0" dirty="0">
                        <a:solidFill>
                          <a:schemeClr val="tx1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E7E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5373">
                <a:tc>
                  <a:txBody>
                    <a:bodyPr/>
                    <a:lstStyle/>
                    <a:p>
                      <a:pPr algn="r" rtl="1"/>
                      <a:r>
                        <a:rPr sz="2000" b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بررسی خطر QT و انتخاب جایگزین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داروهای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طولانی‌کننده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QT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5373">
                <a:tc>
                  <a:txBody>
                    <a:bodyPr/>
                    <a:lstStyle/>
                    <a:p>
                      <a:pPr algn="r" rtl="1"/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توجه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به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کاهش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اثرات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متقابل</a:t>
                      </a:r>
                      <a:endParaRPr sz="2000" b="0" dirty="0">
                        <a:solidFill>
                          <a:schemeClr val="tx1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E7EF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داروهای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محرک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حرکات</a:t>
                      </a:r>
                      <a:r>
                        <a:rPr sz="2000" b="0" dirty="0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 </a:t>
                      </a:r>
                      <a:r>
                        <a:rPr sz="2000" b="0" dirty="0" err="1">
                          <a:solidFill>
                            <a:schemeClr val="tx1"/>
                          </a:solidFill>
                          <a:latin typeface="DejaVu Sans"/>
                          <a:ea typeface="DejaVu Sans"/>
                          <a:cs typeface="B Nazanin" panose="00000400000000000000" pitchFamily="2" charset="-78"/>
                        </a:rPr>
                        <a:t>گوارشی</a:t>
                      </a:r>
                      <a:endParaRPr sz="2000" b="0" dirty="0">
                        <a:solidFill>
                          <a:schemeClr val="tx1"/>
                        </a:solidFill>
                        <a:latin typeface="DejaVu Sans"/>
                        <a:ea typeface="DejaVu Sans"/>
                        <a:cs typeface="B Nazanin" panose="00000400000000000000" pitchFamily="2" charset="-78"/>
                      </a:endParaRPr>
                    </a:p>
                  </a:txBody>
                  <a:tcPr anchor="ctr">
                    <a:solidFill>
                      <a:srgbClr val="E7EF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3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EF9CD60-60B5-4CB0-AEAC-EAB830F8AB76}"/>
              </a:ext>
            </a:extLst>
          </p:cNvPr>
          <p:cNvSpPr>
            <a:spLocks noGrp="1"/>
          </p:cNvSpPr>
          <p:nvPr/>
        </p:nvSpPr>
        <p:spPr>
          <a:xfrm>
            <a:off x="666750" y="327546"/>
            <a:ext cx="10858500" cy="114882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lnSpc>
                <a:spcPct val="150000"/>
              </a:lnSpc>
              <a:defRPr sz="3150" b="1">
                <a:solidFill>
                  <a:srgbClr val="102C3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dirty="0">
                <a:solidFill>
                  <a:srgbClr val="102C3A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lang="fa-IR"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داروهای ترکیبی</a:t>
            </a:r>
          </a:p>
          <a:p>
            <a:pPr algn="r" rtl="1">
              <a:lnSpc>
                <a:spcPct val="150000"/>
              </a:lnSpc>
              <a:defRPr sz="3150" b="1">
                <a:solidFill>
                  <a:srgbClr val="102C3A"/>
                </a:solidFill>
                <a:latin typeface="DejaVu Sans"/>
                <a:ea typeface="DejaVu Sans"/>
                <a:cs typeface="DejaVu Sans"/>
              </a:defRPr>
            </a:pPr>
            <a:r>
              <a:rPr lang="fa-IR"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دو</a:t>
            </a:r>
            <a:r>
              <a:rPr sz="3600" b="1" dirty="0" err="1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تاستراید</a:t>
            </a:r>
            <a:r>
              <a:rPr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3600" b="1" dirty="0" smtClean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+</a:t>
            </a:r>
            <a:r>
              <a:rPr sz="3600" b="1" dirty="0" err="1" smtClean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تامسولوسین</a:t>
            </a:r>
            <a:r>
              <a:rPr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: </a:t>
            </a:r>
            <a:r>
              <a:rPr sz="3600" b="1" dirty="0" err="1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کاربرد</a:t>
            </a:r>
            <a:r>
              <a:rPr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 و </a:t>
            </a:r>
            <a:r>
              <a:rPr sz="3600" b="1" dirty="0" err="1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دوز</a:t>
            </a:r>
            <a:endParaRPr sz="3600" b="1" dirty="0">
              <a:solidFill>
                <a:srgbClr val="102C3A"/>
              </a:solidFill>
              <a:latin typeface="DejaVu Sans"/>
              <a:ea typeface="DejaVu Sans"/>
              <a:cs typeface="B Titr" panose="000007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F2A46B-13DC-4828-A3F0-7ADF1F5DD656}"/>
              </a:ext>
            </a:extLst>
          </p:cNvPr>
          <p:cNvSpPr>
            <a:spLocks noGrp="1"/>
          </p:cNvSpPr>
          <p:nvPr/>
        </p:nvSpPr>
        <p:spPr>
          <a:xfrm>
            <a:off x="666750" y="6286500"/>
            <a:ext cx="666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55717D"/>
                </a:solidFill>
                <a:latin typeface="DejaVu Sans"/>
                <a:ea typeface="DejaVu Sans"/>
                <a:cs typeface="DejaVu Sans"/>
              </a:defRPr>
            </a:pPr>
            <a:endParaRPr sz="1350" b="0" dirty="0">
              <a:solidFill>
                <a:srgbClr val="55717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A5D704-BB2C-49BA-92C0-24B630B57B04}"/>
              </a:ext>
            </a:extLst>
          </p:cNvPr>
          <p:cNvSpPr>
            <a:spLocks noGrp="1"/>
          </p:cNvSpPr>
          <p:nvPr/>
        </p:nvSpPr>
        <p:spPr>
          <a:xfrm>
            <a:off x="6667500" y="2156345"/>
            <a:ext cx="4857750" cy="54591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475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 dirty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مکانیسم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و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بیمار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مناسب</a:t>
            </a:r>
            <a:endParaRPr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EAB612-4C40-4A71-B337-45101C9193AC}"/>
              </a:ext>
            </a:extLst>
          </p:cNvPr>
          <p:cNvSpPr>
            <a:spLocks noGrp="1"/>
          </p:cNvSpPr>
          <p:nvPr/>
        </p:nvSpPr>
        <p:spPr>
          <a:xfrm>
            <a:off x="6667500" y="3002507"/>
            <a:ext cx="4857750" cy="239816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 dirty="0">
                <a:latin typeface="DejaVu Sans"/>
                <a:ea typeface="DejaVu Sans"/>
                <a:cs typeface="B Nazanin" panose="00000400000000000000" pitchFamily="2" charset="-78"/>
              </a:rPr>
              <a:t>‏</a:t>
            </a:r>
            <a:r>
              <a:rPr sz="2400" b="0" dirty="0" err="1">
                <a:latin typeface="DejaVu Sans"/>
                <a:ea typeface="DejaVu Sans"/>
                <a:cs typeface="B Nazanin" panose="00000400000000000000" pitchFamily="2" charset="-78"/>
              </a:rPr>
              <a:t>علائم</a:t>
            </a:r>
            <a:r>
              <a:rPr sz="2400" b="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>
                <a:latin typeface="DejaVu Sans"/>
                <a:ea typeface="DejaVu Sans"/>
                <a:cs typeface="B Nazanin" panose="00000400000000000000" pitchFamily="2" charset="-78"/>
              </a:rPr>
              <a:t>آزاردهنده</a:t>
            </a:r>
            <a:r>
              <a:rPr sz="2400" b="0" dirty="0"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b="0" dirty="0" err="1">
                <a:latin typeface="DejaVu Sans"/>
                <a:ea typeface="DejaVu Sans"/>
                <a:cs typeface="B Nazanin" panose="00000400000000000000" pitchFamily="2" charset="-78"/>
              </a:rPr>
              <a:t>پروستات</a:t>
            </a:r>
            <a:r>
              <a:rPr sz="2400" b="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>
                <a:latin typeface="DejaVu Sans"/>
                <a:ea typeface="DejaVu Sans"/>
                <a:cs typeface="B Nazanin" panose="00000400000000000000" pitchFamily="2" charset="-78"/>
              </a:rPr>
              <a:t>بزرگ</a:t>
            </a:r>
            <a:endParaRPr sz="2400" b="0" dirty="0"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 dirty="0" err="1" smtClean="0">
                <a:latin typeface="DejaVu Sans"/>
                <a:ea typeface="DejaVu Sans"/>
                <a:cs typeface="B Nazanin" panose="00000400000000000000" pitchFamily="2" charset="-78"/>
              </a:rPr>
              <a:t>تامسولوسین</a:t>
            </a:r>
            <a:r>
              <a:rPr sz="2400" b="0" dirty="0" smtClean="0">
                <a:latin typeface="DejaVu Sans"/>
                <a:ea typeface="DejaVu Sans"/>
                <a:cs typeface="B Nazanin" panose="00000400000000000000" pitchFamily="2" charset="-78"/>
              </a:rPr>
              <a:t>:</a:t>
            </a:r>
            <a:r>
              <a:rPr lang="fa-IR" sz="2400" b="0" dirty="0" smtClean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 smtClean="0">
                <a:latin typeface="DejaVu Sans"/>
                <a:ea typeface="DejaVu Sans"/>
                <a:cs typeface="B Nazanin" panose="00000400000000000000" pitchFamily="2" charset="-78"/>
              </a:rPr>
              <a:t>تسکین</a:t>
            </a:r>
            <a:r>
              <a:rPr sz="2400" b="0" dirty="0" smtClean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>
                <a:latin typeface="DejaVu Sans"/>
                <a:ea typeface="DejaVu Sans"/>
                <a:cs typeface="B Nazanin" panose="00000400000000000000" pitchFamily="2" charset="-78"/>
              </a:rPr>
              <a:t>سریع‌تر</a:t>
            </a:r>
            <a:endParaRPr sz="2400" b="0" dirty="0"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 dirty="0" err="1" smtClean="0">
                <a:latin typeface="DejaVu Sans"/>
                <a:ea typeface="DejaVu Sans"/>
                <a:cs typeface="B Nazanin" panose="00000400000000000000" pitchFamily="2" charset="-78"/>
              </a:rPr>
              <a:t>دوتاستراید</a:t>
            </a:r>
            <a:r>
              <a:rPr lang="fa-IR" sz="2400" dirty="0" smtClean="0">
                <a:latin typeface="DejaVu Sans"/>
                <a:ea typeface="DejaVu Sans"/>
                <a:cs typeface="B Nazanin" panose="00000400000000000000" pitchFamily="2" charset="-78"/>
              </a:rPr>
              <a:t>:</a:t>
            </a:r>
            <a:r>
              <a:rPr sz="2400" b="0" dirty="0" err="1" smtClean="0">
                <a:latin typeface="DejaVu Sans"/>
                <a:ea typeface="DejaVu Sans"/>
                <a:cs typeface="B Nazanin" panose="00000400000000000000" pitchFamily="2" charset="-78"/>
              </a:rPr>
              <a:t>کاهش</a:t>
            </a:r>
            <a:r>
              <a:rPr sz="2400" b="0" dirty="0" smtClean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>
                <a:latin typeface="DejaVu Sans"/>
                <a:ea typeface="DejaVu Sans"/>
                <a:cs typeface="B Nazanin" panose="00000400000000000000" pitchFamily="2" charset="-78"/>
              </a:rPr>
              <a:t>حجم</a:t>
            </a:r>
            <a:r>
              <a:rPr sz="2400" b="0" dirty="0"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b="0" dirty="0" err="1">
                <a:latin typeface="DejaVu Sans"/>
                <a:ea typeface="DejaVu Sans"/>
                <a:cs typeface="B Nazanin" panose="00000400000000000000" pitchFamily="2" charset="-78"/>
              </a:rPr>
              <a:t>خطر</a:t>
            </a:r>
            <a:r>
              <a:rPr sz="2400" b="0" dirty="0"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>
                <a:latin typeface="DejaVu Sans"/>
                <a:ea typeface="DejaVu Sans"/>
                <a:cs typeface="B Nazanin" panose="00000400000000000000" pitchFamily="2" charset="-78"/>
              </a:rPr>
              <a:t>پیشرفت</a:t>
            </a:r>
            <a:endParaRPr sz="2400" b="0" dirty="0"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3BDC5D-5DB0-4722-8555-E79D0A788670}"/>
              </a:ext>
            </a:extLst>
          </p:cNvPr>
          <p:cNvSpPr>
            <a:spLocks noGrp="1"/>
          </p:cNvSpPr>
          <p:nvPr/>
        </p:nvSpPr>
        <p:spPr>
          <a:xfrm>
            <a:off x="666750" y="2156346"/>
            <a:ext cx="4857750" cy="17727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475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 dirty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دوز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ترکیب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ثابت</a:t>
            </a:r>
            <a:endParaRPr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759A33-C73F-4941-924C-1FD05C0E72C5}"/>
              </a:ext>
            </a:extLst>
          </p:cNvPr>
          <p:cNvSpPr>
            <a:spLocks noGrp="1"/>
          </p:cNvSpPr>
          <p:nvPr/>
        </p:nvSpPr>
        <p:spPr>
          <a:xfrm>
            <a:off x="666750" y="2838733"/>
            <a:ext cx="4857750" cy="256194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دوتاستراید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۰٫۵ +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تامسولوسین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۰٫۴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میلی‌گرم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یک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کپسول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در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روز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حدود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۳۰قیقه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پس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از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همان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وعده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غذایی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33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8C2A455-E0F4-4B74-A3C3-EDBF289070EA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8585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3150" b="1">
                <a:solidFill>
                  <a:srgbClr val="102C3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dirty="0">
                <a:solidFill>
                  <a:srgbClr val="102C3A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3600" b="1" dirty="0" err="1" smtClean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دوتاستراید</a:t>
            </a:r>
            <a:r>
              <a:rPr sz="3600" b="1" dirty="0" smtClean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+ </a:t>
            </a:r>
            <a:r>
              <a:rPr sz="3600" b="1" dirty="0" err="1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تامسولوسین</a:t>
            </a:r>
            <a:r>
              <a:rPr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: </a:t>
            </a:r>
            <a:r>
              <a:rPr sz="3600" b="1" dirty="0" err="1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ایمنی</a:t>
            </a:r>
            <a:endParaRPr sz="3600" b="1" dirty="0">
              <a:solidFill>
                <a:srgbClr val="102C3A"/>
              </a:solidFill>
              <a:latin typeface="DejaVu Sans"/>
              <a:ea typeface="DejaVu Sans"/>
              <a:cs typeface="B Titr" panose="000007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1EE30A-D5D4-4151-A72C-00497311C505}"/>
              </a:ext>
            </a:extLst>
          </p:cNvPr>
          <p:cNvSpPr>
            <a:spLocks noGrp="1"/>
          </p:cNvSpPr>
          <p:nvPr/>
        </p:nvSpPr>
        <p:spPr>
          <a:xfrm>
            <a:off x="666750" y="6286500"/>
            <a:ext cx="666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55717D"/>
                </a:solidFill>
                <a:latin typeface="DejaVu Sans"/>
                <a:ea typeface="DejaVu Sans"/>
                <a:cs typeface="DejaVu Sans"/>
              </a:defRPr>
            </a:pPr>
            <a:endParaRPr sz="1350" b="0" dirty="0">
              <a:solidFill>
                <a:srgbClr val="55717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C20DA5-8C10-4A2B-821C-0BBF2F276E4A}"/>
              </a:ext>
            </a:extLst>
          </p:cNvPr>
          <p:cNvSpPr>
            <a:spLocks noGrp="1"/>
          </p:cNvSpPr>
          <p:nvPr/>
        </p:nvSpPr>
        <p:spPr>
          <a:xfrm>
            <a:off x="6667500" y="1714500"/>
            <a:ext cx="4857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475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 dirty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عوارض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و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پایش</a:t>
            </a:r>
            <a:endParaRPr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80040D-10A6-4529-9097-71C8B82B59C5}"/>
              </a:ext>
            </a:extLst>
          </p:cNvPr>
          <p:cNvSpPr>
            <a:spLocks noGrp="1"/>
          </p:cNvSpPr>
          <p:nvPr/>
        </p:nvSpPr>
        <p:spPr>
          <a:xfrm>
            <a:off x="6667500" y="2543175"/>
            <a:ext cx="4857750" cy="2857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‏</a:t>
            </a:r>
            <a:r>
              <a:rPr sz="2400" b="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سرگیجه</a:t>
            </a:r>
            <a:r>
              <a:rPr sz="2400" b="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، </a:t>
            </a:r>
            <a:r>
              <a:rPr sz="2400" b="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افت</a:t>
            </a:r>
            <a:r>
              <a:rPr sz="2400" b="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فشار</a:t>
            </a:r>
            <a:r>
              <a:rPr sz="2400" b="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b="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اختلال</a:t>
            </a:r>
            <a:r>
              <a:rPr sz="2400" b="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انزال</a:t>
            </a:r>
            <a:endParaRPr sz="2400" b="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کاهش</a:t>
            </a:r>
            <a:r>
              <a:rPr sz="2400" b="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میل</a:t>
            </a:r>
            <a:r>
              <a:rPr sz="2400" b="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یا</a:t>
            </a:r>
            <a:r>
              <a:rPr sz="2400" b="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اختلال</a:t>
            </a:r>
            <a:r>
              <a:rPr sz="2400" b="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نعوظ</a:t>
            </a:r>
            <a:endParaRPr sz="2400" b="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کاهش</a:t>
            </a:r>
            <a:r>
              <a:rPr sz="2400" b="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000" b="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PSA</a:t>
            </a:r>
            <a:r>
              <a:rPr sz="2400" b="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b="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لزوم</a:t>
            </a:r>
            <a:r>
              <a:rPr sz="2400" b="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پیگیری</a:t>
            </a:r>
            <a:r>
              <a:rPr sz="2400" b="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روند</a:t>
            </a:r>
            <a:r>
              <a:rPr sz="2400" b="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b="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آن</a:t>
            </a:r>
            <a:endParaRPr sz="2400" b="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D8EA0C-78CD-4318-B1DD-C74AD650E3F8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4857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475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 dirty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تداخلات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مهم</a:t>
            </a:r>
            <a:endParaRPr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D651E6-3E65-4248-A91C-E99F1EE6D02C}"/>
              </a:ext>
            </a:extLst>
          </p:cNvPr>
          <p:cNvSpPr>
            <a:spLocks noGrp="1"/>
          </p:cNvSpPr>
          <p:nvPr/>
        </p:nvSpPr>
        <p:spPr>
          <a:xfrm>
            <a:off x="666750" y="2543175"/>
            <a:ext cx="4857750" cy="2857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مهارکننده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قوی</a:t>
            </a:r>
            <a:r>
              <a:rPr sz="20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CYP3A4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:عدم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تجویز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هم‌زمان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آلفابلوکر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دوم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:</a:t>
            </a:r>
            <a:r>
              <a:rPr lang="fa-IR"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عدم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تجویز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هم‌زمان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0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PDE5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داروی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فشار:خطر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افت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فشار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4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7819EB3-58A8-4C8B-8CA1-BFA47A61C5B1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8585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3150" b="1">
                <a:solidFill>
                  <a:srgbClr val="102C3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dirty="0">
                <a:solidFill>
                  <a:srgbClr val="102C3A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3600" b="1" dirty="0" err="1" smtClean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سولیفناسین+تامسولوسین</a:t>
            </a:r>
            <a:endParaRPr sz="3600" b="1" dirty="0">
              <a:solidFill>
                <a:srgbClr val="102C3A"/>
              </a:solidFill>
              <a:latin typeface="DejaVu Sans"/>
              <a:ea typeface="DejaVu Sans"/>
              <a:cs typeface="B Titr" panose="000007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001EA2-5DFF-4605-908A-2004584E078E}"/>
              </a:ext>
            </a:extLst>
          </p:cNvPr>
          <p:cNvSpPr>
            <a:spLocks noGrp="1"/>
          </p:cNvSpPr>
          <p:nvPr/>
        </p:nvSpPr>
        <p:spPr>
          <a:xfrm>
            <a:off x="6667500" y="1714500"/>
            <a:ext cx="4857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475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 dirty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کاربرد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،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مکانیسم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و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دوز</a:t>
            </a:r>
            <a:endParaRPr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BB9576-749D-4DFE-96DF-59799BB8559D}"/>
              </a:ext>
            </a:extLst>
          </p:cNvPr>
          <p:cNvSpPr>
            <a:spLocks noGrp="1"/>
          </p:cNvSpPr>
          <p:nvPr/>
        </p:nvSpPr>
        <p:spPr>
          <a:xfrm>
            <a:off x="6667500" y="2543175"/>
            <a:ext cx="4857750" cy="2857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علائم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ذخیره‌ای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تخلیه‌ای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با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پاسخ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ناکافی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مهار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موسکارینی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همراه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کاهش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تون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آلفا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۶ / ۰٫۴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میلی‌گرم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،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روزانه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یک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قرص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5F844D-DD13-4DE4-A9C9-C93DE3F1F756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4857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475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 dirty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عوارض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و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تداخلات</a:t>
            </a:r>
            <a:endParaRPr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5F0018-0217-4CE3-8590-64C8B2EE225E}"/>
              </a:ext>
            </a:extLst>
          </p:cNvPr>
          <p:cNvSpPr>
            <a:spLocks noGrp="1"/>
          </p:cNvSpPr>
          <p:nvPr/>
        </p:nvSpPr>
        <p:spPr>
          <a:xfrm>
            <a:off x="666750" y="2543175"/>
            <a:ext cx="4857750" cy="2857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خشکی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دهان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،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یبوست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،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سرگیجه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اختلال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انزال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پایش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0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PVR 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علائم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احتباس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بررسی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0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CYP3A4 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بار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آنتی‌کولینرژیک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7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5937B0F-826C-5CAA-63F9-EB87BD380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R="0" lvl="0" indent="-342900" algn="r" rtl="1" fontAlgn="auto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tabLst>
                <a:tab pos="457200" algn="l"/>
              </a:tabLst>
              <a:defRPr sz="3150" b="1">
                <a:solidFill>
                  <a:srgbClr val="102C3A"/>
                </a:solidFill>
                <a:latin typeface="DejaVu Sans"/>
                <a:ea typeface="DejaVu Sans"/>
                <a:cs typeface="DejaVu Sans"/>
              </a:defRPr>
            </a:pPr>
            <a:r>
              <a:rPr lang="ar-SA" sz="3600" b="1" kern="1200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مکمل‌های </a:t>
            </a:r>
            <a:r>
              <a:rPr lang="ar-SA" sz="3600" b="1" kern="1200" dirty="0" smtClean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گیاهی</a:t>
            </a:r>
            <a:endParaRPr lang="en-US" sz="3600" b="1" kern="1200" dirty="0">
              <a:solidFill>
                <a:srgbClr val="102C3A"/>
              </a:solidFill>
              <a:latin typeface="DejaVu Sans"/>
              <a:ea typeface="DejaVu Sans"/>
              <a:cs typeface="B Titr" panose="00000700000000000000" pitchFamily="2" charset="-78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7906672-31EE-6C33-4785-783F4123E3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RANSans"/>
                <a:ea typeface="Times New Roman" panose="02020603050405020304" pitchFamily="18" charset="0"/>
                <a:cs typeface="B Titr" panose="00000700000000000000" pitchFamily="2" charset="-78"/>
              </a:rPr>
              <a:t> عصاره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RANSans"/>
                <a:ea typeface="Times New Roman" panose="02020603050405020304" pitchFamily="18" charset="0"/>
                <a:cs typeface="B Titr" panose="00000700000000000000" pitchFamily="2" charset="-78"/>
              </a:rPr>
              <a:t>ساوپالم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RANSans"/>
                <a:ea typeface="Times New Roman" panose="02020603050405020304" pitchFamily="18" charset="0"/>
                <a:cs typeface="B Titr" panose="00000700000000000000" pitchFamily="2" charset="-78"/>
              </a:rPr>
              <a:t>ی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RANSans"/>
                <a:ea typeface="Times New Roman" panose="02020603050405020304" pitchFamily="18" charset="0"/>
                <a:cs typeface="B Titr" panose="00000700000000000000" pitchFamily="2" charset="-78"/>
              </a:rPr>
              <a:t>تو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RANSans"/>
                <a:ea typeface="Times New Roman" panose="02020603050405020304" pitchFamily="18" charset="0"/>
                <a:cs typeface="B Titr" panose="00000700000000000000" pitchFamily="2" charset="-78"/>
              </a:rPr>
              <a:t> : مثل پروستافیت و ...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RANSans"/>
                <a:ea typeface="Times New Roman" panose="02020603050405020304" pitchFamily="18" charset="0"/>
                <a:cs typeface="B Titr" panose="00000700000000000000" pitchFamily="2" charset="-78"/>
              </a:rPr>
              <a:t> </a:t>
            </a:r>
            <a:r>
              <a:rPr lang="fa-IR" sz="3200" kern="1200" dirty="0">
                <a:latin typeface="IRANSans"/>
                <a:ea typeface="Calibri" panose="020F0502020204030204" pitchFamily="34" charset="0"/>
                <a:cs typeface="B Titr" panose="00000700000000000000" pitchFamily="2" charset="-78"/>
              </a:rPr>
              <a:t>عصاره لیکوپن : پروستادین و ...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RANSans"/>
                <a:ea typeface="Calibri" panose="020F0502020204030204" pitchFamily="34" charset="0"/>
                <a:cs typeface="B Titr" panose="00000700000000000000" pitchFamily="2" charset="-78"/>
              </a:rPr>
              <a:t> عصاره تخم کدو : پروستاتان و ....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/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</a:br>
            <a:endParaRPr lang="en-US" sz="3200" dirty="0">
              <a:cs typeface="B Titr" panose="000007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14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0B9DAE-7FCD-4D09-B5AE-EF6742A582F0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8585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3150" b="1">
                <a:solidFill>
                  <a:srgbClr val="102C3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dirty="0">
                <a:solidFill>
                  <a:srgbClr val="102C3A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3600" b="1" dirty="0" err="1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پروستاتیت</a:t>
            </a:r>
            <a:r>
              <a:rPr lang="fa-IR"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 و درد مزمن لگنی</a:t>
            </a:r>
            <a:endParaRPr sz="3600" b="1" dirty="0">
              <a:solidFill>
                <a:srgbClr val="102C3A"/>
              </a:solidFill>
              <a:latin typeface="DejaVu Sans"/>
              <a:ea typeface="DejaVu Sans"/>
              <a:cs typeface="B Titr" panose="000007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EAF9C1-1B13-4B16-94AD-FB1C78E1C1E5}"/>
              </a:ext>
            </a:extLst>
          </p:cNvPr>
          <p:cNvSpPr>
            <a:spLocks noGrp="1"/>
          </p:cNvSpPr>
          <p:nvPr/>
        </p:nvSpPr>
        <p:spPr>
          <a:xfrm>
            <a:off x="666750" y="6286500"/>
            <a:ext cx="666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55717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 smtClean="0">
                <a:solidFill>
                  <a:srgbClr val="55717D"/>
                </a:solidFill>
                <a:latin typeface="DejaVu Sans"/>
                <a:ea typeface="DejaVu Sans"/>
                <a:cs typeface="DejaVu Sans"/>
              </a:rPr>
              <a:t>‏</a:t>
            </a:r>
            <a:endParaRPr sz="1350" b="0" dirty="0">
              <a:solidFill>
                <a:srgbClr val="55717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727767-4946-45B8-8BB9-BD7DA619FE32}"/>
              </a:ext>
            </a:extLst>
          </p:cNvPr>
          <p:cNvSpPr>
            <a:spLocks noGrp="1"/>
          </p:cNvSpPr>
          <p:nvPr/>
        </p:nvSpPr>
        <p:spPr>
          <a:xfrm>
            <a:off x="6667500" y="1714500"/>
            <a:ext cx="4857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475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 dirty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کاربرد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و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مکانیسم</a:t>
            </a:r>
            <a:endParaRPr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C43F68-E0C4-40E7-A011-6319F5562D33}"/>
              </a:ext>
            </a:extLst>
          </p:cNvPr>
          <p:cNvSpPr>
            <a:spLocks noGrp="1"/>
          </p:cNvSpPr>
          <p:nvPr/>
        </p:nvSpPr>
        <p:spPr>
          <a:xfrm>
            <a:off x="6667500" y="2543175"/>
            <a:ext cx="4857750" cy="2857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باکتریایی</a:t>
            </a:r>
            <a:r>
              <a:rPr lang="fa-IR"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: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آنتی‌بیوتیک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متناسب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با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عامل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فلوروکینولون</a:t>
            </a:r>
            <a:r>
              <a:rPr lang="fa-IR"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: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مهار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آنزیم‌های</a:t>
            </a:r>
            <a:r>
              <a:rPr sz="20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DNA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باکتری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درد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مزمن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لگنی</a:t>
            </a:r>
            <a:r>
              <a:rPr lang="fa-IR"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: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درمان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چندوجهی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منتخب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F80B8B-5E08-4E38-81A2-DD090A742AE0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4857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475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 dirty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نمونه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دوز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در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عفونت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حاد</a:t>
            </a:r>
            <a:endParaRPr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549757-9956-4F0E-ADED-7E7F354EC059}"/>
              </a:ext>
            </a:extLst>
          </p:cNvPr>
          <p:cNvSpPr>
            <a:spLocks noGrp="1"/>
          </p:cNvSpPr>
          <p:nvPr/>
        </p:nvSpPr>
        <p:spPr>
          <a:xfrm>
            <a:off x="666750" y="2543175"/>
            <a:ext cx="4857750" cy="2857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سیپروفلوکساسین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۵۰۰</a:t>
            </a:r>
            <a:r>
              <a:rPr lang="fa-IR"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میلی‌گرم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هر۱۲ساعت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۱۴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روز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،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سپس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بازبینی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نیاز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ادامه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فقط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در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نامناسب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بودن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گزینه‌های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دیگر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1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8E87FE2-9454-4B70-B635-0A5700DE3770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8585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3150" b="1">
                <a:solidFill>
                  <a:srgbClr val="102C3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dirty="0">
                <a:solidFill>
                  <a:srgbClr val="102C3A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3600" b="1" dirty="0" err="1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پروستاتیت</a:t>
            </a:r>
            <a:r>
              <a:rPr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: </a:t>
            </a:r>
            <a:r>
              <a:rPr sz="3600" b="1" dirty="0" err="1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عوارض</a:t>
            </a:r>
            <a:r>
              <a:rPr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 و </a:t>
            </a:r>
            <a:r>
              <a:rPr sz="3600" b="1" dirty="0" err="1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تداخلات</a:t>
            </a:r>
            <a:r>
              <a:rPr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 </a:t>
            </a:r>
            <a:r>
              <a:rPr sz="3600" b="1" dirty="0" err="1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درمان</a:t>
            </a:r>
            <a:endParaRPr sz="3600" b="1" dirty="0">
              <a:solidFill>
                <a:srgbClr val="102C3A"/>
              </a:solidFill>
              <a:latin typeface="DejaVu Sans"/>
              <a:ea typeface="DejaVu Sans"/>
              <a:cs typeface="B Titr" panose="000007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5002E9-2B8B-4B13-9CB7-452A7A0D3D26}"/>
              </a:ext>
            </a:extLst>
          </p:cNvPr>
          <p:cNvSpPr>
            <a:spLocks noGrp="1"/>
          </p:cNvSpPr>
          <p:nvPr/>
        </p:nvSpPr>
        <p:spPr>
          <a:xfrm>
            <a:off x="666750" y="6286500"/>
            <a:ext cx="666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55717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 smtClean="0">
                <a:solidFill>
                  <a:srgbClr val="55717D"/>
                </a:solidFill>
                <a:latin typeface="DejaVu Sans"/>
                <a:ea typeface="DejaVu Sans"/>
                <a:cs typeface="DejaVu Sans"/>
              </a:rPr>
              <a:t>‏</a:t>
            </a:r>
            <a:endParaRPr sz="1350" b="0" dirty="0">
              <a:solidFill>
                <a:srgbClr val="55717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CA4663-3417-414C-9FFC-59DB1AA21EEA}"/>
              </a:ext>
            </a:extLst>
          </p:cNvPr>
          <p:cNvSpPr>
            <a:spLocks noGrp="1"/>
          </p:cNvSpPr>
          <p:nvPr/>
        </p:nvSpPr>
        <p:spPr>
          <a:xfrm>
            <a:off x="6667500" y="1714500"/>
            <a:ext cx="4857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475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 dirty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فلوروکینولون‌ها</a:t>
            </a:r>
            <a:endParaRPr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F9AE06-20B8-42A3-A1D8-47739ABBD257}"/>
              </a:ext>
            </a:extLst>
          </p:cNvPr>
          <p:cNvSpPr>
            <a:spLocks noGrp="1"/>
          </p:cNvSpPr>
          <p:nvPr/>
        </p:nvSpPr>
        <p:spPr>
          <a:xfrm>
            <a:off x="6667500" y="2543175"/>
            <a:ext cx="4857750" cy="2857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آسیب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تاندون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،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نوروپاتی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اثرات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عصبی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توجه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قند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خون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خطر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lang="fa-IR"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طولانی کردن </a:t>
            </a:r>
            <a:r>
              <a:rPr sz="20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QT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عارضه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جدی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،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نیازمند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قطع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ارزیابی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است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6FD660-8C50-4DB7-92DD-4E06770B6034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4857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475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 dirty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تداخلات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مهم</a:t>
            </a:r>
            <a:endParaRPr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D66990-BFBC-4DFF-B44E-70E8B3DF0134}"/>
              </a:ext>
            </a:extLst>
          </p:cNvPr>
          <p:cNvSpPr>
            <a:spLocks noGrp="1"/>
          </p:cNvSpPr>
          <p:nvPr/>
        </p:nvSpPr>
        <p:spPr>
          <a:xfrm>
            <a:off x="666750" y="2543175"/>
            <a:ext cx="4857750" cy="2857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آنتی‌اسید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،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آهن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کلسیم</a:t>
            </a:r>
            <a:r>
              <a:rPr lang="fa-IR"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: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کاهش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جذب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وارفارین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:</a:t>
            </a:r>
            <a:r>
              <a:rPr lang="fa-IR"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پایش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0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INR</a:t>
            </a: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سیپروفلوکساسین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+</a:t>
            </a:r>
            <a:r>
              <a:rPr lang="fa-IR"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تیزانیدین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: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منع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مصرف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58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07A616-55D1-4BCF-9B63-738893913F03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8585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3150" b="1">
                <a:solidFill>
                  <a:srgbClr val="102C3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dirty="0">
                <a:solidFill>
                  <a:srgbClr val="102C3A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lang="fa-IR" sz="3600" b="1" dirty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آنتی آندروژن ها </a:t>
            </a:r>
            <a:r>
              <a:rPr sz="3600" b="1" dirty="0" err="1" smtClean="0">
                <a:solidFill>
                  <a:srgbClr val="102C3A"/>
                </a:solidFill>
                <a:latin typeface="DejaVu Sans"/>
                <a:ea typeface="DejaVu Sans"/>
                <a:cs typeface="B Titr" panose="00000700000000000000" pitchFamily="2" charset="-78"/>
              </a:rPr>
              <a:t>بیکالوتامید</a:t>
            </a:r>
            <a:endParaRPr sz="3600" b="1" dirty="0">
              <a:solidFill>
                <a:srgbClr val="102C3A"/>
              </a:solidFill>
              <a:latin typeface="DejaVu Sans"/>
              <a:ea typeface="DejaVu Sans"/>
              <a:cs typeface="B Titr" panose="000007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872559-C711-4157-A418-67E0972A9695}"/>
              </a:ext>
            </a:extLst>
          </p:cNvPr>
          <p:cNvSpPr>
            <a:spLocks noGrp="1"/>
          </p:cNvSpPr>
          <p:nvPr/>
        </p:nvSpPr>
        <p:spPr>
          <a:xfrm>
            <a:off x="6667500" y="1714500"/>
            <a:ext cx="4857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475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 dirty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دسته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،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مکانیسم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و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دوز</a:t>
            </a:r>
            <a:endParaRPr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DE3FC2-5BB6-4BFA-AEB9-7E4F18EC520F}"/>
              </a:ext>
            </a:extLst>
          </p:cNvPr>
          <p:cNvSpPr>
            <a:spLocks noGrp="1"/>
          </p:cNvSpPr>
          <p:nvPr/>
        </p:nvSpPr>
        <p:spPr>
          <a:xfrm>
            <a:off x="6667500" y="2543175"/>
            <a:ext cx="4857750" cy="2857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آنتی‌آندروژن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برای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سرطان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پروستات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مهار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گیرنده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آندروژن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lang="fa-IR"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50 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میلی‌گرم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روزانه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همراه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آنالوگ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175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LHRH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C9A9EA-4CD6-43C3-99BC-6BA5B74B0112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4857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2475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 dirty="0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عوارض</a:t>
            </a:r>
            <a:r>
              <a:rPr sz="2000" b="1" dirty="0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و </a:t>
            </a:r>
            <a:r>
              <a:rPr sz="2000" b="1" dirty="0" err="1">
                <a:solidFill>
                  <a:srgbClr val="090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تداخلات</a:t>
            </a:r>
            <a:endParaRPr sz="2000" b="1" dirty="0">
              <a:solidFill>
                <a:srgbClr val="090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C45477-6EF5-4017-BC60-15450F8FE778}"/>
              </a:ext>
            </a:extLst>
          </p:cNvPr>
          <p:cNvSpPr>
            <a:spLocks noGrp="1"/>
          </p:cNvSpPr>
          <p:nvPr/>
        </p:nvSpPr>
        <p:spPr>
          <a:xfrm>
            <a:off x="666750" y="2543175"/>
            <a:ext cx="4857750" cy="231542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dirty="0">
                <a:solidFill>
                  <a:srgbClr val="193845"/>
                </a:solidFill>
                <a:latin typeface="DejaVu Sans"/>
                <a:ea typeface="DejaVu Sans"/>
                <a:cs typeface="DejaVu Sans"/>
              </a:rPr>
              <a:t>‏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گرگرفتگی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،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خستگی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علائم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پستان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آسیب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کبدی</a:t>
            </a:r>
            <a:r>
              <a:rPr lang="fa-IR"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: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پایش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کبد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،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به‌ویژه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۴ماه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اول</a:t>
            </a:r>
            <a:endParaRPr sz="2400" dirty="0">
              <a:solidFill>
                <a:srgbClr val="193845"/>
              </a:solidFill>
              <a:latin typeface="DejaVu Sans"/>
              <a:ea typeface="DejaVu Sans"/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  <a:defRPr sz="2175" b="0">
                <a:solidFill>
                  <a:srgbClr val="193845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 err="1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وارفارین</a:t>
            </a:r>
            <a:r>
              <a:rPr lang="fa-IR"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:</a:t>
            </a:r>
            <a:r>
              <a:rPr sz="2400" dirty="0" smtClean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خطر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خونریزی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و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لزوم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</a:t>
            </a:r>
            <a:r>
              <a:rPr sz="2400" dirty="0" err="1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پایش</a:t>
            </a:r>
            <a:r>
              <a:rPr sz="2400" dirty="0">
                <a:solidFill>
                  <a:srgbClr val="193845"/>
                </a:solidFill>
                <a:latin typeface="DejaVu Sans"/>
                <a:ea typeface="DejaVu Sans"/>
                <a:cs typeface="B Nazanin" panose="00000400000000000000" pitchFamily="2" charset="-78"/>
              </a:rPr>
              <a:t> INR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63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FB2E369-59A7-46A2-8DF0-26F268000094}"/>
              </a:ext>
            </a:extLst>
          </p:cNvPr>
          <p:cNvSpPr>
            <a:spLocks noGrp="1"/>
          </p:cNvSpPr>
          <p:nvPr/>
        </p:nvSpPr>
        <p:spPr>
          <a:xfrm>
            <a:off x="3111689" y="1965278"/>
            <a:ext cx="7253501" cy="117370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 rtl="1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fa-IR" sz="6000" b="1" dirty="0" smtClean="0">
                <a:solidFill>
                  <a:srgbClr val="FFFFFF"/>
                </a:solidFill>
                <a:latin typeface="DejaVu Sans"/>
                <a:ea typeface="DejaVu Sans"/>
                <a:cs typeface="B Titr" panose="00000700000000000000" pitchFamily="2" charset="-78"/>
              </a:rPr>
              <a:t>با تشکر از توجه شما </a:t>
            </a:r>
            <a:endParaRPr lang="fa-IR" sz="5400" b="1" dirty="0" smtClean="0">
              <a:solidFill>
                <a:srgbClr val="FFFFFF"/>
              </a:solidFill>
              <a:latin typeface="DejaVu Sans"/>
              <a:ea typeface="DejaVu Sans"/>
              <a:cs typeface="B Titr" panose="000007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5494" y="6141494"/>
            <a:ext cx="716506" cy="7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90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</TotalTime>
  <Words>1529</Words>
  <Application>Microsoft Office PowerPoint</Application>
  <DocSecurity>0</DocSecurity>
  <PresentationFormat>Widescreen</PresentationFormat>
  <Paragraphs>219</Paragraphs>
  <Slides>27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Aptos</vt:lpstr>
      <vt:lpstr>Arial</vt:lpstr>
      <vt:lpstr>B Nazanin</vt:lpstr>
      <vt:lpstr>B Titr</vt:lpstr>
      <vt:lpstr>Calibri</vt:lpstr>
      <vt:lpstr>DejaVu Sans</vt:lpstr>
      <vt:lpstr>IRANSans</vt:lpstr>
      <vt:lpstr>IRansansX</vt:lpstr>
      <vt:lpstr>Symbol</vt:lpstr>
      <vt:lpstr>Times New Roman</vt:lpstr>
      <vt:lpstr>Wingdings</vt:lpstr>
      <vt:lpstr>ChatGPT</vt:lpstr>
      <vt:lpstr>PowerPoint Presentation</vt:lpstr>
      <vt:lpstr>PowerPoint Presentation</vt:lpstr>
      <vt:lpstr>PowerPoint Presentation</vt:lpstr>
      <vt:lpstr>داروهای آلفا بلوکر </vt:lpstr>
      <vt:lpstr>داروهای آلفا بلوکر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مکمل‌های گیاهی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2017</cp:lastModifiedBy>
  <cp:revision>13</cp:revision>
  <dcterms:created xsi:type="dcterms:W3CDTF">2026-10-04T09:34:22Z</dcterms:created>
  <dcterms:modified xsi:type="dcterms:W3CDTF">2026-10-13T07:18:20Z</dcterms:modified>
</cp:coreProperties>
</file>