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57" r:id="rId3"/>
    <p:sldId id="258" r:id="rId4"/>
    <p:sldId id="259" r:id="rId5"/>
    <p:sldId id="260" r:id="rId6"/>
    <p:sldId id="272" r:id="rId7"/>
    <p:sldId id="261" r:id="rId8"/>
    <p:sldId id="273" r:id="rId9"/>
    <p:sldId id="262" r:id="rId10"/>
    <p:sldId id="263" r:id="rId11"/>
    <p:sldId id="264" r:id="rId12"/>
    <p:sldId id="265" r:id="rId13"/>
    <p:sldId id="266" r:id="rId14"/>
    <p:sldId id="267" r:id="rId15"/>
    <p:sldId id="268" r:id="rId16"/>
    <p:sldId id="269" r:id="rId17"/>
    <p:sldId id="270" r:id="rId18"/>
    <p:sldId id="271" r:id="rId1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1"/>
    <p:restoredTop sz="94610"/>
  </p:normalViewPr>
  <p:slideViewPr>
    <p:cSldViewPr snapToGrid="0" snapToObjects="1">
      <p:cViewPr varScale="1">
        <p:scale>
          <a:sx n="62" d="100"/>
          <a:sy n="62" d="100"/>
        </p:scale>
        <p:origin x="102" y="9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13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pain in older adults is common, often under-reported and often under-treated. This talk covers assessment, a safety-first treatment approach, and special situations.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framing: untreated pain leads to reduced mobility, poor sleep, low mood, falls and loss of independence.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 behavior in patients who cannot report: grimacing, guarding, restlessness, vocalizing, withdrawal, new agitation. Include a medication review and screen for depression and sleep problems.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Older adults have age-related changes in kidney and liver function and often take several medicines, so drug effects and interactions are harder to predict.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Non-drug measures carry little risk and should usually be offered first or alongside medicines.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3E336-4A51-FAB1-EAD7-D802837C21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201B48-A3B0-D64D-CF6E-FA96B4E527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3E4C4-987A-32A8-42C1-7255848C885E}"/>
              </a:ext>
            </a:extLst>
          </p:cNvPr>
          <p:cNvSpPr>
            <a:spLocks noGrp="1"/>
          </p:cNvSpPr>
          <p:nvPr>
            <p:ph type="body" idx="1"/>
          </p:nvPr>
        </p:nvSpPr>
        <p:spPr/>
        <p:txBody>
          <a:bodyPr/>
          <a:lstStyle/>
          <a:p>
            <a:r>
              <a:rPr lang="en-US" dirty="0"/>
              <a:t>Non-drug measures carry little risk and should usually be offered first or alongside medicines.</a:t>
            </a:r>
          </a:p>
        </p:txBody>
      </p:sp>
      <p:sp>
        <p:nvSpPr>
          <p:cNvPr id="4" name="Slide Number Placeholder 3">
            <a:extLst>
              <a:ext uri="{FF2B5EF4-FFF2-40B4-BE49-F238E27FC236}">
                <a16:creationId xmlns:a16="http://schemas.microsoft.com/office/drawing/2014/main" id="{78CCEC22-D677-1617-DFD7-FF1A67CF4EEA}"/>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8373636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General summary for teaching only. Doses and choices depend on the individual patient, kidney and liver function, other medicines and local guidelines. Co-prescribe a bowel regimen with opioids.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77521-A74E-C5C5-8DB2-D2D04B4905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9D13DB-42CB-5ED9-B57E-566A72D171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67CBCA-58F3-F84C-D1EC-F184FA4E9BB8}"/>
              </a:ext>
            </a:extLst>
          </p:cNvPr>
          <p:cNvSpPr>
            <a:spLocks noGrp="1"/>
          </p:cNvSpPr>
          <p:nvPr>
            <p:ph type="body" idx="1"/>
          </p:nvPr>
        </p:nvSpPr>
        <p:spPr/>
        <p:txBody>
          <a:bodyPr/>
          <a:lstStyle/>
          <a:p>
            <a:r>
              <a:rPr lang="en-US" dirty="0"/>
              <a:t>General summary for teaching only. Doses and choices depend on the individual patient, kidney and liver function, other medicines and local guidelines. Co-prescribe a bowel regimen with opioids.</a:t>
            </a:r>
          </a:p>
        </p:txBody>
      </p:sp>
      <p:sp>
        <p:nvSpPr>
          <p:cNvPr id="4" name="Slide Number Placeholder 3">
            <a:extLst>
              <a:ext uri="{FF2B5EF4-FFF2-40B4-BE49-F238E27FC236}">
                <a16:creationId xmlns:a16="http://schemas.microsoft.com/office/drawing/2014/main" id="{22627885-3E4B-50D7-346B-A9A4AB3AEBAE}"/>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2527869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Count paracetamol from all sources, including combination cold remedies and opioid combination tablets. Regular scheduled dosing usually works better than as-needed dosing for persistent pain. Topical NSAIDs are a good first step for localized knee and hand osteoarthritis because systemic exposure is low.</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Beers Criteria advise against chronic NSAID use unless alternatives are ineffective and the patient can take gastroprotection. COX-2 selective agents reduce GI risk but not kidney or cardiovascular risk. Ask about over-the-counter NSAID use, which is often missed.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Choose a short-acting opioid first and titrate to effect, then consider a long-acting form based on the total daily short-acting dose. Reassess function and side effects at every step. Prescribe a laxative with every opioid. Avoid pethidine. Doses are typical starting ranges; adjust for frailty, renal function and concurrent sedatives.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Allow several weeks at an adequate dose before judging response. Stop a drug that does not give meaningful benefit. Gabapentinoids combined with opioids increase the risk of respiratory depression. Renal bands are typical labeling values; confirm against current product information.</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suspected respiratory depression: stop the opioid, support breathing, and give naloxone in small titrated doses. In patients with long-term opioid exposure, avoid a full reversal dose, which can precipitate severe pain and withdrawal.</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review visit to ask about falls, confusion, bowel habit and sleep, and to update the full medication list including over-the-counter products.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Always check the current Beers Criteria and local formulary. Review the full medicine list for anticholinergic burden and interactions.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dementia, unexplained agitation, resistance to care or withdrawal can be pain. Always look for a cause as well.</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questions. Remind the audience that individual decisions follow local guidelines and clinical judgment.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are the basis for the general principles in this talk. The specific dose ranges on the dosing slides should always be verified against current product labeling and your national or hospital formulary. The 2009 AGS guideline predates the 2023 Beers update, so use Beers for current avoid and caution lists.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6F4E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74980"/>
          </a:xfrm>
          <a:prstGeom prst="rect">
            <a:avLst/>
          </a:prstGeom>
          <a:noFill/>
          <a:ln/>
        </p:spPr>
        <p:txBody>
          <a:bodyPr wrap="square" lIns="0" tIns="0" rIns="0" bIns="0" rtlCol="0" anchor="t"/>
          <a:lstStyle>
            <a:lvl1pPr marL="0" indent="0" algn="l">
              <a:lnSpc>
                <a:spcPct val="115000"/>
              </a:lnSpc>
              <a:buNone/>
              <a:defRPr lang="en-US" sz="3400" dirty="0">
                <a:solidFill>
                  <a:srgbClr val="1C2B30"/>
                </a:solidFill>
                <a:latin typeface="Georgia" pitchFamily="34" charset="0"/>
                <a:ea typeface="Georgia" pitchFamily="34" charset="-122"/>
                <a:cs typeface="Georgia" pitchFamily="34" charset="-120"/>
              </a:defRPr>
            </a:lvl1pPr>
          </a:lstStyle>
          <a:p>
            <a:pPr marL="0" indent="0" algn="l">
              <a:lnSpc>
                <a:spcPct val="115000"/>
              </a:lnSpc>
              <a:buNone/>
            </a:pPr>
            <a:endParaRPr lang="en-US" sz="3400" dirty="0"/>
          </a:p>
        </p:txBody>
      </p:sp>
      <p:sp>
        <p:nvSpPr>
          <p:cNvPr id="3" name="Text Placeholder 2"/>
          <p:cNvSpPr>
            <a:spLocks noGrp="1"/>
          </p:cNvSpPr>
          <p:nvPr>
            <p:ph type="body" idx="101"/>
          </p:nvPr>
        </p:nvSpPr>
        <p:spPr>
          <a:xfrm>
            <a:off x="812800" y="1592580"/>
            <a:ext cx="10566400" cy="4452620"/>
          </a:xfrm>
          <a:prstGeom prst="rect">
            <a:avLst/>
          </a:prstGeom>
          <a:noFill/>
          <a:ln/>
        </p:spPr>
        <p:txBody>
          <a:bodyPr wrap="square" lIns="0" tIns="0" rIns="0" bIns="0" rtlCol="0" anchor="t"/>
          <a:lstStyle>
            <a:lvl1pPr marL="0" indent="0" algn="l">
              <a:lnSpc>
                <a:spcPct val="140000"/>
              </a:lnSpc>
              <a:buNone/>
              <a:defRPr lang="en-US" sz="1600" dirty="0">
                <a:solidFill>
                  <a:srgbClr val="1C2B30"/>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812800"/>
            <a:ext cx="10566400" cy="474980"/>
          </a:xfrm>
          <a:prstGeom prst="rect">
            <a:avLst/>
          </a:prstGeom>
          <a:noFill/>
          <a:ln/>
        </p:spPr>
        <p:txBody>
          <a:bodyPr wrap="square" lIns="0" tIns="0" rIns="0" bIns="0" rtlCol="0" anchor="t"/>
          <a:lstStyle>
            <a:lvl1pPr marL="0" indent="0" algn="l">
              <a:lnSpc>
                <a:spcPct val="115000"/>
              </a:lnSpc>
              <a:buNone/>
              <a:defRPr lang="en-US" sz="3400" dirty="0">
                <a:solidFill>
                  <a:srgbClr val="1C2B30"/>
                </a:solidFill>
                <a:latin typeface="Georgia" pitchFamily="34" charset="0"/>
                <a:ea typeface="Georgia" pitchFamily="34" charset="-122"/>
                <a:cs typeface="Georgia" pitchFamily="34" charset="-120"/>
              </a:defRPr>
            </a:lvl1pPr>
          </a:lstStyle>
          <a:p>
            <a:pPr marL="0" indent="0" algn="l">
              <a:lnSpc>
                <a:spcPct val="115000"/>
              </a:lnSpc>
              <a:buNone/>
            </a:pPr>
            <a:endParaRPr lang="en-US" sz="3400" dirty="0"/>
          </a:p>
        </p:txBody>
      </p:sp>
      <p:sp>
        <p:nvSpPr>
          <p:cNvPr id="3" name="Text Placeholder 2"/>
          <p:cNvSpPr>
            <a:spLocks noGrp="1"/>
          </p:cNvSpPr>
          <p:nvPr>
            <p:ph type="body" idx="101"/>
          </p:nvPr>
        </p:nvSpPr>
        <p:spPr>
          <a:xfrm>
            <a:off x="812800" y="1592580"/>
            <a:ext cx="10566400" cy="4452620"/>
          </a:xfrm>
          <a:prstGeom prst="rect">
            <a:avLst/>
          </a:prstGeom>
          <a:noFill/>
          <a:ln/>
        </p:spPr>
        <p:txBody>
          <a:bodyPr wrap="square" lIns="0" tIns="0" rIns="0" bIns="0" rtlCol="0" anchor="t"/>
          <a:lstStyle>
            <a:lvl1pPr marL="0" indent="0" algn="l">
              <a:lnSpc>
                <a:spcPct val="140000"/>
              </a:lnSpc>
              <a:buNone/>
              <a:defRPr lang="en-US" sz="1600" dirty="0">
                <a:solidFill>
                  <a:srgbClr val="1C2B30"/>
                </a:solidFill>
                <a:latin typeface="Arial" pitchFamily="34" charset="0"/>
                <a:ea typeface="Arial" pitchFamily="34" charset="-122"/>
                <a:cs typeface="Arial"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psnet.ahrq.gov/issue/american-geriatrics-society-2023-updated-ags-beers-criteria-potentially-inappropriate"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baycrest.echoontario.ca/wp-content/uploads/2018/12/Development-and-psychometric-evaluation-of-the-Pain-Assessment-in-Advanced-Dementia-PAINAD-scale.pdf" TargetMode="External"/><Relationship Id="rId5" Type="http://schemas.openxmlformats.org/officeDocument/2006/relationships/hyperlink" Target="https://www.cdc.gov/mmwr/volumes/71/rr/rr7103a1.htm" TargetMode="External"/><Relationship Id="rId4" Type="http://schemas.openxmlformats.org/officeDocument/2006/relationships/hyperlink" Target="https://painbc.ca/sites/default/files/events/materials/AmericanGeriatricSociety-Guidelines2009.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4303A"/>
        </a:solidFill>
        <a:effectLst/>
      </p:bgPr>
    </p:bg>
    <p:spTree>
      <p:nvGrpSpPr>
        <p:cNvPr id="1" name=""/>
        <p:cNvGrpSpPr/>
        <p:nvPr/>
      </p:nvGrpSpPr>
      <p:grpSpPr>
        <a:xfrm>
          <a:off x="0" y="0"/>
          <a:ext cx="0" cy="0"/>
          <a:chOff x="0" y="0"/>
          <a:chExt cx="0" cy="0"/>
        </a:xfrm>
      </p:grpSpPr>
      <p:sp>
        <p:nvSpPr>
          <p:cNvPr id="2" name="Text 0"/>
          <p:cNvSpPr/>
          <p:nvPr/>
        </p:nvSpPr>
        <p:spPr>
          <a:xfrm>
            <a:off x="812800" y="1908810"/>
            <a:ext cx="10883392" cy="274320"/>
          </a:xfrm>
          <a:prstGeom prst="rect">
            <a:avLst/>
          </a:prstGeom>
          <a:noFill/>
          <a:ln/>
        </p:spPr>
        <p:txBody>
          <a:bodyPr wrap="square" lIns="0" tIns="0" rIns="0" bIns="0" rtlCol="0" anchor="t">
            <a:normAutofit/>
          </a:bodyPr>
          <a:lstStyle/>
          <a:p>
            <a:pPr marL="0" indent="0" algn="l">
              <a:lnSpc>
                <a:spcPts val="1960"/>
              </a:lnSpc>
              <a:buNone/>
            </a:pPr>
            <a:r>
              <a:rPr lang="en-US" sz="1400" b="1" kern="0" spc="200" dirty="0">
                <a:solidFill>
                  <a:srgbClr val="E8A35C"/>
                </a:solidFill>
                <a:latin typeface="Arial" pitchFamily="34" charset="0"/>
                <a:ea typeface="Arial" pitchFamily="34" charset="-122"/>
                <a:cs typeface="Arial" pitchFamily="34" charset="-120"/>
              </a:rPr>
              <a:t>GERIATRIC CARE</a:t>
            </a:r>
            <a:endParaRPr lang="en-US" sz="1400" dirty="0"/>
          </a:p>
        </p:txBody>
      </p:sp>
      <p:sp>
        <p:nvSpPr>
          <p:cNvPr id="3" name="Text 1"/>
          <p:cNvSpPr>
            <a:spLocks noGrp="1"/>
          </p:cNvSpPr>
          <p:nvPr>
            <p:ph type="title"/>
          </p:nvPr>
        </p:nvSpPr>
        <p:spPr>
          <a:xfrm>
            <a:off x="812800" y="2411730"/>
            <a:ext cx="10883392" cy="1785620"/>
          </a:xfrm>
          <a:prstGeom prst="rect">
            <a:avLst/>
          </a:prstGeom>
          <a:noFill/>
          <a:ln/>
        </p:spPr>
        <p:txBody>
          <a:bodyPr wrap="square" lIns="0" tIns="0" rIns="0" bIns="0" rtlCol="0" anchor="t">
            <a:normAutofit/>
          </a:bodyPr>
          <a:lstStyle/>
          <a:p>
            <a:pPr marL="0" indent="0" algn="l">
              <a:lnSpc>
                <a:spcPts val="6930"/>
              </a:lnSpc>
              <a:buNone/>
            </a:pPr>
            <a:r>
              <a:rPr lang="en-US" sz="6600" b="0" i="0" dirty="0">
                <a:solidFill>
                  <a:srgbClr val="F6F4EE"/>
                </a:solidFill>
                <a:latin typeface="Georgia" pitchFamily="18" charset="0"/>
                <a:ea typeface="Georgia" pitchFamily="18" charset="-122"/>
                <a:cs typeface="Georgia" pitchFamily="18" charset="-120"/>
              </a:rPr>
              <a:t>Pain Management in Older Adults</a:t>
            </a:r>
            <a:endParaRPr lang="en-US" sz="6600" dirty="0"/>
          </a:p>
        </p:txBody>
      </p:sp>
      <p:sp>
        <p:nvSpPr>
          <p:cNvPr id="4" name="Text 2"/>
          <p:cNvSpPr/>
          <p:nvPr/>
        </p:nvSpPr>
        <p:spPr>
          <a:xfrm>
            <a:off x="812800" y="4544704"/>
            <a:ext cx="10883392" cy="1096076"/>
          </a:xfrm>
          <a:prstGeom prst="rect">
            <a:avLst/>
          </a:prstGeom>
          <a:noFill/>
          <a:ln/>
        </p:spPr>
        <p:txBody>
          <a:bodyPr wrap="square" lIns="0" tIns="0" rIns="0" bIns="0" rtlCol="0" anchor="t">
            <a:normAutofit/>
          </a:bodyPr>
          <a:lstStyle/>
          <a:p>
            <a:pPr marL="0" indent="0" algn="l" defTabSz="914400" eaLnBrk="1" latinLnBrk="0" hangingPunct="1">
              <a:lnSpc>
                <a:spcPts val="2520"/>
              </a:lnSpc>
              <a:buNone/>
            </a:pPr>
            <a:r>
              <a:rPr lang="en-US" sz="2000" b="1" dirty="0">
                <a:solidFill>
                  <a:srgbClr val="C9D6D8"/>
                </a:solidFill>
                <a:latin typeface="Arial" pitchFamily="34" charset="0"/>
                <a:cs typeface="Arial" pitchFamily="34" charset="-120"/>
              </a:rPr>
              <a:t>Ehsan Modirian</a:t>
            </a:r>
          </a:p>
          <a:p>
            <a:pPr marL="0" indent="0" algn="l" defTabSz="914400" eaLnBrk="1" latinLnBrk="0" hangingPunct="1">
              <a:lnSpc>
                <a:spcPts val="2520"/>
              </a:lnSpc>
              <a:buNone/>
            </a:pPr>
            <a:r>
              <a:rPr lang="en-US" dirty="0">
                <a:solidFill>
                  <a:srgbClr val="C9D6D8"/>
                </a:solidFill>
                <a:latin typeface="Arial" pitchFamily="34" charset="0"/>
                <a:cs typeface="Arial" pitchFamily="34" charset="-120"/>
              </a:rPr>
              <a:t>Emergency Medicine</a:t>
            </a:r>
            <a:br>
              <a:rPr lang="en-US" dirty="0">
                <a:solidFill>
                  <a:srgbClr val="C9D6D8"/>
                </a:solidFill>
                <a:latin typeface="Arial" pitchFamily="34" charset="0"/>
                <a:cs typeface="Arial" pitchFamily="34" charset="-120"/>
              </a:rPr>
            </a:br>
            <a:r>
              <a:rPr lang="en-US" dirty="0">
                <a:solidFill>
                  <a:srgbClr val="C9D6D8"/>
                </a:solidFill>
                <a:latin typeface="Arial" pitchFamily="34" charset="0"/>
                <a:cs typeface="Arial" pitchFamily="34" charset="-120"/>
              </a:rPr>
              <a:t>Gerontology MPH</a:t>
            </a:r>
            <a:endParaRPr lang="fa-IR" dirty="0">
              <a:solidFill>
                <a:srgbClr val="C9D6D8"/>
              </a:solidFill>
              <a:latin typeface="Arial" pitchFamily="34" charset="0"/>
              <a:cs typeface="Arial" pitchFamily="34" charset="-12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9822B"/>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2344420"/>
            <a:ext cx="10883392" cy="1366520"/>
          </a:xfrm>
          <a:prstGeom prst="rect">
            <a:avLst/>
          </a:prstGeom>
          <a:noFill/>
          <a:ln/>
        </p:spPr>
        <p:txBody>
          <a:bodyPr wrap="square" lIns="0" tIns="0" rIns="0" bIns="0" rtlCol="0" anchor="t">
            <a:normAutofit/>
          </a:bodyPr>
          <a:lstStyle/>
          <a:p>
            <a:pPr marL="0" indent="0" algn="l">
              <a:lnSpc>
                <a:spcPts val="5280"/>
              </a:lnSpc>
              <a:buNone/>
            </a:pPr>
            <a:r>
              <a:rPr lang="en-US" sz="4800" b="0" i="0" dirty="0">
                <a:solidFill>
                  <a:srgbClr val="14303A"/>
                </a:solidFill>
                <a:latin typeface="Georgia" pitchFamily="18" charset="0"/>
                <a:ea typeface="Georgia" pitchFamily="18" charset="-122"/>
                <a:cs typeface="Georgia" pitchFamily="18" charset="-120"/>
              </a:rPr>
              <a:t>Pain in older adults is common, under-reported and under-treated.</a:t>
            </a:r>
            <a:endParaRPr lang="en-US" sz="4800" dirty="0"/>
          </a:p>
        </p:txBody>
      </p:sp>
      <p:sp>
        <p:nvSpPr>
          <p:cNvPr id="3" name="Text 1"/>
          <p:cNvSpPr/>
          <p:nvPr/>
        </p:nvSpPr>
        <p:spPr>
          <a:xfrm>
            <a:off x="812800" y="3990340"/>
            <a:ext cx="10883392" cy="345440"/>
          </a:xfrm>
          <a:prstGeom prst="rect">
            <a:avLst/>
          </a:prstGeom>
          <a:noFill/>
          <a:ln/>
        </p:spPr>
        <p:txBody>
          <a:bodyPr wrap="square" lIns="0" tIns="0" rIns="0" bIns="0" rtlCol="0" anchor="t">
            <a:normAutofit/>
          </a:bodyPr>
          <a:lstStyle/>
          <a:p>
            <a:pPr marL="0" indent="0" algn="l">
              <a:lnSpc>
                <a:spcPts val="2520"/>
              </a:lnSpc>
              <a:buNone/>
            </a:pPr>
            <a:r>
              <a:rPr lang="en-US" sz="1800" dirty="0">
                <a:solidFill>
                  <a:srgbClr val="14303A"/>
                </a:solidFill>
                <a:latin typeface="Arial" pitchFamily="34" charset="0"/>
                <a:ea typeface="Arial" pitchFamily="34" charset="-122"/>
                <a:cs typeface="Arial" pitchFamily="34" charset="-120"/>
              </a:rPr>
              <a:t>Many patients fear being a burden, expect pain as part of ageing, or cannot describe it.</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C2B30"/>
                </a:solidFill>
                <a:latin typeface="Georgia" pitchFamily="18" charset="0"/>
                <a:ea typeface="Georgia" pitchFamily="18" charset="-122"/>
                <a:cs typeface="Georgia" pitchFamily="18" charset="-120"/>
              </a:rPr>
              <a:t>Assessment</a:t>
            </a:r>
            <a:endParaRPr lang="en-US" sz="3600" dirty="0"/>
          </a:p>
        </p:txBody>
      </p:sp>
      <p:sp>
        <p:nvSpPr>
          <p:cNvPr id="3" name="Shape 1"/>
          <p:cNvSpPr/>
          <p:nvPr/>
        </p:nvSpPr>
        <p:spPr>
          <a:xfrm>
            <a:off x="815975" y="1674495"/>
            <a:ext cx="2482850" cy="2223770"/>
          </a:xfrm>
          <a:prstGeom prst="roundRect">
            <a:avLst>
              <a:gd name="adj" fmla="val 4426"/>
            </a:avLst>
          </a:prstGeom>
          <a:solidFill>
            <a:srgbClr val="FFFFFF"/>
          </a:solidFill>
          <a:ln w="6350">
            <a:solidFill>
              <a:srgbClr val="D9DEDD"/>
            </a:solidFill>
            <a:prstDash val="solid"/>
          </a:ln>
        </p:spPr>
      </p:sp>
      <p:sp>
        <p:nvSpPr>
          <p:cNvPr id="4" name="Text 2"/>
          <p:cNvSpPr/>
          <p:nvPr/>
        </p:nvSpPr>
        <p:spPr>
          <a:xfrm>
            <a:off x="1073150" y="1931670"/>
            <a:ext cx="2027555"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Ask</a:t>
            </a:r>
            <a:endParaRPr lang="en-US" sz="1800" dirty="0"/>
          </a:p>
        </p:txBody>
      </p:sp>
      <p:sp>
        <p:nvSpPr>
          <p:cNvPr id="5" name="Text 3"/>
          <p:cNvSpPr/>
          <p:nvPr/>
        </p:nvSpPr>
        <p:spPr>
          <a:xfrm>
            <a:off x="1073150" y="2307589"/>
            <a:ext cx="2027555" cy="13589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Location, quality, timing and triggers. Use words like “ache” or “discomfort”, not only “pain”.</a:t>
            </a:r>
            <a:endParaRPr lang="en-US" sz="1500" dirty="0"/>
          </a:p>
        </p:txBody>
      </p:sp>
      <p:sp>
        <p:nvSpPr>
          <p:cNvPr id="6" name="Shape 4"/>
          <p:cNvSpPr/>
          <p:nvPr/>
        </p:nvSpPr>
        <p:spPr>
          <a:xfrm>
            <a:off x="3508375" y="1674495"/>
            <a:ext cx="2482850" cy="2223770"/>
          </a:xfrm>
          <a:prstGeom prst="roundRect">
            <a:avLst>
              <a:gd name="adj" fmla="val 4426"/>
            </a:avLst>
          </a:prstGeom>
          <a:solidFill>
            <a:srgbClr val="FFFFFF"/>
          </a:solidFill>
          <a:ln w="6350">
            <a:solidFill>
              <a:srgbClr val="D9DEDD"/>
            </a:solidFill>
            <a:prstDash val="solid"/>
          </a:ln>
        </p:spPr>
      </p:sp>
      <p:sp>
        <p:nvSpPr>
          <p:cNvPr id="7" name="Text 5"/>
          <p:cNvSpPr/>
          <p:nvPr/>
        </p:nvSpPr>
        <p:spPr>
          <a:xfrm>
            <a:off x="3765550" y="1931670"/>
            <a:ext cx="2027555"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Measure</a:t>
            </a:r>
            <a:endParaRPr lang="en-US" sz="1800" dirty="0"/>
          </a:p>
        </p:txBody>
      </p:sp>
      <p:sp>
        <p:nvSpPr>
          <p:cNvPr id="8" name="Text 6"/>
          <p:cNvSpPr/>
          <p:nvPr/>
        </p:nvSpPr>
        <p:spPr>
          <a:xfrm>
            <a:off x="3765550" y="2307589"/>
            <a:ext cx="2027555" cy="13589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Numeric rating or faces scales when the patient can self-report. PAINAD for advanced dementia.</a:t>
            </a:r>
            <a:endParaRPr lang="en-US" sz="1500" dirty="0"/>
          </a:p>
        </p:txBody>
      </p:sp>
      <p:sp>
        <p:nvSpPr>
          <p:cNvPr id="9" name="Shape 7"/>
          <p:cNvSpPr/>
          <p:nvPr/>
        </p:nvSpPr>
        <p:spPr>
          <a:xfrm>
            <a:off x="6200775" y="1674495"/>
            <a:ext cx="2482850" cy="2223770"/>
          </a:xfrm>
          <a:prstGeom prst="roundRect">
            <a:avLst>
              <a:gd name="adj" fmla="val 4426"/>
            </a:avLst>
          </a:prstGeom>
          <a:solidFill>
            <a:srgbClr val="FFFFFF"/>
          </a:solidFill>
          <a:ln w="6350">
            <a:solidFill>
              <a:srgbClr val="D9DEDD"/>
            </a:solidFill>
            <a:prstDash val="solid"/>
          </a:ln>
        </p:spPr>
      </p:sp>
      <p:sp>
        <p:nvSpPr>
          <p:cNvPr id="10" name="Text 8"/>
          <p:cNvSpPr/>
          <p:nvPr/>
        </p:nvSpPr>
        <p:spPr>
          <a:xfrm>
            <a:off x="6457950" y="1931670"/>
            <a:ext cx="2027555"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Function</a:t>
            </a:r>
            <a:endParaRPr lang="en-US" sz="1800" dirty="0"/>
          </a:p>
        </p:txBody>
      </p:sp>
      <p:sp>
        <p:nvSpPr>
          <p:cNvPr id="11" name="Text 9"/>
          <p:cNvSpPr/>
          <p:nvPr/>
        </p:nvSpPr>
        <p:spPr>
          <a:xfrm>
            <a:off x="6457950" y="2307589"/>
            <a:ext cx="2027555" cy="10922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Walking, sleep, appetite, mood and daily activities show the real impact.</a:t>
            </a:r>
            <a:endParaRPr lang="en-US" sz="1500" dirty="0"/>
          </a:p>
        </p:txBody>
      </p:sp>
      <p:sp>
        <p:nvSpPr>
          <p:cNvPr id="12" name="Shape 10"/>
          <p:cNvSpPr/>
          <p:nvPr/>
        </p:nvSpPr>
        <p:spPr>
          <a:xfrm>
            <a:off x="8893175" y="1674495"/>
            <a:ext cx="2482850" cy="2223770"/>
          </a:xfrm>
          <a:prstGeom prst="roundRect">
            <a:avLst>
              <a:gd name="adj" fmla="val 4426"/>
            </a:avLst>
          </a:prstGeom>
          <a:solidFill>
            <a:srgbClr val="FFFFFF"/>
          </a:solidFill>
          <a:ln w="6350">
            <a:solidFill>
              <a:srgbClr val="D9DEDD"/>
            </a:solidFill>
            <a:prstDash val="solid"/>
          </a:ln>
        </p:spPr>
      </p:sp>
      <p:sp>
        <p:nvSpPr>
          <p:cNvPr id="13" name="Text 11"/>
          <p:cNvSpPr/>
          <p:nvPr/>
        </p:nvSpPr>
        <p:spPr>
          <a:xfrm>
            <a:off x="9150350" y="1931670"/>
            <a:ext cx="2027555"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Reassess</a:t>
            </a:r>
            <a:endParaRPr lang="en-US" sz="1800" dirty="0"/>
          </a:p>
        </p:txBody>
      </p:sp>
      <p:sp>
        <p:nvSpPr>
          <p:cNvPr id="14" name="Text 12"/>
          <p:cNvSpPr/>
          <p:nvPr/>
        </p:nvSpPr>
        <p:spPr>
          <a:xfrm>
            <a:off x="9150350" y="2307589"/>
            <a:ext cx="2027555" cy="10922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Repeat after every change. Watch for cognition, falls and side effects.</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4303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F6F4EE"/>
                </a:solidFill>
                <a:latin typeface="Georgia" pitchFamily="18" charset="0"/>
                <a:ea typeface="Georgia" pitchFamily="18" charset="-122"/>
                <a:cs typeface="Georgia" pitchFamily="18" charset="-120"/>
              </a:rPr>
              <a:t>Core principles</a:t>
            </a:r>
            <a:endParaRPr lang="en-US" sz="3600" dirty="0"/>
          </a:p>
        </p:txBody>
      </p:sp>
      <p:sp>
        <p:nvSpPr>
          <p:cNvPr id="3" name="Text 1"/>
          <p:cNvSpPr/>
          <p:nvPr/>
        </p:nvSpPr>
        <p:spPr>
          <a:xfrm>
            <a:off x="812800" y="1671320"/>
            <a:ext cx="558800" cy="523240"/>
          </a:xfrm>
          <a:prstGeom prst="rect">
            <a:avLst/>
          </a:prstGeom>
          <a:noFill/>
          <a:ln/>
        </p:spPr>
        <p:txBody>
          <a:bodyPr wrap="square" lIns="0" tIns="0" rIns="0" bIns="0" rtlCol="0" anchor="t">
            <a:normAutofit/>
          </a:bodyPr>
          <a:lstStyle/>
          <a:p>
            <a:pPr marL="0" indent="0" algn="l">
              <a:lnSpc>
                <a:spcPts val="3920"/>
              </a:lnSpc>
              <a:buNone/>
            </a:pPr>
            <a:r>
              <a:rPr lang="en-US" sz="2800" dirty="0">
                <a:solidFill>
                  <a:srgbClr val="E8A35C"/>
                </a:solidFill>
                <a:latin typeface="Georgia" pitchFamily="18" charset="0"/>
                <a:ea typeface="Georgia" pitchFamily="18" charset="-122"/>
                <a:cs typeface="Georgia" pitchFamily="18" charset="-120"/>
              </a:rPr>
              <a:t>1</a:t>
            </a:r>
            <a:endParaRPr lang="en-US" sz="2800" dirty="0"/>
          </a:p>
        </p:txBody>
      </p:sp>
      <p:sp>
        <p:nvSpPr>
          <p:cNvPr id="4" name="Text 2"/>
          <p:cNvSpPr/>
          <p:nvPr/>
        </p:nvSpPr>
        <p:spPr>
          <a:xfrm>
            <a:off x="1574800" y="1804670"/>
            <a:ext cx="4902835" cy="339090"/>
          </a:xfrm>
          <a:prstGeom prst="rect">
            <a:avLst/>
          </a:prstGeom>
          <a:noFill/>
          <a:ln/>
        </p:spPr>
        <p:txBody>
          <a:bodyPr wrap="square" lIns="0" tIns="0" rIns="0" bIns="0" rtlCol="0" anchor="t">
            <a:normAutofit/>
          </a:bodyPr>
          <a:lstStyle/>
          <a:p>
            <a:pPr marL="0" indent="0" algn="l">
              <a:lnSpc>
                <a:spcPts val="2470"/>
              </a:lnSpc>
              <a:buNone/>
            </a:pPr>
            <a:r>
              <a:rPr lang="en-US" sz="1900" dirty="0">
                <a:solidFill>
                  <a:srgbClr val="F6F4EE"/>
                </a:solidFill>
                <a:latin typeface="Arial" pitchFamily="34" charset="0"/>
                <a:ea typeface="Arial" pitchFamily="34" charset="-122"/>
                <a:cs typeface="Arial" pitchFamily="34" charset="-120"/>
              </a:rPr>
              <a:t>Start low, go slow, and titrate carefully.</a:t>
            </a:r>
            <a:endParaRPr lang="en-US" sz="1900" dirty="0"/>
          </a:p>
        </p:txBody>
      </p:sp>
      <p:sp>
        <p:nvSpPr>
          <p:cNvPr id="5" name="Text 3"/>
          <p:cNvSpPr/>
          <p:nvPr/>
        </p:nvSpPr>
        <p:spPr>
          <a:xfrm>
            <a:off x="812800" y="2372361"/>
            <a:ext cx="558800" cy="523240"/>
          </a:xfrm>
          <a:prstGeom prst="rect">
            <a:avLst/>
          </a:prstGeom>
          <a:noFill/>
          <a:ln/>
        </p:spPr>
        <p:txBody>
          <a:bodyPr wrap="square" lIns="0" tIns="0" rIns="0" bIns="0" rtlCol="0" anchor="t">
            <a:normAutofit/>
          </a:bodyPr>
          <a:lstStyle/>
          <a:p>
            <a:pPr marL="0" indent="0" algn="l">
              <a:lnSpc>
                <a:spcPts val="3920"/>
              </a:lnSpc>
              <a:buNone/>
            </a:pPr>
            <a:r>
              <a:rPr lang="en-US" sz="2800" dirty="0">
                <a:solidFill>
                  <a:srgbClr val="E8A35C"/>
                </a:solidFill>
                <a:latin typeface="Georgia" pitchFamily="18" charset="0"/>
                <a:ea typeface="Georgia" pitchFamily="18" charset="-122"/>
                <a:cs typeface="Georgia" pitchFamily="18" charset="-120"/>
              </a:rPr>
              <a:t>2</a:t>
            </a:r>
            <a:endParaRPr lang="en-US" sz="2800" dirty="0"/>
          </a:p>
        </p:txBody>
      </p:sp>
      <p:sp>
        <p:nvSpPr>
          <p:cNvPr id="6" name="Text 4"/>
          <p:cNvSpPr/>
          <p:nvPr/>
        </p:nvSpPr>
        <p:spPr>
          <a:xfrm>
            <a:off x="1574800" y="2505711"/>
            <a:ext cx="5295646" cy="339090"/>
          </a:xfrm>
          <a:prstGeom prst="rect">
            <a:avLst/>
          </a:prstGeom>
          <a:noFill/>
          <a:ln/>
        </p:spPr>
        <p:txBody>
          <a:bodyPr wrap="square" lIns="0" tIns="0" rIns="0" bIns="0" rtlCol="0" anchor="t">
            <a:normAutofit/>
          </a:bodyPr>
          <a:lstStyle/>
          <a:p>
            <a:pPr marL="0" indent="0" algn="l">
              <a:lnSpc>
                <a:spcPts val="2470"/>
              </a:lnSpc>
              <a:buNone/>
            </a:pPr>
            <a:r>
              <a:rPr lang="en-US" sz="1900" dirty="0">
                <a:solidFill>
                  <a:srgbClr val="F6F4EE"/>
                </a:solidFill>
                <a:latin typeface="Arial" pitchFamily="34" charset="0"/>
                <a:ea typeface="Arial" pitchFamily="34" charset="-122"/>
                <a:cs typeface="Arial" pitchFamily="34" charset="-120"/>
              </a:rPr>
              <a:t>Combine non-drug and drug approaches.</a:t>
            </a:r>
            <a:endParaRPr lang="en-US" sz="1900" dirty="0"/>
          </a:p>
        </p:txBody>
      </p:sp>
      <p:sp>
        <p:nvSpPr>
          <p:cNvPr id="7" name="Text 5"/>
          <p:cNvSpPr/>
          <p:nvPr/>
        </p:nvSpPr>
        <p:spPr>
          <a:xfrm>
            <a:off x="812800" y="3073400"/>
            <a:ext cx="558800" cy="523240"/>
          </a:xfrm>
          <a:prstGeom prst="rect">
            <a:avLst/>
          </a:prstGeom>
          <a:noFill/>
          <a:ln/>
        </p:spPr>
        <p:txBody>
          <a:bodyPr wrap="square" lIns="0" tIns="0" rIns="0" bIns="0" rtlCol="0" anchor="t">
            <a:normAutofit/>
          </a:bodyPr>
          <a:lstStyle/>
          <a:p>
            <a:pPr marL="0" indent="0" algn="l">
              <a:lnSpc>
                <a:spcPts val="3920"/>
              </a:lnSpc>
              <a:buNone/>
            </a:pPr>
            <a:r>
              <a:rPr lang="en-US" sz="2800" dirty="0">
                <a:solidFill>
                  <a:srgbClr val="E8A35C"/>
                </a:solidFill>
                <a:latin typeface="Georgia" pitchFamily="18" charset="0"/>
                <a:ea typeface="Georgia" pitchFamily="18" charset="-122"/>
                <a:cs typeface="Georgia" pitchFamily="18" charset="-120"/>
              </a:rPr>
              <a:t>3</a:t>
            </a:r>
            <a:endParaRPr lang="en-US" sz="2800" dirty="0"/>
          </a:p>
        </p:txBody>
      </p:sp>
      <p:sp>
        <p:nvSpPr>
          <p:cNvPr id="8" name="Text 6"/>
          <p:cNvSpPr/>
          <p:nvPr/>
        </p:nvSpPr>
        <p:spPr>
          <a:xfrm>
            <a:off x="1574800" y="3206750"/>
            <a:ext cx="6100064" cy="339090"/>
          </a:xfrm>
          <a:prstGeom prst="rect">
            <a:avLst/>
          </a:prstGeom>
          <a:noFill/>
          <a:ln/>
        </p:spPr>
        <p:txBody>
          <a:bodyPr wrap="square" lIns="0" tIns="0" rIns="0" bIns="0" rtlCol="0" anchor="t">
            <a:normAutofit/>
          </a:bodyPr>
          <a:lstStyle/>
          <a:p>
            <a:pPr marL="0" indent="0" algn="l">
              <a:lnSpc>
                <a:spcPts val="2470"/>
              </a:lnSpc>
              <a:buNone/>
            </a:pPr>
            <a:r>
              <a:rPr lang="en-US" sz="1900" dirty="0">
                <a:solidFill>
                  <a:srgbClr val="F6F4EE"/>
                </a:solidFill>
                <a:latin typeface="Arial" pitchFamily="34" charset="0"/>
                <a:ea typeface="Arial" pitchFamily="34" charset="-122"/>
                <a:cs typeface="Arial" pitchFamily="34" charset="-120"/>
              </a:rPr>
              <a:t>Set goals around function, not only pain scores.</a:t>
            </a:r>
            <a:endParaRPr lang="en-US" sz="1900" dirty="0"/>
          </a:p>
        </p:txBody>
      </p:sp>
      <p:sp>
        <p:nvSpPr>
          <p:cNvPr id="9" name="Text 7"/>
          <p:cNvSpPr/>
          <p:nvPr/>
        </p:nvSpPr>
        <p:spPr>
          <a:xfrm>
            <a:off x="812800" y="3774439"/>
            <a:ext cx="558800" cy="523240"/>
          </a:xfrm>
          <a:prstGeom prst="rect">
            <a:avLst/>
          </a:prstGeom>
          <a:noFill/>
          <a:ln/>
        </p:spPr>
        <p:txBody>
          <a:bodyPr wrap="square" lIns="0" tIns="0" rIns="0" bIns="0" rtlCol="0" anchor="t">
            <a:normAutofit/>
          </a:bodyPr>
          <a:lstStyle/>
          <a:p>
            <a:pPr marL="0" indent="0" algn="l">
              <a:lnSpc>
                <a:spcPts val="3920"/>
              </a:lnSpc>
              <a:buNone/>
            </a:pPr>
            <a:r>
              <a:rPr lang="en-US" sz="2800" dirty="0">
                <a:solidFill>
                  <a:srgbClr val="E8A35C"/>
                </a:solidFill>
                <a:latin typeface="Georgia" pitchFamily="18" charset="0"/>
                <a:ea typeface="Georgia" pitchFamily="18" charset="-122"/>
                <a:cs typeface="Georgia" pitchFamily="18" charset="-120"/>
              </a:rPr>
              <a:t>4</a:t>
            </a:r>
            <a:endParaRPr lang="en-US" sz="2800" dirty="0"/>
          </a:p>
        </p:txBody>
      </p:sp>
      <p:sp>
        <p:nvSpPr>
          <p:cNvPr id="10" name="Text 8"/>
          <p:cNvSpPr/>
          <p:nvPr/>
        </p:nvSpPr>
        <p:spPr>
          <a:xfrm>
            <a:off x="1574800" y="3907789"/>
            <a:ext cx="7950708" cy="339090"/>
          </a:xfrm>
          <a:prstGeom prst="rect">
            <a:avLst/>
          </a:prstGeom>
          <a:noFill/>
          <a:ln/>
        </p:spPr>
        <p:txBody>
          <a:bodyPr wrap="square" lIns="0" tIns="0" rIns="0" bIns="0" rtlCol="0" anchor="t">
            <a:normAutofit/>
          </a:bodyPr>
          <a:lstStyle/>
          <a:p>
            <a:pPr marL="0" indent="0" algn="l">
              <a:lnSpc>
                <a:spcPts val="2470"/>
              </a:lnSpc>
              <a:buNone/>
            </a:pPr>
            <a:r>
              <a:rPr lang="en-US" sz="1900" dirty="0">
                <a:solidFill>
                  <a:srgbClr val="F6F4EE"/>
                </a:solidFill>
                <a:latin typeface="Arial" pitchFamily="34" charset="0"/>
                <a:ea typeface="Arial" pitchFamily="34" charset="-122"/>
                <a:cs typeface="Arial" pitchFamily="34" charset="-120"/>
              </a:rPr>
              <a:t>Review every medicine regularly and stop what does not help.</a:t>
            </a:r>
            <a:endParaRPr lang="en-US" sz="1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C2B30"/>
                </a:solidFill>
                <a:latin typeface="Georgia" pitchFamily="18" charset="0"/>
                <a:ea typeface="Georgia" pitchFamily="18" charset="-122"/>
                <a:cs typeface="Georgia" pitchFamily="18" charset="-120"/>
              </a:rPr>
              <a:t>Non-drug approaches</a:t>
            </a:r>
            <a:endParaRPr lang="en-US" sz="3600" dirty="0"/>
          </a:p>
        </p:txBody>
      </p:sp>
      <p:sp>
        <p:nvSpPr>
          <p:cNvPr id="21" name="TextBox 20">
            <a:extLst>
              <a:ext uri="{FF2B5EF4-FFF2-40B4-BE49-F238E27FC236}">
                <a16:creationId xmlns:a16="http://schemas.microsoft.com/office/drawing/2014/main" id="{CC58A0A1-C329-B6AB-C22A-ADF2073BD1D1}"/>
              </a:ext>
            </a:extLst>
          </p:cNvPr>
          <p:cNvSpPr txBox="1"/>
          <p:nvPr/>
        </p:nvSpPr>
        <p:spPr>
          <a:xfrm>
            <a:off x="4659841" y="2009690"/>
            <a:ext cx="2127137" cy="3939540"/>
          </a:xfrm>
          <a:prstGeom prst="rect">
            <a:avLst/>
          </a:prstGeom>
          <a:noFill/>
        </p:spPr>
        <p:txBody>
          <a:bodyPr wrap="square" rtlCol="0">
            <a:spAutoFit/>
          </a:bodyPr>
          <a:lstStyle/>
          <a:p>
            <a:pPr marL="0" algn="r" defTabSz="914400" rtl="1" eaLnBrk="1" latinLnBrk="0" hangingPunct="1"/>
            <a:r>
              <a:rPr lang="en-IR" sz="25000" dirty="0">
                <a:solidFill>
                  <a:srgbClr val="FF0000"/>
                </a:solidFill>
                <a:latin typeface="Phosphate Inline" panose="02000506050000020004" pitchFamily="2" charset="77"/>
                <a:cs typeface="Phosphate Inline" panose="02000506050000020004" pitchFamily="2" charset="77"/>
              </a:rPr>
              <a:t>?</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21"/>
                                        </p:tgtEl>
                                      </p:cBhvr>
                                    </p:animEffect>
                                    <p:set>
                                      <p:cBhvr>
                                        <p:cTn id="7"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a:extLst>
            <a:ext uri="{FF2B5EF4-FFF2-40B4-BE49-F238E27FC236}">
              <a16:creationId xmlns:a16="http://schemas.microsoft.com/office/drawing/2014/main" id="{0C7D0E07-D94D-A46D-38E2-64B1402BD43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D3A1D334-E2C3-63BB-5BA3-08D12F121EAA}"/>
              </a:ext>
            </a:extLst>
          </p:cNvPr>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C2B30"/>
                </a:solidFill>
                <a:latin typeface="Georgia" pitchFamily="18" charset="0"/>
                <a:ea typeface="Georgia" pitchFamily="18" charset="-122"/>
                <a:cs typeface="Georgia" pitchFamily="18" charset="-120"/>
              </a:rPr>
              <a:t>Non-drug approaches</a:t>
            </a:r>
            <a:endParaRPr lang="en-US" sz="3600" dirty="0"/>
          </a:p>
        </p:txBody>
      </p:sp>
      <p:sp>
        <p:nvSpPr>
          <p:cNvPr id="3" name="Shape 1">
            <a:extLst>
              <a:ext uri="{FF2B5EF4-FFF2-40B4-BE49-F238E27FC236}">
                <a16:creationId xmlns:a16="http://schemas.microsoft.com/office/drawing/2014/main" id="{BA4F251A-CD2A-E4BA-0AA2-BFEB3F559660}"/>
              </a:ext>
            </a:extLst>
          </p:cNvPr>
          <p:cNvSpPr/>
          <p:nvPr/>
        </p:nvSpPr>
        <p:spPr>
          <a:xfrm>
            <a:off x="812800" y="2367223"/>
            <a:ext cx="3380317" cy="1398270"/>
          </a:xfrm>
          <a:prstGeom prst="roundRect">
            <a:avLst>
              <a:gd name="adj" fmla="val 7039"/>
            </a:avLst>
          </a:prstGeom>
          <a:solidFill>
            <a:srgbClr val="FFFFFF"/>
          </a:solidFill>
          <a:ln w="6350">
            <a:solidFill>
              <a:srgbClr val="D9DEDD"/>
            </a:solidFill>
            <a:prstDash val="solid"/>
          </a:ln>
        </p:spPr>
      </p:sp>
      <p:sp>
        <p:nvSpPr>
          <p:cNvPr id="4" name="Text 2">
            <a:extLst>
              <a:ext uri="{FF2B5EF4-FFF2-40B4-BE49-F238E27FC236}">
                <a16:creationId xmlns:a16="http://schemas.microsoft.com/office/drawing/2014/main" id="{20531EF3-F717-8308-E886-62AF64AC5D1A}"/>
              </a:ext>
            </a:extLst>
          </p:cNvPr>
          <p:cNvSpPr/>
          <p:nvPr/>
        </p:nvSpPr>
        <p:spPr>
          <a:xfrm>
            <a:off x="1069975" y="2624398"/>
            <a:ext cx="2951946"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Movement</a:t>
            </a:r>
            <a:endParaRPr lang="en-US" sz="1800" dirty="0"/>
          </a:p>
        </p:txBody>
      </p:sp>
      <p:sp>
        <p:nvSpPr>
          <p:cNvPr id="5" name="Text 3">
            <a:extLst>
              <a:ext uri="{FF2B5EF4-FFF2-40B4-BE49-F238E27FC236}">
                <a16:creationId xmlns:a16="http://schemas.microsoft.com/office/drawing/2014/main" id="{0C2DF11B-DCB0-6264-4840-9E9B37D316DA}"/>
              </a:ext>
            </a:extLst>
          </p:cNvPr>
          <p:cNvSpPr/>
          <p:nvPr/>
        </p:nvSpPr>
        <p:spPr>
          <a:xfrm>
            <a:off x="1069975" y="2974916"/>
            <a:ext cx="295194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Physiotherapy, walking, gentle strengthening, balance work.</a:t>
            </a:r>
            <a:endParaRPr lang="en-US" sz="1500" dirty="0"/>
          </a:p>
        </p:txBody>
      </p:sp>
      <p:sp>
        <p:nvSpPr>
          <p:cNvPr id="6" name="Shape 4">
            <a:extLst>
              <a:ext uri="{FF2B5EF4-FFF2-40B4-BE49-F238E27FC236}">
                <a16:creationId xmlns:a16="http://schemas.microsoft.com/office/drawing/2014/main" id="{B1E4FFD0-BD21-A480-2982-765C6445DB09}"/>
              </a:ext>
            </a:extLst>
          </p:cNvPr>
          <p:cNvSpPr/>
          <p:nvPr/>
        </p:nvSpPr>
        <p:spPr>
          <a:xfrm>
            <a:off x="4402667" y="2367223"/>
            <a:ext cx="3380317" cy="1398270"/>
          </a:xfrm>
          <a:prstGeom prst="roundRect">
            <a:avLst>
              <a:gd name="adj" fmla="val 7039"/>
            </a:avLst>
          </a:prstGeom>
          <a:solidFill>
            <a:srgbClr val="FFFFFF"/>
          </a:solidFill>
          <a:ln w="6350">
            <a:solidFill>
              <a:srgbClr val="D9DEDD"/>
            </a:solidFill>
            <a:prstDash val="solid"/>
          </a:ln>
        </p:spPr>
      </p:sp>
      <p:sp>
        <p:nvSpPr>
          <p:cNvPr id="7" name="Text 5">
            <a:extLst>
              <a:ext uri="{FF2B5EF4-FFF2-40B4-BE49-F238E27FC236}">
                <a16:creationId xmlns:a16="http://schemas.microsoft.com/office/drawing/2014/main" id="{06586A5C-EBBA-EA89-C910-4357422726E6}"/>
              </a:ext>
            </a:extLst>
          </p:cNvPr>
          <p:cNvSpPr/>
          <p:nvPr/>
        </p:nvSpPr>
        <p:spPr>
          <a:xfrm>
            <a:off x="4659842" y="2624398"/>
            <a:ext cx="2951946"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Physical</a:t>
            </a:r>
            <a:endParaRPr lang="en-US" sz="1800" dirty="0"/>
          </a:p>
        </p:txBody>
      </p:sp>
      <p:sp>
        <p:nvSpPr>
          <p:cNvPr id="8" name="Text 6">
            <a:extLst>
              <a:ext uri="{FF2B5EF4-FFF2-40B4-BE49-F238E27FC236}">
                <a16:creationId xmlns:a16="http://schemas.microsoft.com/office/drawing/2014/main" id="{8F745C04-2B12-FFF9-CE9E-14D088DE48A2}"/>
              </a:ext>
            </a:extLst>
          </p:cNvPr>
          <p:cNvSpPr/>
          <p:nvPr/>
        </p:nvSpPr>
        <p:spPr>
          <a:xfrm>
            <a:off x="4659842" y="2974916"/>
            <a:ext cx="295194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Heat, cold, massage, TENS and supportive devices.</a:t>
            </a:r>
            <a:endParaRPr lang="en-US" sz="1500" dirty="0"/>
          </a:p>
        </p:txBody>
      </p:sp>
      <p:sp>
        <p:nvSpPr>
          <p:cNvPr id="9" name="Shape 7">
            <a:extLst>
              <a:ext uri="{FF2B5EF4-FFF2-40B4-BE49-F238E27FC236}">
                <a16:creationId xmlns:a16="http://schemas.microsoft.com/office/drawing/2014/main" id="{1805DBF9-4C84-0C7F-06A0-4CF0A2727E4E}"/>
              </a:ext>
            </a:extLst>
          </p:cNvPr>
          <p:cNvSpPr/>
          <p:nvPr/>
        </p:nvSpPr>
        <p:spPr>
          <a:xfrm>
            <a:off x="7992533" y="2367223"/>
            <a:ext cx="3380317" cy="1398270"/>
          </a:xfrm>
          <a:prstGeom prst="roundRect">
            <a:avLst>
              <a:gd name="adj" fmla="val 7039"/>
            </a:avLst>
          </a:prstGeom>
          <a:solidFill>
            <a:srgbClr val="FFFFFF"/>
          </a:solidFill>
          <a:ln w="6350">
            <a:solidFill>
              <a:srgbClr val="D9DEDD"/>
            </a:solidFill>
            <a:prstDash val="solid"/>
          </a:ln>
        </p:spPr>
      </p:sp>
      <p:sp>
        <p:nvSpPr>
          <p:cNvPr id="10" name="Text 8">
            <a:extLst>
              <a:ext uri="{FF2B5EF4-FFF2-40B4-BE49-F238E27FC236}">
                <a16:creationId xmlns:a16="http://schemas.microsoft.com/office/drawing/2014/main" id="{7E6FA30A-81DD-641E-0D83-9AF288096565}"/>
              </a:ext>
            </a:extLst>
          </p:cNvPr>
          <p:cNvSpPr/>
          <p:nvPr/>
        </p:nvSpPr>
        <p:spPr>
          <a:xfrm>
            <a:off x="8249708" y="2624398"/>
            <a:ext cx="2951946"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Mind and mood</a:t>
            </a:r>
            <a:endParaRPr lang="en-US" sz="1800" dirty="0"/>
          </a:p>
        </p:txBody>
      </p:sp>
      <p:sp>
        <p:nvSpPr>
          <p:cNvPr id="11" name="Text 9">
            <a:extLst>
              <a:ext uri="{FF2B5EF4-FFF2-40B4-BE49-F238E27FC236}">
                <a16:creationId xmlns:a16="http://schemas.microsoft.com/office/drawing/2014/main" id="{CC2ADA31-CD37-0F87-7301-A04CCA0B209F}"/>
              </a:ext>
            </a:extLst>
          </p:cNvPr>
          <p:cNvSpPr/>
          <p:nvPr/>
        </p:nvSpPr>
        <p:spPr>
          <a:xfrm>
            <a:off x="8249708" y="2974916"/>
            <a:ext cx="295194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Cognitive behavioral therapy, relaxation, treating depression.</a:t>
            </a:r>
            <a:endParaRPr lang="en-US" sz="1500" dirty="0"/>
          </a:p>
        </p:txBody>
      </p:sp>
      <p:sp>
        <p:nvSpPr>
          <p:cNvPr id="12" name="Shape 10">
            <a:extLst>
              <a:ext uri="{FF2B5EF4-FFF2-40B4-BE49-F238E27FC236}">
                <a16:creationId xmlns:a16="http://schemas.microsoft.com/office/drawing/2014/main" id="{021E0E45-34DA-3D44-87B7-17FF55EEBCB5}"/>
              </a:ext>
            </a:extLst>
          </p:cNvPr>
          <p:cNvSpPr/>
          <p:nvPr/>
        </p:nvSpPr>
        <p:spPr>
          <a:xfrm>
            <a:off x="812800" y="3975041"/>
            <a:ext cx="3380317" cy="1398270"/>
          </a:xfrm>
          <a:prstGeom prst="roundRect">
            <a:avLst>
              <a:gd name="adj" fmla="val 7039"/>
            </a:avLst>
          </a:prstGeom>
          <a:solidFill>
            <a:srgbClr val="FFFFFF"/>
          </a:solidFill>
          <a:ln w="6350">
            <a:solidFill>
              <a:srgbClr val="D9DEDD"/>
            </a:solidFill>
            <a:prstDash val="solid"/>
          </a:ln>
        </p:spPr>
      </p:sp>
      <p:sp>
        <p:nvSpPr>
          <p:cNvPr id="13" name="Text 11">
            <a:extLst>
              <a:ext uri="{FF2B5EF4-FFF2-40B4-BE49-F238E27FC236}">
                <a16:creationId xmlns:a16="http://schemas.microsoft.com/office/drawing/2014/main" id="{E3CE7D21-3F02-566D-51B3-C3124C0DE1EC}"/>
              </a:ext>
            </a:extLst>
          </p:cNvPr>
          <p:cNvSpPr/>
          <p:nvPr/>
        </p:nvSpPr>
        <p:spPr>
          <a:xfrm>
            <a:off x="1069975" y="4232216"/>
            <a:ext cx="2951946"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Occupational therapy</a:t>
            </a:r>
            <a:endParaRPr lang="en-US" sz="1800" dirty="0"/>
          </a:p>
        </p:txBody>
      </p:sp>
      <p:sp>
        <p:nvSpPr>
          <p:cNvPr id="14" name="Text 12">
            <a:extLst>
              <a:ext uri="{FF2B5EF4-FFF2-40B4-BE49-F238E27FC236}">
                <a16:creationId xmlns:a16="http://schemas.microsoft.com/office/drawing/2014/main" id="{7654550E-F430-29D7-6CE6-961F5380C313}"/>
              </a:ext>
            </a:extLst>
          </p:cNvPr>
          <p:cNvSpPr/>
          <p:nvPr/>
        </p:nvSpPr>
        <p:spPr>
          <a:xfrm>
            <a:off x="1069975" y="4582738"/>
            <a:ext cx="295194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Pacing, joint protection, home adaptations.</a:t>
            </a:r>
            <a:endParaRPr lang="en-US" sz="1500" dirty="0"/>
          </a:p>
        </p:txBody>
      </p:sp>
      <p:sp>
        <p:nvSpPr>
          <p:cNvPr id="15" name="Shape 13">
            <a:extLst>
              <a:ext uri="{FF2B5EF4-FFF2-40B4-BE49-F238E27FC236}">
                <a16:creationId xmlns:a16="http://schemas.microsoft.com/office/drawing/2014/main" id="{EDCA980F-7182-1E99-2ECF-6176BAEE19A6}"/>
              </a:ext>
            </a:extLst>
          </p:cNvPr>
          <p:cNvSpPr/>
          <p:nvPr/>
        </p:nvSpPr>
        <p:spPr>
          <a:xfrm>
            <a:off x="4402667" y="3975041"/>
            <a:ext cx="3380317" cy="1398270"/>
          </a:xfrm>
          <a:prstGeom prst="roundRect">
            <a:avLst>
              <a:gd name="adj" fmla="val 7039"/>
            </a:avLst>
          </a:prstGeom>
          <a:solidFill>
            <a:srgbClr val="FFFFFF"/>
          </a:solidFill>
          <a:ln w="6350">
            <a:solidFill>
              <a:srgbClr val="D9DEDD"/>
            </a:solidFill>
            <a:prstDash val="solid"/>
          </a:ln>
        </p:spPr>
      </p:sp>
      <p:sp>
        <p:nvSpPr>
          <p:cNvPr id="16" name="Text 14">
            <a:extLst>
              <a:ext uri="{FF2B5EF4-FFF2-40B4-BE49-F238E27FC236}">
                <a16:creationId xmlns:a16="http://schemas.microsoft.com/office/drawing/2014/main" id="{BE34482D-2566-FCAB-D1C0-4B6E8C0D1501}"/>
              </a:ext>
            </a:extLst>
          </p:cNvPr>
          <p:cNvSpPr/>
          <p:nvPr/>
        </p:nvSpPr>
        <p:spPr>
          <a:xfrm>
            <a:off x="4659842" y="4232216"/>
            <a:ext cx="2951946"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Education</a:t>
            </a:r>
            <a:endParaRPr lang="en-US" sz="1800" dirty="0"/>
          </a:p>
        </p:txBody>
      </p:sp>
      <p:sp>
        <p:nvSpPr>
          <p:cNvPr id="17" name="Text 15">
            <a:extLst>
              <a:ext uri="{FF2B5EF4-FFF2-40B4-BE49-F238E27FC236}">
                <a16:creationId xmlns:a16="http://schemas.microsoft.com/office/drawing/2014/main" id="{1233755E-4A6B-A5A0-D80D-89AA50B85FE8}"/>
              </a:ext>
            </a:extLst>
          </p:cNvPr>
          <p:cNvSpPr/>
          <p:nvPr/>
        </p:nvSpPr>
        <p:spPr>
          <a:xfrm>
            <a:off x="4659842" y="4582738"/>
            <a:ext cx="295194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Explain the plan to patient and family, and set realistic goals.</a:t>
            </a:r>
            <a:endParaRPr lang="en-US" sz="1500" dirty="0"/>
          </a:p>
        </p:txBody>
      </p:sp>
      <p:sp>
        <p:nvSpPr>
          <p:cNvPr id="18" name="Shape 16">
            <a:extLst>
              <a:ext uri="{FF2B5EF4-FFF2-40B4-BE49-F238E27FC236}">
                <a16:creationId xmlns:a16="http://schemas.microsoft.com/office/drawing/2014/main" id="{21C0EEA9-154D-9DE6-85A5-384107500EEA}"/>
              </a:ext>
            </a:extLst>
          </p:cNvPr>
          <p:cNvSpPr/>
          <p:nvPr/>
        </p:nvSpPr>
        <p:spPr>
          <a:xfrm>
            <a:off x="7992533" y="3975041"/>
            <a:ext cx="3380317" cy="1398270"/>
          </a:xfrm>
          <a:prstGeom prst="roundRect">
            <a:avLst>
              <a:gd name="adj" fmla="val 7039"/>
            </a:avLst>
          </a:prstGeom>
          <a:solidFill>
            <a:srgbClr val="FFFFFF"/>
          </a:solidFill>
          <a:ln w="6350">
            <a:solidFill>
              <a:srgbClr val="D9DEDD"/>
            </a:solidFill>
            <a:prstDash val="solid"/>
          </a:ln>
        </p:spPr>
      </p:sp>
      <p:sp>
        <p:nvSpPr>
          <p:cNvPr id="19" name="Text 17">
            <a:extLst>
              <a:ext uri="{FF2B5EF4-FFF2-40B4-BE49-F238E27FC236}">
                <a16:creationId xmlns:a16="http://schemas.microsoft.com/office/drawing/2014/main" id="{B8A5EE1F-953B-E5F4-7113-E2868E221CD5}"/>
              </a:ext>
            </a:extLst>
          </p:cNvPr>
          <p:cNvSpPr/>
          <p:nvPr/>
        </p:nvSpPr>
        <p:spPr>
          <a:xfrm>
            <a:off x="8249708" y="4232216"/>
            <a:ext cx="2951946"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Procedures</a:t>
            </a:r>
            <a:endParaRPr lang="en-US" sz="1800" dirty="0"/>
          </a:p>
        </p:txBody>
      </p:sp>
      <p:sp>
        <p:nvSpPr>
          <p:cNvPr id="20" name="Text 18">
            <a:extLst>
              <a:ext uri="{FF2B5EF4-FFF2-40B4-BE49-F238E27FC236}">
                <a16:creationId xmlns:a16="http://schemas.microsoft.com/office/drawing/2014/main" id="{7B6AC473-DAFE-263C-85E7-574A4B9E6797}"/>
              </a:ext>
            </a:extLst>
          </p:cNvPr>
          <p:cNvSpPr/>
          <p:nvPr/>
        </p:nvSpPr>
        <p:spPr>
          <a:xfrm>
            <a:off x="8249708" y="4582738"/>
            <a:ext cx="2951946"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Joint injections or nerve blocks for selected patients.</a:t>
            </a:r>
            <a:endParaRPr lang="en-US" sz="1500" dirty="0"/>
          </a:p>
        </p:txBody>
      </p:sp>
    </p:spTree>
    <p:extLst>
      <p:ext uri="{BB962C8B-B14F-4D97-AF65-F5344CB8AC3E}">
        <p14:creationId xmlns:p14="http://schemas.microsoft.com/office/powerpoint/2010/main" val="8223273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ppt_x"/>
                                          </p:val>
                                        </p:tav>
                                        <p:tav tm="100000">
                                          <p:val>
                                            <p:strVal val="#ppt_x"/>
                                          </p:val>
                                        </p:tav>
                                      </p:tavLst>
                                    </p:anim>
                                    <p:anim calcmode="lin" valueType="num">
                                      <p:cBhvr additive="base">
                                        <p:cTn id="40" dur="500" fill="hold"/>
                                        <p:tgtEl>
                                          <p:spTgt spid="11"/>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ppt_x"/>
                                          </p:val>
                                        </p:tav>
                                        <p:tav tm="100000">
                                          <p:val>
                                            <p:strVal val="#ppt_x"/>
                                          </p:val>
                                        </p:tav>
                                      </p:tavLst>
                                    </p:anim>
                                    <p:anim calcmode="lin" valueType="num">
                                      <p:cBhvr additive="base">
                                        <p:cTn id="44" dur="500" fill="hold"/>
                                        <p:tgtEl>
                                          <p:spTgt spid="1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500" fill="hold"/>
                                        <p:tgtEl>
                                          <p:spTgt spid="14"/>
                                        </p:tgtEl>
                                        <p:attrNameLst>
                                          <p:attrName>ppt_x</p:attrName>
                                        </p:attrNameLst>
                                      </p:cBhvr>
                                      <p:tavLst>
                                        <p:tav tm="0">
                                          <p:val>
                                            <p:strVal val="#ppt_x"/>
                                          </p:val>
                                        </p:tav>
                                        <p:tav tm="100000">
                                          <p:val>
                                            <p:strVal val="#ppt_x"/>
                                          </p:val>
                                        </p:tav>
                                      </p:tavLst>
                                    </p:anim>
                                    <p:anim calcmode="lin" valueType="num">
                                      <p:cBhvr additive="base">
                                        <p:cTn id="52" dur="500" fill="hold"/>
                                        <p:tgtEl>
                                          <p:spTgt spid="14"/>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500" fill="hold"/>
                                        <p:tgtEl>
                                          <p:spTgt spid="15"/>
                                        </p:tgtEl>
                                        <p:attrNameLst>
                                          <p:attrName>ppt_x</p:attrName>
                                        </p:attrNameLst>
                                      </p:cBhvr>
                                      <p:tavLst>
                                        <p:tav tm="0">
                                          <p:val>
                                            <p:strVal val="#ppt_x"/>
                                          </p:val>
                                        </p:tav>
                                        <p:tav tm="100000">
                                          <p:val>
                                            <p:strVal val="#ppt_x"/>
                                          </p:val>
                                        </p:tav>
                                      </p:tavLst>
                                    </p:anim>
                                    <p:anim calcmode="lin" valueType="num">
                                      <p:cBhvr additive="base">
                                        <p:cTn id="56" dur="500" fill="hold"/>
                                        <p:tgtEl>
                                          <p:spTgt spid="15"/>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ppt_x"/>
                                          </p:val>
                                        </p:tav>
                                        <p:tav tm="100000">
                                          <p:val>
                                            <p:strVal val="#ppt_x"/>
                                          </p:val>
                                        </p:tav>
                                      </p:tavLst>
                                    </p:anim>
                                    <p:anim calcmode="lin" valueType="num">
                                      <p:cBhvr additive="base">
                                        <p:cTn id="60" dur="500" fill="hold"/>
                                        <p:tgtEl>
                                          <p:spTgt spid="1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fill="hold"/>
                                        <p:tgtEl>
                                          <p:spTgt spid="17"/>
                                        </p:tgtEl>
                                        <p:attrNameLst>
                                          <p:attrName>ppt_x</p:attrName>
                                        </p:attrNameLst>
                                      </p:cBhvr>
                                      <p:tavLst>
                                        <p:tav tm="0">
                                          <p:val>
                                            <p:strVal val="#ppt_x"/>
                                          </p:val>
                                        </p:tav>
                                        <p:tav tm="100000">
                                          <p:val>
                                            <p:strVal val="#ppt_x"/>
                                          </p:val>
                                        </p:tav>
                                      </p:tavLst>
                                    </p:anim>
                                    <p:anim calcmode="lin" valueType="num">
                                      <p:cBhvr additive="base">
                                        <p:cTn id="64" dur="500" fill="hold"/>
                                        <p:tgtEl>
                                          <p:spTgt spid="17"/>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additive="base">
                                        <p:cTn id="67" dur="500" fill="hold"/>
                                        <p:tgtEl>
                                          <p:spTgt spid="18"/>
                                        </p:tgtEl>
                                        <p:attrNameLst>
                                          <p:attrName>ppt_x</p:attrName>
                                        </p:attrNameLst>
                                      </p:cBhvr>
                                      <p:tavLst>
                                        <p:tav tm="0">
                                          <p:val>
                                            <p:strVal val="#ppt_x"/>
                                          </p:val>
                                        </p:tav>
                                        <p:tav tm="100000">
                                          <p:val>
                                            <p:strVal val="#ppt_x"/>
                                          </p:val>
                                        </p:tav>
                                      </p:tavLst>
                                    </p:anim>
                                    <p:anim calcmode="lin" valueType="num">
                                      <p:cBhvr additive="base">
                                        <p:cTn id="68" dur="500" fill="hold"/>
                                        <p:tgtEl>
                                          <p:spTgt spid="18"/>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 calcmode="lin" valueType="num">
                                      <p:cBhvr additive="base">
                                        <p:cTn id="71" dur="500" fill="hold"/>
                                        <p:tgtEl>
                                          <p:spTgt spid="19"/>
                                        </p:tgtEl>
                                        <p:attrNameLst>
                                          <p:attrName>ppt_x</p:attrName>
                                        </p:attrNameLst>
                                      </p:cBhvr>
                                      <p:tavLst>
                                        <p:tav tm="0">
                                          <p:val>
                                            <p:strVal val="#ppt_x"/>
                                          </p:val>
                                        </p:tav>
                                        <p:tav tm="100000">
                                          <p:val>
                                            <p:strVal val="#ppt_x"/>
                                          </p:val>
                                        </p:tav>
                                      </p:tavLst>
                                    </p:anim>
                                    <p:anim calcmode="lin" valueType="num">
                                      <p:cBhvr additive="base">
                                        <p:cTn id="72" dur="500" fill="hold"/>
                                        <p:tgtEl>
                                          <p:spTgt spid="19"/>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 calcmode="lin" valueType="num">
                                      <p:cBhvr additive="base">
                                        <p:cTn id="75" dur="500" fill="hold"/>
                                        <p:tgtEl>
                                          <p:spTgt spid="20"/>
                                        </p:tgtEl>
                                        <p:attrNameLst>
                                          <p:attrName>ppt_x</p:attrName>
                                        </p:attrNameLst>
                                      </p:cBhvr>
                                      <p:tavLst>
                                        <p:tav tm="0">
                                          <p:val>
                                            <p:strVal val="#ppt_x"/>
                                          </p:val>
                                        </p:tav>
                                        <p:tav tm="100000">
                                          <p:val>
                                            <p:strVal val="#ppt_x"/>
                                          </p:val>
                                        </p:tav>
                                      </p:tavLst>
                                    </p:anim>
                                    <p:anim calcmode="lin" valueType="num">
                                      <p:cBhvr additive="base">
                                        <p:cTn id="7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10" grpId="0" animBg="1"/>
      <p:bldP spid="11" grpId="0" animBg="1"/>
      <p:bldP spid="13" grpId="0" animBg="1"/>
      <p:bldP spid="14" grpId="0" animBg="1"/>
      <p:bldP spid="16" grpId="0" animBg="1"/>
      <p:bldP spid="17" grpId="0" animBg="1"/>
      <p:bldP spid="19" grpId="0" animBg="1"/>
      <p:bldP spid="2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C2B30"/>
                </a:solidFill>
                <a:latin typeface="Georgia" pitchFamily="18" charset="0"/>
                <a:ea typeface="Georgia" pitchFamily="18" charset="-122"/>
                <a:cs typeface="Georgia" pitchFamily="18" charset="-120"/>
              </a:rPr>
              <a:t>Medicines: role and main cautions</a:t>
            </a:r>
            <a:endParaRPr lang="en-US" sz="3600" dirty="0"/>
          </a:p>
        </p:txBody>
      </p:sp>
      <p:sp>
        <p:nvSpPr>
          <p:cNvPr id="4" name="TextBox 3">
            <a:extLst>
              <a:ext uri="{FF2B5EF4-FFF2-40B4-BE49-F238E27FC236}">
                <a16:creationId xmlns:a16="http://schemas.microsoft.com/office/drawing/2014/main" id="{5FB55488-9126-7262-65EB-2FCEDC321A8D}"/>
              </a:ext>
            </a:extLst>
          </p:cNvPr>
          <p:cNvSpPr txBox="1"/>
          <p:nvPr/>
        </p:nvSpPr>
        <p:spPr>
          <a:xfrm>
            <a:off x="4659841" y="2009690"/>
            <a:ext cx="2127137" cy="3939540"/>
          </a:xfrm>
          <a:prstGeom prst="rect">
            <a:avLst/>
          </a:prstGeom>
          <a:noFill/>
        </p:spPr>
        <p:txBody>
          <a:bodyPr wrap="square" rtlCol="0">
            <a:spAutoFit/>
          </a:bodyPr>
          <a:lstStyle/>
          <a:p>
            <a:pPr marL="0" algn="r" defTabSz="914400" rtl="1" eaLnBrk="1" latinLnBrk="0" hangingPunct="1"/>
            <a:r>
              <a:rPr lang="en-IR" sz="25000" dirty="0">
                <a:solidFill>
                  <a:srgbClr val="FF0000"/>
                </a:solidFill>
                <a:latin typeface="Phosphate Inline" panose="02000506050000020004" pitchFamily="2" charset="77"/>
                <a:cs typeface="Phosphate Inline" panose="02000506050000020004" pitchFamily="2" charset="77"/>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 presetClass="exit" presetSubtype="10" fill="hold" grpId="1" nodeType="clickEffect">
                                  <p:stCondLst>
                                    <p:cond delay="0"/>
                                  </p:stCondLst>
                                  <p:childTnLst>
                                    <p:animEffect transition="out" filter="checkerboard(across)">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6F4EE"/>
        </a:solidFill>
        <a:effectLst/>
      </p:bgPr>
    </p:bg>
    <p:spTree>
      <p:nvGrpSpPr>
        <p:cNvPr id="1" name="">
          <a:extLst>
            <a:ext uri="{FF2B5EF4-FFF2-40B4-BE49-F238E27FC236}">
              <a16:creationId xmlns:a16="http://schemas.microsoft.com/office/drawing/2014/main" id="{C45291FA-87F0-E15F-AE2A-7C2F7CDC06D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54878AD5-9C32-13A3-1551-213FA2993584}"/>
              </a:ext>
            </a:extLst>
          </p:cNvPr>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C2B30"/>
                </a:solidFill>
                <a:latin typeface="Georgia" pitchFamily="18" charset="0"/>
                <a:ea typeface="Georgia" pitchFamily="18" charset="-122"/>
                <a:cs typeface="Georgia" pitchFamily="18" charset="-120"/>
              </a:rPr>
              <a:t>Medicines: role and main cautions</a:t>
            </a:r>
            <a:endParaRPr lang="en-US" sz="3600" dirty="0"/>
          </a:p>
        </p:txBody>
      </p:sp>
      <p:graphicFrame>
        <p:nvGraphicFramePr>
          <p:cNvPr id="3" name="Table 0">
            <a:extLst>
              <a:ext uri="{FF2B5EF4-FFF2-40B4-BE49-F238E27FC236}">
                <a16:creationId xmlns:a16="http://schemas.microsoft.com/office/drawing/2014/main" id="{3BCE62E6-CD15-E5CC-CAF5-5CB353E2C17E}"/>
              </a:ext>
            </a:extLst>
          </p:cNvPr>
          <p:cNvGraphicFramePr>
            <a:graphicFrameLocks noGrp="1"/>
          </p:cNvGraphicFramePr>
          <p:nvPr/>
        </p:nvGraphicFramePr>
        <p:xfrm>
          <a:off x="819150" y="2323380"/>
          <a:ext cx="10553700" cy="3312160"/>
        </p:xfrm>
        <a:graphic>
          <a:graphicData uri="http://schemas.openxmlformats.org/drawingml/2006/table">
            <a:tbl>
              <a:tblPr/>
              <a:tblGrid>
                <a:gridCol w="3517900">
                  <a:extLst>
                    <a:ext uri="{9D8B030D-6E8A-4147-A177-3AD203B41FA5}">
                      <a16:colId xmlns:a16="http://schemas.microsoft.com/office/drawing/2014/main" val="20000"/>
                    </a:ext>
                  </a:extLst>
                </a:gridCol>
                <a:gridCol w="3517900">
                  <a:extLst>
                    <a:ext uri="{9D8B030D-6E8A-4147-A177-3AD203B41FA5}">
                      <a16:colId xmlns:a16="http://schemas.microsoft.com/office/drawing/2014/main" val="20001"/>
                    </a:ext>
                  </a:extLst>
                </a:gridCol>
                <a:gridCol w="3517900">
                  <a:extLst>
                    <a:ext uri="{9D8B030D-6E8A-4147-A177-3AD203B41FA5}">
                      <a16:colId xmlns:a16="http://schemas.microsoft.com/office/drawing/2014/main" val="20002"/>
                    </a:ext>
                  </a:extLst>
                </a:gridCol>
              </a:tblGrid>
              <a:tr h="386080">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Medicine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Typical role</a:t>
                      </a:r>
                      <a:endParaRPr lang="en-US" sz="1400" dirty="0">
                        <a:latin typeface="Arial" charset="0"/>
                        <a:ea typeface="Arial" charset="0"/>
                        <a:cs typeface="Arial" charset="0"/>
                      </a:endParaRPr>
                    </a:p>
                  </a:txBody>
                  <a:tcPr marL="62230" marR="62230" marT="62230" marB="62230">
                    <a:lnL w="12700" cap="flat" cmpd="sng" algn="ctr">
                      <a:solidFill>
                        <a:srgbClr val="B6B5B0"/>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Caution in older adults</a:t>
                      </a:r>
                      <a:endParaRPr lang="en-US" sz="1400" dirty="0">
                        <a:latin typeface="Arial" charset="0"/>
                        <a:ea typeface="Arial" charset="0"/>
                        <a:cs typeface="Arial" charset="0"/>
                      </a:endParaRPr>
                    </a:p>
                  </a:txBody>
                  <a:tcPr marL="62230" marR="62230" marT="62230" marB="62230">
                    <a:lnL w="12700" cap="flat" cmpd="sng" algn="ctr">
                      <a:solidFill>
                        <a:srgbClr val="B6B5B0"/>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extLst>
                  <a:ext uri="{0D108BD9-81ED-4DB2-BD59-A6C34878D82A}">
                    <a16:rowId xmlns:a16="http://schemas.microsoft.com/office/drawing/2014/main" val="10000"/>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Paracetamol (acetaminophen)</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First choice for mild to moderate pain</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Watch the daily maximum, low body weight, liver disease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1"/>
                  </a:ext>
                </a:extLst>
              </a:tr>
              <a:tr h="38608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Topical NSAIDs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Localized joint pain</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Lower systemic risk than oral forms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2"/>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Oral NSAIDs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Short courses when needed</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Bleeding, kidney injury, heart failure, high blood pressure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3"/>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Opioids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Severe pain not controlled otherwise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Sedation, falls, confusion, constipation, breathing depression</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4"/>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Gabapentinoids, duloxetine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Neuropathic pain</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Dizziness, sedation, dose adjustment for kidney function</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948234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2B30"/>
                </a:solidFill>
                <a:latin typeface="Georgia" pitchFamily="18" charset="0"/>
                <a:ea typeface="Georgia" pitchFamily="18" charset="-122"/>
                <a:cs typeface="Georgia" pitchFamily="18" charset="-120"/>
              </a:rPr>
              <a:t>Dosing: paracetamol and topical agents</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577339"/>
          <a:ext cx="10553700" cy="3423920"/>
        </p:xfrm>
        <a:graphic>
          <a:graphicData uri="http://schemas.openxmlformats.org/drawingml/2006/table">
            <a:tbl>
              <a:tblPr/>
              <a:tblGrid>
                <a:gridCol w="3517900">
                  <a:extLst>
                    <a:ext uri="{9D8B030D-6E8A-4147-A177-3AD203B41FA5}">
                      <a16:colId xmlns:a16="http://schemas.microsoft.com/office/drawing/2014/main" val="20000"/>
                    </a:ext>
                  </a:extLst>
                </a:gridCol>
                <a:gridCol w="3517900">
                  <a:extLst>
                    <a:ext uri="{9D8B030D-6E8A-4147-A177-3AD203B41FA5}">
                      <a16:colId xmlns:a16="http://schemas.microsoft.com/office/drawing/2014/main" val="20001"/>
                    </a:ext>
                  </a:extLst>
                </a:gridCol>
                <a:gridCol w="3517900">
                  <a:extLst>
                    <a:ext uri="{9D8B030D-6E8A-4147-A177-3AD203B41FA5}">
                      <a16:colId xmlns:a16="http://schemas.microsoft.com/office/drawing/2014/main" val="20002"/>
                    </a:ext>
                  </a:extLst>
                </a:gridCol>
              </a:tblGrid>
              <a:tr h="386080">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Agent</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Usual dose</a:t>
                      </a:r>
                      <a:endParaRPr lang="en-US" sz="1400" dirty="0">
                        <a:latin typeface="Arial" charset="0"/>
                        <a:ea typeface="Arial" charset="0"/>
                        <a:cs typeface="Arial" charset="0"/>
                      </a:endParaRPr>
                    </a:p>
                  </a:txBody>
                  <a:tcPr marL="62230" marR="62230" marT="62230" marB="62230">
                    <a:lnL w="12700" cap="flat" cmpd="sng" algn="ctr">
                      <a:solidFill>
                        <a:srgbClr val="B6B5B0"/>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Prescribing notes</a:t>
                      </a:r>
                      <a:endParaRPr lang="en-US" sz="1400" dirty="0">
                        <a:latin typeface="Arial" charset="0"/>
                        <a:ea typeface="Arial" charset="0"/>
                        <a:cs typeface="Arial" charset="0"/>
                      </a:endParaRPr>
                    </a:p>
                  </a:txBody>
                  <a:tcPr marL="62230" marR="62230" marT="62230" marB="62230">
                    <a:lnL w="12700" cap="flat" cmpd="sng" algn="ctr">
                      <a:solidFill>
                        <a:srgbClr val="B6B5B0"/>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extLst>
                  <a:ext uri="{0D108BD9-81ED-4DB2-BD59-A6C34878D82A}">
                    <a16:rowId xmlns:a16="http://schemas.microsoft.com/office/drawing/2014/main" val="10000"/>
                  </a:ext>
                </a:extLst>
              </a:tr>
              <a:tr h="113284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Paracetamol (acetaminophen)</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500–1000 mg every 6 h, maximum 3 g/day</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Maximum 2 g/day if frail, under 50 kg, malnourished, heavy alcohol use or liver disease. Schedule regularly for persistent pain.</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1"/>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Diclofenac 1% gel</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2–4 g to the joint, up to 4 times daily</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Maximum 32 g/day over all joints. Low systemic exposure.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2"/>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Lidocaine 5% patch</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Up to 3 patches, 12 h on and 12 h off</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Localized neuropathic pain. Apply to intact skin only.</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3"/>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Capsaicin cream 0.025%</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Up to 4 times daily</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Burning on first use. Wash hands after applying.</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Text 1"/>
          <p:cNvSpPr/>
          <p:nvPr/>
        </p:nvSpPr>
        <p:spPr>
          <a:xfrm>
            <a:off x="812800" y="6238239"/>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A6E"/>
                </a:solidFill>
                <a:latin typeface="Arial" pitchFamily="34" charset="0"/>
                <a:ea typeface="Arial" pitchFamily="34" charset="-122"/>
                <a:cs typeface="Arial" pitchFamily="34" charset="-120"/>
              </a:rPr>
              <a:t>Typical adult ranges. Check current labeling and local guidelines before prescribing.</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2B30"/>
                </a:solidFill>
                <a:latin typeface="Georgia" pitchFamily="18" charset="0"/>
                <a:ea typeface="Georgia" pitchFamily="18" charset="-122"/>
                <a:cs typeface="Georgia" pitchFamily="18" charset="-120"/>
              </a:rPr>
              <a:t>Oral NSAIDs: prescribing rules</a:t>
            </a:r>
            <a:endParaRPr lang="en-US" sz="3200" dirty="0"/>
          </a:p>
        </p:txBody>
      </p:sp>
      <p:sp>
        <p:nvSpPr>
          <p:cNvPr id="3" name="Text 1"/>
          <p:cNvSpPr/>
          <p:nvPr/>
        </p:nvSpPr>
        <p:spPr>
          <a:xfrm>
            <a:off x="882396" y="1564639"/>
            <a:ext cx="6707463" cy="2483167"/>
          </a:xfrm>
          <a:prstGeom prst="rect">
            <a:avLst/>
          </a:prstGeom>
          <a:noFill/>
          <a:ln/>
        </p:spPr>
        <p:txBody>
          <a:bodyPr wrap="square" lIns="0" tIns="0" rIns="0" bIns="0" rtlCol="0" anchor="t">
            <a:normAutofit/>
          </a:bodyPr>
          <a:lstStyle/>
          <a:p>
            <a:pPr marL="184404" indent="-184404" algn="l">
              <a:lnSpc>
                <a:spcPts val="2380"/>
              </a:lnSpc>
              <a:buSzPct val="100000"/>
              <a:buChar char="•"/>
            </a:pPr>
            <a:r>
              <a:rPr lang="en-US" sz="1700" dirty="0">
                <a:solidFill>
                  <a:srgbClr val="1C2B30"/>
                </a:solidFill>
                <a:latin typeface="Arial" pitchFamily="34" charset="0"/>
                <a:ea typeface="Arial" pitchFamily="34" charset="-122"/>
                <a:cs typeface="Arial" pitchFamily="34" charset="-120"/>
              </a:rPr>
              <a:t>Use only after paracetamol and topical options have failed.</a:t>
            </a:r>
            <a:endParaRPr lang="en-US" sz="1700" dirty="0"/>
          </a:p>
          <a:p>
            <a:pPr marL="184404" indent="-184404" algn="l">
              <a:lnSpc>
                <a:spcPts val="2380"/>
              </a:lnSpc>
              <a:buSzPct val="100000"/>
              <a:buChar char="•"/>
            </a:pPr>
            <a:r>
              <a:rPr lang="en-US" sz="1700" dirty="0">
                <a:solidFill>
                  <a:schemeClr val="accent1">
                    <a:lumMod val="75000"/>
                  </a:schemeClr>
                </a:solidFill>
                <a:latin typeface="Arial" pitchFamily="34" charset="0"/>
                <a:ea typeface="Arial" pitchFamily="34" charset="-122"/>
                <a:cs typeface="Arial" pitchFamily="34" charset="-120"/>
              </a:rPr>
              <a:t>Lowest effective dose for the shortest possible course.</a:t>
            </a:r>
            <a:endParaRPr lang="en-US" sz="1700" dirty="0">
              <a:solidFill>
                <a:schemeClr val="accent1">
                  <a:lumMod val="75000"/>
                </a:schemeClr>
              </a:solidFill>
            </a:endParaRPr>
          </a:p>
          <a:p>
            <a:pPr marL="184404" indent="-184404" algn="l">
              <a:lnSpc>
                <a:spcPts val="2380"/>
              </a:lnSpc>
              <a:buSzPct val="100000"/>
              <a:buChar char="•"/>
            </a:pPr>
            <a:r>
              <a:rPr lang="en-US" sz="1700" dirty="0">
                <a:solidFill>
                  <a:srgbClr val="1C2B30"/>
                </a:solidFill>
                <a:latin typeface="Arial" pitchFamily="34" charset="0"/>
                <a:ea typeface="Arial" pitchFamily="34" charset="-122"/>
                <a:cs typeface="Arial" pitchFamily="34" charset="-120"/>
              </a:rPr>
              <a:t>Add a proton pump inhibitor for high GI risk: age over 75, corticosteroids, anticoagulants, antiplatelets or past ulcer.</a:t>
            </a:r>
            <a:endParaRPr lang="en-US" sz="1700" dirty="0"/>
          </a:p>
          <a:p>
            <a:pPr marL="184404" indent="-184404" algn="l">
              <a:lnSpc>
                <a:spcPts val="2380"/>
              </a:lnSpc>
              <a:buSzPct val="100000"/>
              <a:buChar char="•"/>
            </a:pPr>
            <a:r>
              <a:rPr lang="en-US" sz="1700" dirty="0">
                <a:solidFill>
                  <a:srgbClr val="1C2B30"/>
                </a:solidFill>
                <a:latin typeface="Arial" pitchFamily="34" charset="0"/>
                <a:ea typeface="Arial" pitchFamily="34" charset="-122"/>
                <a:cs typeface="Arial" pitchFamily="34" charset="-120"/>
              </a:rPr>
              <a:t>Avoid with CrCl under 30 mL/min, heart failure or uncontrolled hypertension.</a:t>
            </a:r>
            <a:endParaRPr lang="en-US" sz="1700" dirty="0"/>
          </a:p>
          <a:p>
            <a:pPr marL="184404" indent="-184404" algn="l">
              <a:lnSpc>
                <a:spcPts val="2380"/>
              </a:lnSpc>
              <a:buSzPct val="100000"/>
              <a:buChar char="•"/>
            </a:pPr>
            <a:r>
              <a:rPr lang="en-US" sz="1700" dirty="0">
                <a:solidFill>
                  <a:srgbClr val="1C2B30"/>
                </a:solidFill>
                <a:latin typeface="Arial" pitchFamily="34" charset="0"/>
                <a:ea typeface="Arial" pitchFamily="34" charset="-122"/>
                <a:cs typeface="Arial" pitchFamily="34" charset="-120"/>
              </a:rPr>
              <a:t>Avoid combining with an ACE inhibitor or ARB plus a diuretic, because of the risk of acute kidney injury.</a:t>
            </a:r>
            <a:endParaRPr lang="en-US" sz="1700" dirty="0"/>
          </a:p>
        </p:txBody>
      </p:sp>
      <p:sp>
        <p:nvSpPr>
          <p:cNvPr id="4" name="Shape 2"/>
          <p:cNvSpPr/>
          <p:nvPr/>
        </p:nvSpPr>
        <p:spPr>
          <a:xfrm>
            <a:off x="7704667" y="1564639"/>
            <a:ext cx="3674533" cy="2457767"/>
          </a:xfrm>
          <a:prstGeom prst="roundRect">
            <a:avLst>
              <a:gd name="adj" fmla="val 4134"/>
            </a:avLst>
          </a:prstGeom>
          <a:solidFill>
            <a:srgbClr val="14303A"/>
          </a:solidFill>
          <a:ln/>
        </p:spPr>
      </p:sp>
      <p:sp>
        <p:nvSpPr>
          <p:cNvPr id="5" name="Text 3"/>
          <p:cNvSpPr/>
          <p:nvPr/>
        </p:nvSpPr>
        <p:spPr>
          <a:xfrm>
            <a:off x="7958667" y="1818639"/>
            <a:ext cx="3261529" cy="26924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E8A35C"/>
                </a:solidFill>
                <a:latin typeface="Arial" pitchFamily="34" charset="0"/>
                <a:ea typeface="Arial" pitchFamily="34" charset="-122"/>
                <a:cs typeface="Arial" pitchFamily="34" charset="-120"/>
              </a:rPr>
              <a:t>Example</a:t>
            </a:r>
            <a:endParaRPr lang="en-US" sz="1600" dirty="0"/>
          </a:p>
        </p:txBody>
      </p:sp>
      <p:sp>
        <p:nvSpPr>
          <p:cNvPr id="6" name="Text 4"/>
          <p:cNvSpPr/>
          <p:nvPr/>
        </p:nvSpPr>
        <p:spPr>
          <a:xfrm>
            <a:off x="7958667" y="2164079"/>
            <a:ext cx="3261529"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4EE"/>
                </a:solidFill>
                <a:latin typeface="Arial" pitchFamily="34" charset="0"/>
                <a:ea typeface="Arial" pitchFamily="34" charset="-122"/>
                <a:cs typeface="Arial" pitchFamily="34" charset="-120"/>
              </a:rPr>
              <a:t>Ibuprofen 200–400 mg every 8 h with food, for days rather than weeks.</a:t>
            </a:r>
            <a:endParaRPr lang="en-US" sz="1500" dirty="0"/>
          </a:p>
        </p:txBody>
      </p:sp>
      <p:sp>
        <p:nvSpPr>
          <p:cNvPr id="7" name="Text 5"/>
          <p:cNvSpPr/>
          <p:nvPr/>
        </p:nvSpPr>
        <p:spPr>
          <a:xfrm>
            <a:off x="812800" y="6238242"/>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A6E"/>
                </a:solidFill>
                <a:latin typeface="Arial" pitchFamily="34" charset="0"/>
                <a:ea typeface="Arial" pitchFamily="34" charset="-122"/>
                <a:cs typeface="Arial" pitchFamily="34" charset="-120"/>
              </a:rPr>
              <a:t>Reassess kidney function and blood pressure if an NSAID is continued.</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9">
    <p:bg>
      <p:bgPr>
        <a:solidFill>
          <a:srgbClr val="14303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F6F4EE"/>
                </a:solidFill>
                <a:latin typeface="Georgia" pitchFamily="18" charset="0"/>
                <a:ea typeface="Georgia" pitchFamily="18" charset="-122"/>
                <a:cs typeface="Georgia" pitchFamily="18" charset="-120"/>
              </a:rPr>
              <a:t>Dosing: opioids in opioid-naive older adults</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577342"/>
          <a:ext cx="10553700" cy="3312160"/>
        </p:xfrm>
        <a:graphic>
          <a:graphicData uri="http://schemas.openxmlformats.org/drawingml/2006/table">
            <a:tbl>
              <a:tblPr/>
              <a:tblGrid>
                <a:gridCol w="3517900">
                  <a:extLst>
                    <a:ext uri="{9D8B030D-6E8A-4147-A177-3AD203B41FA5}">
                      <a16:colId xmlns:a16="http://schemas.microsoft.com/office/drawing/2014/main" val="20000"/>
                    </a:ext>
                  </a:extLst>
                </a:gridCol>
                <a:gridCol w="3517900">
                  <a:extLst>
                    <a:ext uri="{9D8B030D-6E8A-4147-A177-3AD203B41FA5}">
                      <a16:colId xmlns:a16="http://schemas.microsoft.com/office/drawing/2014/main" val="20001"/>
                    </a:ext>
                  </a:extLst>
                </a:gridCol>
                <a:gridCol w="3517900">
                  <a:extLst>
                    <a:ext uri="{9D8B030D-6E8A-4147-A177-3AD203B41FA5}">
                      <a16:colId xmlns:a16="http://schemas.microsoft.com/office/drawing/2014/main" val="20002"/>
                    </a:ext>
                  </a:extLst>
                </a:gridCol>
              </a:tblGrid>
              <a:tr h="386080">
                <a:tc>
                  <a:txBody>
                    <a:bodyPr/>
                    <a:lstStyle/>
                    <a:p>
                      <a:pPr marL="0" indent="0">
                        <a:lnSpc>
                          <a:spcPts val="1960"/>
                        </a:lnSpc>
                        <a:buNone/>
                      </a:pPr>
                      <a:r>
                        <a:rPr lang="en-US" sz="1400" b="1" dirty="0">
                          <a:solidFill>
                            <a:srgbClr val="F6F4EE"/>
                          </a:solidFill>
                          <a:latin typeface="Arial" pitchFamily="34" charset="0"/>
                          <a:ea typeface="Arial" pitchFamily="34" charset="-122"/>
                          <a:cs typeface="Arial" pitchFamily="34" charset="-120"/>
                        </a:rPr>
                        <a:t>Drug</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55696F"/>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55696F"/>
                      </a:solidFill>
                      <a:prstDash val="solid"/>
                      <a:round/>
                      <a:headEnd type="none" w="med" len="med"/>
                      <a:tailEnd type="none" w="med" len="med"/>
                    </a:lnB>
                    <a:solidFill>
                      <a:srgbClr val="264049"/>
                    </a:solidFill>
                  </a:tcPr>
                </a:tc>
                <a:tc>
                  <a:txBody>
                    <a:bodyPr/>
                    <a:lstStyle/>
                    <a:p>
                      <a:pPr marL="0" indent="0">
                        <a:lnSpc>
                          <a:spcPts val="1960"/>
                        </a:lnSpc>
                        <a:buNone/>
                      </a:pPr>
                      <a:r>
                        <a:rPr lang="en-US" sz="1400" b="1" dirty="0">
                          <a:solidFill>
                            <a:srgbClr val="F6F4EE"/>
                          </a:solidFill>
                          <a:latin typeface="Arial" pitchFamily="34" charset="0"/>
                          <a:ea typeface="Arial" pitchFamily="34" charset="-122"/>
                          <a:cs typeface="Arial" pitchFamily="34" charset="-120"/>
                        </a:rPr>
                        <a:t>Starting dose</a:t>
                      </a:r>
                      <a:endParaRPr lang="en-US" sz="1400" dirty="0">
                        <a:latin typeface="Arial" charset="0"/>
                        <a:ea typeface="Arial" charset="0"/>
                        <a:cs typeface="Arial" charset="0"/>
                      </a:endParaRPr>
                    </a:p>
                  </a:txBody>
                  <a:tcPr marL="62230" marR="62230" marT="62230" marB="62230">
                    <a:lnL w="12700" cap="flat" cmpd="sng" algn="ctr">
                      <a:solidFill>
                        <a:srgbClr val="55696F"/>
                      </a:solidFill>
                      <a:prstDash val="solid"/>
                      <a:round/>
                      <a:headEnd type="none" w="med" len="med"/>
                      <a:tailEnd type="none" w="med" len="med"/>
                    </a:lnL>
                    <a:lnR w="12700" cap="flat" cmpd="sng" algn="ctr">
                      <a:solidFill>
                        <a:srgbClr val="55696F"/>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55696F"/>
                      </a:solidFill>
                      <a:prstDash val="solid"/>
                      <a:round/>
                      <a:headEnd type="none" w="med" len="med"/>
                      <a:tailEnd type="none" w="med" len="med"/>
                    </a:lnB>
                    <a:solidFill>
                      <a:srgbClr val="264049"/>
                    </a:solidFill>
                  </a:tcPr>
                </a:tc>
                <a:tc>
                  <a:txBody>
                    <a:bodyPr/>
                    <a:lstStyle/>
                    <a:p>
                      <a:pPr marL="0" indent="0">
                        <a:lnSpc>
                          <a:spcPts val="1960"/>
                        </a:lnSpc>
                        <a:buNone/>
                      </a:pPr>
                      <a:r>
                        <a:rPr lang="en-US" sz="1400" b="1" dirty="0">
                          <a:solidFill>
                            <a:srgbClr val="F6F4EE"/>
                          </a:solidFill>
                          <a:latin typeface="Arial" pitchFamily="34" charset="0"/>
                          <a:ea typeface="Arial" pitchFamily="34" charset="-122"/>
                          <a:cs typeface="Arial" pitchFamily="34" charset="-120"/>
                        </a:rPr>
                        <a:t>Prescribing notes</a:t>
                      </a:r>
                      <a:endParaRPr lang="en-US" sz="1400" dirty="0">
                        <a:latin typeface="Arial" charset="0"/>
                        <a:ea typeface="Arial" charset="0"/>
                        <a:cs typeface="Arial" charset="0"/>
                      </a:endParaRPr>
                    </a:p>
                  </a:txBody>
                  <a:tcPr marL="62230" marR="62230" marT="62230" marB="62230">
                    <a:lnL w="12700" cap="flat" cmpd="sng" algn="ctr">
                      <a:solidFill>
                        <a:srgbClr val="55696F"/>
                      </a:solidFill>
                      <a:prstDash val="solid"/>
                      <a:round/>
                      <a:headEnd type="none" w="med" len="med"/>
                      <a:tailEnd type="none" w="med" len="med"/>
                    </a:lnL>
                    <a:lnR w="12700" cap="flat" cmpd="sng" algn="ctr">
                      <a:solidFill>
                        <a:srgbClr val="55696F"/>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55696F"/>
                      </a:solidFill>
                      <a:prstDash val="solid"/>
                      <a:round/>
                      <a:headEnd type="none" w="med" len="med"/>
                      <a:tailEnd type="none" w="med" len="med"/>
                    </a:lnB>
                    <a:solidFill>
                      <a:srgbClr val="264049"/>
                    </a:solidFill>
                  </a:tcPr>
                </a:tc>
                <a:extLst>
                  <a:ext uri="{0D108BD9-81ED-4DB2-BD59-A6C34878D82A}">
                    <a16:rowId xmlns:a16="http://schemas.microsoft.com/office/drawing/2014/main" val="10000"/>
                  </a:ext>
                </a:extLst>
              </a:tr>
              <a:tr h="635000">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Morphine, immediate release</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55696F"/>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2.5–5 mg orally every 4 h as needed</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55696F"/>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Avoid or reduce in renal impairment, as active metabolites accumulate.</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55696F"/>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extLst>
                  <a:ext uri="{0D108BD9-81ED-4DB2-BD59-A6C34878D82A}">
                    <a16:rowId xmlns:a16="http://schemas.microsoft.com/office/drawing/2014/main" val="10001"/>
                  </a:ext>
                </a:extLst>
              </a:tr>
              <a:tr h="386080">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Oxycodone, immediate release</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2.5–5 mg orally every 4–6 h as needed</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Caution in renal and hepatic impairment.</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extLst>
                  <a:ext uri="{0D108BD9-81ED-4DB2-BD59-A6C34878D82A}">
                    <a16:rowId xmlns:a16="http://schemas.microsoft.com/office/drawing/2014/main" val="10002"/>
                  </a:ext>
                </a:extLst>
              </a:tr>
              <a:tr h="386080">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Hydromorphone</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0.5–1 mg orally every 4–6 h as needed</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Potent. Take care with dose conversions.</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extLst>
                  <a:ext uri="{0D108BD9-81ED-4DB2-BD59-A6C34878D82A}">
                    <a16:rowId xmlns:a16="http://schemas.microsoft.com/office/drawing/2014/main" val="10003"/>
                  </a:ext>
                </a:extLst>
              </a:tr>
              <a:tr h="635000">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Buprenorphine patch</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5 micrograms/h, changed every 7 days</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Option in renal impairment. Allow several days to reach steady state.</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extLst>
                  <a:ext uri="{0D108BD9-81ED-4DB2-BD59-A6C34878D82A}">
                    <a16:rowId xmlns:a16="http://schemas.microsoft.com/office/drawing/2014/main" val="10004"/>
                  </a:ext>
                </a:extLst>
              </a:tr>
              <a:tr h="883920">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Tramadol</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12.5–25 mg once or twice daily</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tc>
                  <a:txBody>
                    <a:bodyPr/>
                    <a:lstStyle/>
                    <a:p>
                      <a:pPr marL="0" indent="0">
                        <a:lnSpc>
                          <a:spcPts val="1960"/>
                        </a:lnSpc>
                        <a:buNone/>
                      </a:pPr>
                      <a:r>
                        <a:rPr lang="en-US" sz="1400" dirty="0">
                          <a:solidFill>
                            <a:srgbClr val="F6F4EE"/>
                          </a:solidFill>
                          <a:latin typeface="Arial" pitchFamily="34" charset="0"/>
                          <a:ea typeface="Arial" pitchFamily="34" charset="-122"/>
                          <a:cs typeface="Arial" pitchFamily="34" charset="-120"/>
                        </a:rPr>
                        <a:t>Maximum 300 mg/day over age 75. Hyponatremia, seizures, serotonin syndrome.</a:t>
                      </a:r>
                      <a:endParaRPr lang="en-US" sz="1400" dirty="0">
                        <a:latin typeface="Arial" charset="0"/>
                        <a:ea typeface="Arial" charset="0"/>
                        <a:cs typeface="Arial" charset="0"/>
                      </a:endParaRPr>
                    </a:p>
                  </a:txBody>
                  <a:tcPr marL="62230" marR="62230" marT="62230" marB="62230">
                    <a:lnL w="12700" cap="flat" cmpd="sng" algn="ctr">
                      <a:solidFill>
                        <a:srgbClr val="475C63"/>
                      </a:solidFill>
                      <a:prstDash val="solid"/>
                      <a:round/>
                      <a:headEnd type="none" w="med" len="med"/>
                      <a:tailEnd type="none" w="med" len="med"/>
                    </a:lnL>
                    <a:lnR w="12700" cap="flat" cmpd="sng" algn="ctr">
                      <a:solidFill>
                        <a:srgbClr val="475C63"/>
                      </a:solidFill>
                      <a:prstDash val="solid"/>
                      <a:round/>
                      <a:headEnd type="none" w="med" len="med"/>
                      <a:tailEnd type="none" w="med" len="med"/>
                    </a:lnR>
                    <a:lnT w="12700" cap="flat" cmpd="sng" algn="ctr">
                      <a:solidFill>
                        <a:srgbClr val="475C63"/>
                      </a:solidFill>
                      <a:prstDash val="solid"/>
                      <a:round/>
                      <a:headEnd type="none" w="med" len="med"/>
                      <a:tailEnd type="none" w="med" len="med"/>
                    </a:lnT>
                    <a:lnB w="12700" cap="flat" cmpd="sng" algn="ctr">
                      <a:solidFill>
                        <a:srgbClr val="475C63"/>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4" name="Text 1"/>
          <p:cNvSpPr/>
          <p:nvPr/>
        </p:nvSpPr>
        <p:spPr>
          <a:xfrm>
            <a:off x="812800" y="6238242"/>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6D8"/>
                </a:solidFill>
                <a:latin typeface="Arial" pitchFamily="34" charset="0"/>
                <a:ea typeface="Arial" pitchFamily="34" charset="-122"/>
                <a:cs typeface="Arial" pitchFamily="34" charset="-120"/>
              </a:rPr>
              <a:t>Titrate long-acting forms no faster than every 2–3 days. Fentanyl patches are not for opioid-naive patients.</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2B30"/>
                </a:solidFill>
                <a:latin typeface="Georgia" pitchFamily="18" charset="0"/>
                <a:ea typeface="Georgia" pitchFamily="18" charset="-122"/>
                <a:cs typeface="Georgia" pitchFamily="18" charset="-120"/>
              </a:rPr>
              <a:t>Dosing: neuropathic pain agents</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577342"/>
          <a:ext cx="10553700" cy="3423920"/>
        </p:xfrm>
        <a:graphic>
          <a:graphicData uri="http://schemas.openxmlformats.org/drawingml/2006/table">
            <a:tbl>
              <a:tblPr/>
              <a:tblGrid>
                <a:gridCol w="3517900">
                  <a:extLst>
                    <a:ext uri="{9D8B030D-6E8A-4147-A177-3AD203B41FA5}">
                      <a16:colId xmlns:a16="http://schemas.microsoft.com/office/drawing/2014/main" val="20000"/>
                    </a:ext>
                  </a:extLst>
                </a:gridCol>
                <a:gridCol w="3517900">
                  <a:extLst>
                    <a:ext uri="{9D8B030D-6E8A-4147-A177-3AD203B41FA5}">
                      <a16:colId xmlns:a16="http://schemas.microsoft.com/office/drawing/2014/main" val="20001"/>
                    </a:ext>
                  </a:extLst>
                </a:gridCol>
                <a:gridCol w="3517900">
                  <a:extLst>
                    <a:ext uri="{9D8B030D-6E8A-4147-A177-3AD203B41FA5}">
                      <a16:colId xmlns:a16="http://schemas.microsoft.com/office/drawing/2014/main" val="20002"/>
                    </a:ext>
                  </a:extLst>
                </a:gridCol>
              </a:tblGrid>
              <a:tr h="386080">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Drug</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Starting dose</a:t>
                      </a:r>
                      <a:endParaRPr lang="en-US" sz="1400" dirty="0">
                        <a:latin typeface="Arial" charset="0"/>
                        <a:ea typeface="Arial" charset="0"/>
                        <a:cs typeface="Arial" charset="0"/>
                      </a:endParaRPr>
                    </a:p>
                  </a:txBody>
                  <a:tcPr marL="62230" marR="62230" marT="62230" marB="62230">
                    <a:lnL w="12700" cap="flat" cmpd="sng" algn="ctr">
                      <a:solidFill>
                        <a:srgbClr val="B6B5B0"/>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Renal function and notes</a:t>
                      </a:r>
                      <a:endParaRPr lang="en-US" sz="1400" dirty="0">
                        <a:latin typeface="Arial" charset="0"/>
                        <a:ea typeface="Arial" charset="0"/>
                        <a:cs typeface="Arial" charset="0"/>
                      </a:endParaRPr>
                    </a:p>
                  </a:txBody>
                  <a:tcPr marL="62230" marR="62230" marT="62230" marB="62230">
                    <a:lnL w="12700" cap="flat" cmpd="sng" algn="ctr">
                      <a:solidFill>
                        <a:srgbClr val="B6B5B0"/>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extLst>
                  <a:ext uri="{0D108BD9-81ED-4DB2-BD59-A6C34878D82A}">
                    <a16:rowId xmlns:a16="http://schemas.microsoft.com/office/drawing/2014/main" val="10000"/>
                  </a:ext>
                </a:extLst>
              </a:tr>
              <a:tr h="88392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Gabapentin</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100 mg at night, increase every 3–7 days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CrCl 30–59: 400–1400 mg/day in 2 doses. CrCl 15–29: 200–700 mg/day once daily.</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1"/>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Pregabalin</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25 mg at night or twice daily</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Daily range by CrCl: 30–60, 75–300 mg. 15–30, 25–150 mg. Under 15, 25–75 mg.</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2"/>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Duloxetine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30 mg daily for 1–2 weeks, then 60 mg</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Avoid if CrCl under 30 mL/min. Check sodium after starting.</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3"/>
                  </a:ext>
                </a:extLst>
              </a:tr>
              <a:tr h="88392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Nortriptyline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10 mg at night</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Beers Criteria: avoid where possible. If used, check ECG and watch anticholinergic effects.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Text 1"/>
          <p:cNvSpPr/>
          <p:nvPr/>
        </p:nvSpPr>
        <p:spPr>
          <a:xfrm>
            <a:off x="812800" y="6238242"/>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A6E"/>
                </a:solidFill>
                <a:latin typeface="Arial" pitchFamily="34" charset="0"/>
                <a:ea typeface="Arial" pitchFamily="34" charset="-122"/>
                <a:cs typeface="Arial" pitchFamily="34" charset="-120"/>
              </a:rPr>
              <a:t>Estimate CrCl with Cockcroft–Gault. Gabapentinoids add to opioid sedation.</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14303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F6F4EE"/>
                </a:solidFill>
                <a:latin typeface="Georgia" pitchFamily="18" charset="0"/>
                <a:ea typeface="Georgia" pitchFamily="18" charset="-122"/>
                <a:cs typeface="Georgia" pitchFamily="18" charset="-120"/>
              </a:rPr>
              <a:t>Opioid adverse effects and prevention</a:t>
            </a:r>
            <a:endParaRPr lang="en-US" sz="3200" dirty="0"/>
          </a:p>
        </p:txBody>
      </p:sp>
      <p:sp>
        <p:nvSpPr>
          <p:cNvPr id="3" name="Shape 1"/>
          <p:cNvSpPr/>
          <p:nvPr/>
        </p:nvSpPr>
        <p:spPr>
          <a:xfrm>
            <a:off x="812800" y="1615442"/>
            <a:ext cx="5181600" cy="1391920"/>
          </a:xfrm>
          <a:prstGeom prst="roundRect">
            <a:avLst>
              <a:gd name="adj" fmla="val 7299"/>
            </a:avLst>
          </a:prstGeom>
          <a:solidFill>
            <a:srgbClr val="1E4551"/>
          </a:solidFill>
          <a:ln/>
        </p:spPr>
      </p:sp>
      <p:sp>
        <p:nvSpPr>
          <p:cNvPr id="4" name="Text 2"/>
          <p:cNvSpPr/>
          <p:nvPr/>
        </p:nvSpPr>
        <p:spPr>
          <a:xfrm>
            <a:off x="1066800" y="1869442"/>
            <a:ext cx="4813808"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E8A35C"/>
                </a:solidFill>
                <a:latin typeface="Arial" pitchFamily="34" charset="0"/>
                <a:ea typeface="Arial" pitchFamily="34" charset="-122"/>
                <a:cs typeface="Arial" pitchFamily="34" charset="-120"/>
              </a:rPr>
              <a:t>Constipation</a:t>
            </a:r>
            <a:endParaRPr lang="en-US" sz="1800" dirty="0"/>
          </a:p>
        </p:txBody>
      </p:sp>
      <p:sp>
        <p:nvSpPr>
          <p:cNvPr id="5" name="Text 3"/>
          <p:cNvSpPr/>
          <p:nvPr/>
        </p:nvSpPr>
        <p:spPr>
          <a:xfrm>
            <a:off x="1066800" y="2219958"/>
            <a:ext cx="481380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4EE"/>
                </a:solidFill>
                <a:latin typeface="Arial" pitchFamily="34" charset="0"/>
                <a:ea typeface="Arial" pitchFamily="34" charset="-122"/>
                <a:cs typeface="Arial" pitchFamily="34" charset="-120"/>
              </a:rPr>
              <a:t>Almost universal and not tolerated away. Start senna, with or without macrogol, together with the opioid.</a:t>
            </a:r>
            <a:endParaRPr lang="en-US" sz="1500" dirty="0"/>
          </a:p>
        </p:txBody>
      </p:sp>
      <p:sp>
        <p:nvSpPr>
          <p:cNvPr id="6" name="Shape 4"/>
          <p:cNvSpPr/>
          <p:nvPr/>
        </p:nvSpPr>
        <p:spPr>
          <a:xfrm>
            <a:off x="6197600" y="1615442"/>
            <a:ext cx="5181600" cy="1391920"/>
          </a:xfrm>
          <a:prstGeom prst="roundRect">
            <a:avLst>
              <a:gd name="adj" fmla="val 7299"/>
            </a:avLst>
          </a:prstGeom>
          <a:solidFill>
            <a:srgbClr val="1E4551"/>
          </a:solidFill>
          <a:ln/>
        </p:spPr>
      </p:sp>
      <p:sp>
        <p:nvSpPr>
          <p:cNvPr id="7" name="Text 5"/>
          <p:cNvSpPr/>
          <p:nvPr/>
        </p:nvSpPr>
        <p:spPr>
          <a:xfrm>
            <a:off x="6451600" y="1869442"/>
            <a:ext cx="4813808"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E8A35C"/>
                </a:solidFill>
                <a:latin typeface="Arial" pitchFamily="34" charset="0"/>
                <a:ea typeface="Arial" pitchFamily="34" charset="-122"/>
                <a:cs typeface="Arial" pitchFamily="34" charset="-120"/>
              </a:rPr>
              <a:t>Sedation and delirium</a:t>
            </a:r>
            <a:endParaRPr lang="en-US" sz="1800" dirty="0"/>
          </a:p>
        </p:txBody>
      </p:sp>
      <p:sp>
        <p:nvSpPr>
          <p:cNvPr id="8" name="Text 6"/>
          <p:cNvSpPr/>
          <p:nvPr/>
        </p:nvSpPr>
        <p:spPr>
          <a:xfrm>
            <a:off x="6451600" y="2219958"/>
            <a:ext cx="481380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4EE"/>
                </a:solidFill>
                <a:latin typeface="Arial" pitchFamily="34" charset="0"/>
                <a:ea typeface="Arial" pitchFamily="34" charset="-122"/>
                <a:cs typeface="Arial" pitchFamily="34" charset="-120"/>
              </a:rPr>
              <a:t>Reduce the dose, and stop other sedatives where possible. Look for dehydration and infection.</a:t>
            </a:r>
            <a:endParaRPr lang="en-US" sz="1500" dirty="0"/>
          </a:p>
        </p:txBody>
      </p:sp>
      <p:sp>
        <p:nvSpPr>
          <p:cNvPr id="9" name="Shape 7"/>
          <p:cNvSpPr/>
          <p:nvPr/>
        </p:nvSpPr>
        <p:spPr>
          <a:xfrm>
            <a:off x="812800" y="3210558"/>
            <a:ext cx="5181600" cy="1658620"/>
          </a:xfrm>
          <a:prstGeom prst="roundRect">
            <a:avLst>
              <a:gd name="adj" fmla="val 6126"/>
            </a:avLst>
          </a:prstGeom>
          <a:solidFill>
            <a:srgbClr val="1E4551"/>
          </a:solidFill>
          <a:ln/>
        </p:spPr>
      </p:sp>
      <p:sp>
        <p:nvSpPr>
          <p:cNvPr id="10" name="Text 8"/>
          <p:cNvSpPr/>
          <p:nvPr/>
        </p:nvSpPr>
        <p:spPr>
          <a:xfrm>
            <a:off x="1066800" y="3464558"/>
            <a:ext cx="4813808"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E8A35C"/>
                </a:solidFill>
                <a:latin typeface="Arial" pitchFamily="34" charset="0"/>
                <a:ea typeface="Arial" pitchFamily="34" charset="-122"/>
                <a:cs typeface="Arial" pitchFamily="34" charset="-120"/>
              </a:rPr>
              <a:t>Respiratory depression</a:t>
            </a:r>
            <a:endParaRPr lang="en-US" sz="1800" dirty="0"/>
          </a:p>
        </p:txBody>
      </p:sp>
      <p:sp>
        <p:nvSpPr>
          <p:cNvPr id="11" name="Text 9"/>
          <p:cNvSpPr/>
          <p:nvPr/>
        </p:nvSpPr>
        <p:spPr>
          <a:xfrm>
            <a:off x="1066800" y="3815079"/>
            <a:ext cx="4813808"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4EE"/>
                </a:solidFill>
                <a:latin typeface="Arial" pitchFamily="34" charset="0"/>
                <a:ea typeface="Arial" pitchFamily="34" charset="-122"/>
                <a:cs typeface="Arial" pitchFamily="34" charset="-120"/>
              </a:rPr>
              <a:t>Highest risk with renal impairment, benzodiazepines and gabapentinoids. Increasing sedation comes first. Naloxone is the rescue.</a:t>
            </a:r>
            <a:endParaRPr lang="en-US" sz="1500" dirty="0"/>
          </a:p>
        </p:txBody>
      </p:sp>
      <p:sp>
        <p:nvSpPr>
          <p:cNvPr id="12" name="Shape 10"/>
          <p:cNvSpPr/>
          <p:nvPr/>
        </p:nvSpPr>
        <p:spPr>
          <a:xfrm>
            <a:off x="6197600" y="3210558"/>
            <a:ext cx="5181600" cy="1658620"/>
          </a:xfrm>
          <a:prstGeom prst="roundRect">
            <a:avLst>
              <a:gd name="adj" fmla="val 6126"/>
            </a:avLst>
          </a:prstGeom>
          <a:solidFill>
            <a:srgbClr val="1E4551"/>
          </a:solidFill>
          <a:ln/>
        </p:spPr>
      </p:sp>
      <p:sp>
        <p:nvSpPr>
          <p:cNvPr id="13" name="Text 11"/>
          <p:cNvSpPr/>
          <p:nvPr/>
        </p:nvSpPr>
        <p:spPr>
          <a:xfrm>
            <a:off x="6451600" y="3464558"/>
            <a:ext cx="4813808"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E8A35C"/>
                </a:solidFill>
                <a:latin typeface="Arial" pitchFamily="34" charset="0"/>
                <a:ea typeface="Arial" pitchFamily="34" charset="-122"/>
                <a:cs typeface="Arial" pitchFamily="34" charset="-120"/>
              </a:rPr>
              <a:t>Nausea, dizziness, falls</a:t>
            </a:r>
            <a:endParaRPr lang="en-US" sz="1800" dirty="0"/>
          </a:p>
        </p:txBody>
      </p:sp>
      <p:sp>
        <p:nvSpPr>
          <p:cNvPr id="14" name="Text 12"/>
          <p:cNvSpPr/>
          <p:nvPr/>
        </p:nvSpPr>
        <p:spPr>
          <a:xfrm>
            <a:off x="6451600" y="3815079"/>
            <a:ext cx="4813808"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4EE"/>
                </a:solidFill>
                <a:latin typeface="Arial" pitchFamily="34" charset="0"/>
                <a:ea typeface="Arial" pitchFamily="34" charset="-122"/>
                <a:cs typeface="Arial" pitchFamily="34" charset="-120"/>
              </a:rPr>
              <a:t>Nausea often settles within days. Assess fall risk before starting and after each dose increase.</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1C2B30"/>
                </a:solidFill>
                <a:latin typeface="Georgia" pitchFamily="18" charset="0"/>
                <a:ea typeface="Georgia" pitchFamily="18" charset="-122"/>
                <a:cs typeface="Georgia" pitchFamily="18" charset="-120"/>
              </a:rPr>
              <a:t>Adverse effects and monitoring by drug class</a:t>
            </a:r>
            <a:endParaRPr lang="en-US" sz="3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825500" y="1577342"/>
          <a:ext cx="10553700" cy="3312160"/>
        </p:xfrm>
        <a:graphic>
          <a:graphicData uri="http://schemas.openxmlformats.org/drawingml/2006/table">
            <a:tbl>
              <a:tblPr/>
              <a:tblGrid>
                <a:gridCol w="3517900">
                  <a:extLst>
                    <a:ext uri="{9D8B030D-6E8A-4147-A177-3AD203B41FA5}">
                      <a16:colId xmlns:a16="http://schemas.microsoft.com/office/drawing/2014/main" val="20000"/>
                    </a:ext>
                  </a:extLst>
                </a:gridCol>
                <a:gridCol w="3517900">
                  <a:extLst>
                    <a:ext uri="{9D8B030D-6E8A-4147-A177-3AD203B41FA5}">
                      <a16:colId xmlns:a16="http://schemas.microsoft.com/office/drawing/2014/main" val="20001"/>
                    </a:ext>
                  </a:extLst>
                </a:gridCol>
                <a:gridCol w="3517900">
                  <a:extLst>
                    <a:ext uri="{9D8B030D-6E8A-4147-A177-3AD203B41FA5}">
                      <a16:colId xmlns:a16="http://schemas.microsoft.com/office/drawing/2014/main" val="20002"/>
                    </a:ext>
                  </a:extLst>
                </a:gridCol>
              </a:tblGrid>
              <a:tr h="386080">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Drug class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Main adverse effects</a:t>
                      </a:r>
                      <a:endParaRPr lang="en-US" sz="1400" dirty="0">
                        <a:latin typeface="Arial" charset="0"/>
                        <a:ea typeface="Arial" charset="0"/>
                        <a:cs typeface="Arial" charset="0"/>
                      </a:endParaRPr>
                    </a:p>
                  </a:txBody>
                  <a:tcPr marL="62230" marR="62230" marT="62230" marB="62230">
                    <a:lnL w="12700" cap="flat" cmpd="sng" algn="ctr">
                      <a:solidFill>
                        <a:srgbClr val="B6B5B0"/>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tc>
                  <a:txBody>
                    <a:bodyPr/>
                    <a:lstStyle/>
                    <a:p>
                      <a:pPr marL="0" indent="0">
                        <a:lnSpc>
                          <a:spcPts val="1960"/>
                        </a:lnSpc>
                        <a:buNone/>
                      </a:pPr>
                      <a:r>
                        <a:rPr lang="en-US" sz="1400" b="1" dirty="0">
                          <a:solidFill>
                            <a:srgbClr val="1C2B30"/>
                          </a:solidFill>
                          <a:latin typeface="Arial" pitchFamily="34" charset="0"/>
                          <a:ea typeface="Arial" pitchFamily="34" charset="-122"/>
                          <a:cs typeface="Arial" pitchFamily="34" charset="-120"/>
                        </a:rPr>
                        <a:t>Monitor</a:t>
                      </a:r>
                      <a:endParaRPr lang="en-US" sz="1400" dirty="0">
                        <a:latin typeface="Arial" charset="0"/>
                        <a:ea typeface="Arial" charset="0"/>
                        <a:cs typeface="Arial" charset="0"/>
                      </a:endParaRPr>
                    </a:p>
                  </a:txBody>
                  <a:tcPr marL="62230" marR="62230" marT="62230" marB="62230">
                    <a:lnL w="12700" cap="flat" cmpd="sng" algn="ctr">
                      <a:solidFill>
                        <a:srgbClr val="B6B5B0"/>
                      </a:solidFill>
                      <a:prstDash val="solid"/>
                      <a:round/>
                      <a:headEnd type="none" w="med" len="med"/>
                      <a:tailEnd type="none" w="med" len="med"/>
                    </a:lnL>
                    <a:lnR w="12700" cap="flat" cmpd="sng" algn="ctr">
                      <a:solidFill>
                        <a:srgbClr val="B6B5B0"/>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B6B5B0"/>
                      </a:solidFill>
                      <a:prstDash val="solid"/>
                      <a:round/>
                      <a:headEnd type="none" w="med" len="med"/>
                      <a:tailEnd type="none" w="med" len="med"/>
                    </a:lnB>
                    <a:solidFill>
                      <a:srgbClr val="E4E2DC"/>
                    </a:solidFill>
                  </a:tcPr>
                </a:tc>
                <a:extLst>
                  <a:ext uri="{0D108BD9-81ED-4DB2-BD59-A6C34878D82A}">
                    <a16:rowId xmlns:a16="http://schemas.microsoft.com/office/drawing/2014/main" val="10000"/>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Paracetamol</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Liver injury at high doses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Total daily dose from all products. LFTs if at risk.</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B6B5B0"/>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1"/>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NSAIDs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GI bleeding, kidney injury, fluid retention, higher blood pressure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Creatinine, blood pressure, GI symptoms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2"/>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Opioids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Constipation, sedation, delirium, respiratory depression, falls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Sedation, bowel habit, cognition, respiratory rate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3"/>
                  </a:ext>
                </a:extLst>
              </a:tr>
              <a:tr h="38608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Gabapentinoids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Dizziness, edema, sedation, falls</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Renal function, sedation, edema</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4"/>
                  </a:ext>
                </a:extLst>
              </a:tr>
              <a:tr h="635000">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Duloxetine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Nausea, hyponatremia, bleeding, serotonin syndrome</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tc>
                  <a:txBody>
                    <a:bodyPr/>
                    <a:lstStyle/>
                    <a:p>
                      <a:pPr marL="0" indent="0">
                        <a:lnSpc>
                          <a:spcPts val="1960"/>
                        </a:lnSpc>
                        <a:buNone/>
                      </a:pPr>
                      <a:r>
                        <a:rPr lang="en-US" sz="1400" dirty="0">
                          <a:solidFill>
                            <a:srgbClr val="1C2B30"/>
                          </a:solidFill>
                          <a:latin typeface="Arial" pitchFamily="34" charset="0"/>
                          <a:ea typeface="Arial" pitchFamily="34" charset="-122"/>
                          <a:cs typeface="Arial" pitchFamily="34" charset="-120"/>
                        </a:rPr>
                        <a:t>Sodium, blood pressure. Avoid with tramadol.</a:t>
                      </a:r>
                      <a:endParaRPr lang="en-US" sz="1400" dirty="0">
                        <a:latin typeface="Arial" charset="0"/>
                        <a:ea typeface="Arial" charset="0"/>
                        <a:cs typeface="Arial" charset="0"/>
                      </a:endParaRPr>
                    </a:p>
                  </a:txBody>
                  <a:tcPr marL="62230" marR="62230" marT="62230" marB="62230">
                    <a:lnL w="12700" cap="flat" cmpd="sng" algn="ctr">
                      <a:solidFill>
                        <a:srgbClr val="C4C3BE"/>
                      </a:solidFill>
                      <a:prstDash val="solid"/>
                      <a:round/>
                      <a:headEnd type="none" w="med" len="med"/>
                      <a:tailEnd type="none" w="med" len="med"/>
                    </a:lnL>
                    <a:lnR w="12700" cap="flat" cmpd="sng" algn="ctr">
                      <a:solidFill>
                        <a:srgbClr val="C4C3BE"/>
                      </a:solidFill>
                      <a:prstDash val="solid"/>
                      <a:round/>
                      <a:headEnd type="none" w="med" len="med"/>
                      <a:tailEnd type="none" w="med" len="med"/>
                    </a:lnR>
                    <a:lnT w="12700" cap="flat" cmpd="sng" algn="ctr">
                      <a:solidFill>
                        <a:srgbClr val="C4C3BE"/>
                      </a:solidFill>
                      <a:prstDash val="solid"/>
                      <a:round/>
                      <a:headEnd type="none" w="med" len="med"/>
                      <a:tailEnd type="none" w="med" len="med"/>
                    </a:lnT>
                    <a:lnB w="12700" cap="flat" cmpd="sng" algn="ctr">
                      <a:solidFill>
                        <a:srgbClr val="C4C3BE"/>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4" name="Text 1"/>
          <p:cNvSpPr/>
          <p:nvPr/>
        </p:nvSpPr>
        <p:spPr>
          <a:xfrm>
            <a:off x="812800" y="6238242"/>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A6A6E"/>
                </a:solidFill>
                <a:latin typeface="Arial" pitchFamily="34" charset="0"/>
                <a:ea typeface="Arial" pitchFamily="34" charset="-122"/>
                <a:cs typeface="Arial" pitchFamily="34" charset="-120"/>
              </a:rPr>
              <a:t>Review 1–2 weeks after any change. Stop drugs that give no meaningful functional benefit.</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3">
    <p:bg>
      <p:bgPr>
        <a:solidFill>
          <a:srgbClr val="14303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F6F4EE"/>
                </a:solidFill>
                <a:latin typeface="Georgia" pitchFamily="18" charset="0"/>
                <a:ea typeface="Georgia" pitchFamily="18" charset="-122"/>
                <a:cs typeface="Georgia" pitchFamily="18" charset="-120"/>
              </a:rPr>
              <a:t>Use with extra care or avoid</a:t>
            </a:r>
            <a:endParaRPr lang="en-US" sz="3600" dirty="0"/>
          </a:p>
        </p:txBody>
      </p:sp>
      <p:sp>
        <p:nvSpPr>
          <p:cNvPr id="3" name="Shape 1"/>
          <p:cNvSpPr/>
          <p:nvPr/>
        </p:nvSpPr>
        <p:spPr>
          <a:xfrm>
            <a:off x="812800" y="1671321"/>
            <a:ext cx="3386667" cy="1684020"/>
          </a:xfrm>
          <a:prstGeom prst="roundRect">
            <a:avLst>
              <a:gd name="adj" fmla="val 6033"/>
            </a:avLst>
          </a:prstGeom>
          <a:solidFill>
            <a:srgbClr val="1E4551"/>
          </a:solidFill>
          <a:ln/>
        </p:spPr>
      </p:sp>
      <p:sp>
        <p:nvSpPr>
          <p:cNvPr id="4" name="Text 2"/>
          <p:cNvSpPr/>
          <p:nvPr/>
        </p:nvSpPr>
        <p:spPr>
          <a:xfrm>
            <a:off x="1066800" y="1925321"/>
            <a:ext cx="2965027"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E8A35C"/>
                </a:solidFill>
                <a:latin typeface="Arial" pitchFamily="34" charset="0"/>
                <a:ea typeface="Arial" pitchFamily="34" charset="-122"/>
                <a:cs typeface="Arial" pitchFamily="34" charset="-120"/>
              </a:rPr>
              <a:t>Muscle relaxants</a:t>
            </a:r>
            <a:endParaRPr lang="en-US" sz="1800" dirty="0"/>
          </a:p>
        </p:txBody>
      </p:sp>
      <p:sp>
        <p:nvSpPr>
          <p:cNvPr id="5" name="Text 3"/>
          <p:cNvSpPr/>
          <p:nvPr/>
        </p:nvSpPr>
        <p:spPr>
          <a:xfrm>
            <a:off x="1066800" y="2301242"/>
            <a:ext cx="2965027"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4EE"/>
                </a:solidFill>
                <a:latin typeface="Arial" pitchFamily="34" charset="0"/>
                <a:ea typeface="Arial" pitchFamily="34" charset="-122"/>
                <a:cs typeface="Arial" pitchFamily="34" charset="-120"/>
              </a:rPr>
              <a:t>Poorly tolerated, with sedation and fall risk, and limited benefit.</a:t>
            </a:r>
            <a:endParaRPr lang="en-US" sz="1500" dirty="0"/>
          </a:p>
        </p:txBody>
      </p:sp>
      <p:sp>
        <p:nvSpPr>
          <p:cNvPr id="6" name="Shape 4"/>
          <p:cNvSpPr/>
          <p:nvPr/>
        </p:nvSpPr>
        <p:spPr>
          <a:xfrm>
            <a:off x="4402667" y="1671321"/>
            <a:ext cx="3386667" cy="1684020"/>
          </a:xfrm>
          <a:prstGeom prst="roundRect">
            <a:avLst>
              <a:gd name="adj" fmla="val 6033"/>
            </a:avLst>
          </a:prstGeom>
          <a:solidFill>
            <a:srgbClr val="1E4551"/>
          </a:solidFill>
          <a:ln/>
        </p:spPr>
      </p:sp>
      <p:sp>
        <p:nvSpPr>
          <p:cNvPr id="7" name="Text 5"/>
          <p:cNvSpPr/>
          <p:nvPr/>
        </p:nvSpPr>
        <p:spPr>
          <a:xfrm>
            <a:off x="4656667" y="1925321"/>
            <a:ext cx="2965027"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E8A35C"/>
                </a:solidFill>
                <a:latin typeface="Arial" pitchFamily="34" charset="0"/>
                <a:ea typeface="Arial" pitchFamily="34" charset="-122"/>
                <a:cs typeface="Arial" pitchFamily="34" charset="-120"/>
              </a:rPr>
              <a:t>Tramadol and pethidine</a:t>
            </a:r>
            <a:endParaRPr lang="en-US" sz="1800" dirty="0"/>
          </a:p>
        </p:txBody>
      </p:sp>
      <p:sp>
        <p:nvSpPr>
          <p:cNvPr id="8" name="Text 6"/>
          <p:cNvSpPr/>
          <p:nvPr/>
        </p:nvSpPr>
        <p:spPr>
          <a:xfrm>
            <a:off x="4656667" y="2301242"/>
            <a:ext cx="2965027"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4EE"/>
                </a:solidFill>
                <a:latin typeface="Arial" pitchFamily="34" charset="0"/>
                <a:ea typeface="Arial" pitchFamily="34" charset="-122"/>
                <a:cs typeface="Arial" pitchFamily="34" charset="-120"/>
              </a:rPr>
              <a:t>Confusion, seizures and drug interactions. Pethidine is generally avoided.</a:t>
            </a:r>
            <a:endParaRPr lang="en-US" sz="1500" dirty="0"/>
          </a:p>
        </p:txBody>
      </p:sp>
      <p:sp>
        <p:nvSpPr>
          <p:cNvPr id="9" name="Shape 7"/>
          <p:cNvSpPr/>
          <p:nvPr/>
        </p:nvSpPr>
        <p:spPr>
          <a:xfrm>
            <a:off x="7992533" y="1671321"/>
            <a:ext cx="3386667" cy="1684020"/>
          </a:xfrm>
          <a:prstGeom prst="roundRect">
            <a:avLst>
              <a:gd name="adj" fmla="val 6033"/>
            </a:avLst>
          </a:prstGeom>
          <a:solidFill>
            <a:srgbClr val="1E4551"/>
          </a:solidFill>
          <a:ln/>
        </p:spPr>
      </p:sp>
      <p:sp>
        <p:nvSpPr>
          <p:cNvPr id="10" name="Text 8"/>
          <p:cNvSpPr/>
          <p:nvPr/>
        </p:nvSpPr>
        <p:spPr>
          <a:xfrm>
            <a:off x="8246533" y="1925321"/>
            <a:ext cx="2965027"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E8A35C"/>
                </a:solidFill>
                <a:latin typeface="Arial" pitchFamily="34" charset="0"/>
                <a:ea typeface="Arial" pitchFamily="34" charset="-122"/>
                <a:cs typeface="Arial" pitchFamily="34" charset="-120"/>
              </a:rPr>
              <a:t>Combining sedatives</a:t>
            </a:r>
            <a:endParaRPr lang="en-US" sz="1800" dirty="0"/>
          </a:p>
        </p:txBody>
      </p:sp>
      <p:sp>
        <p:nvSpPr>
          <p:cNvPr id="11" name="Text 9"/>
          <p:cNvSpPr/>
          <p:nvPr/>
        </p:nvSpPr>
        <p:spPr>
          <a:xfrm>
            <a:off x="8246533" y="2301242"/>
            <a:ext cx="2965027" cy="8255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F6F4EE"/>
                </a:solidFill>
                <a:latin typeface="Arial" pitchFamily="34" charset="0"/>
                <a:ea typeface="Arial" pitchFamily="34" charset="-122"/>
                <a:cs typeface="Arial" pitchFamily="34" charset="-120"/>
              </a:rPr>
              <a:t>Opioids with benzodiazepines or gabapentinoids raise the risk of harm.</a:t>
            </a:r>
            <a:endParaRPr lang="en-US" sz="1500" dirty="0"/>
          </a:p>
        </p:txBody>
      </p:sp>
      <p:sp>
        <p:nvSpPr>
          <p:cNvPr id="12" name="Text 10"/>
          <p:cNvSpPr/>
          <p:nvPr/>
        </p:nvSpPr>
        <p:spPr>
          <a:xfrm>
            <a:off x="812800" y="3710942"/>
            <a:ext cx="10883392" cy="274320"/>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C9D6D8"/>
                </a:solidFill>
                <a:latin typeface="Arial" pitchFamily="34" charset="0"/>
                <a:ea typeface="Arial" pitchFamily="34" charset="-122"/>
                <a:cs typeface="Arial" pitchFamily="34" charset="-120"/>
              </a:rPr>
              <a:t>Reference: 2023 AGS Beers Criteria (see Sources slide).</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4">
    <p:bg>
      <p:bgPr>
        <a:solidFill>
          <a:srgbClr val="F6F4EE"/>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528320"/>
          </a:xfrm>
          <a:prstGeom prst="rect">
            <a:avLst/>
          </a:prstGeom>
          <a:noFill/>
          <a:ln/>
        </p:spPr>
        <p:txBody>
          <a:bodyPr wrap="square" lIns="0" tIns="0" rIns="0" bIns="0" rtlCol="0" anchor="t">
            <a:normAutofit/>
          </a:bodyPr>
          <a:lstStyle/>
          <a:p>
            <a:pPr marL="0" indent="0" algn="l">
              <a:lnSpc>
                <a:spcPts val="3960"/>
              </a:lnSpc>
              <a:buNone/>
            </a:pPr>
            <a:r>
              <a:rPr lang="en-US" sz="3600" b="0" i="0" dirty="0">
                <a:solidFill>
                  <a:srgbClr val="1C2B30"/>
                </a:solidFill>
                <a:latin typeface="Georgia" pitchFamily="18" charset="0"/>
                <a:ea typeface="Georgia" pitchFamily="18" charset="-122"/>
                <a:cs typeface="Georgia" pitchFamily="18" charset="-120"/>
              </a:rPr>
              <a:t>Special situations</a:t>
            </a:r>
            <a:endParaRPr lang="en-US" sz="3600" dirty="0"/>
          </a:p>
        </p:txBody>
      </p:sp>
      <p:sp>
        <p:nvSpPr>
          <p:cNvPr id="3" name="Shape 1"/>
          <p:cNvSpPr/>
          <p:nvPr/>
        </p:nvSpPr>
        <p:spPr>
          <a:xfrm>
            <a:off x="815975" y="1674496"/>
            <a:ext cx="5175250" cy="1398270"/>
          </a:xfrm>
          <a:prstGeom prst="roundRect">
            <a:avLst>
              <a:gd name="adj" fmla="val 7039"/>
            </a:avLst>
          </a:prstGeom>
          <a:solidFill>
            <a:srgbClr val="FFFFFF"/>
          </a:solidFill>
          <a:ln w="6350">
            <a:solidFill>
              <a:srgbClr val="D9DEDD"/>
            </a:solidFill>
            <a:prstDash val="solid"/>
          </a:ln>
        </p:spPr>
      </p:sp>
      <p:sp>
        <p:nvSpPr>
          <p:cNvPr id="4" name="Text 2"/>
          <p:cNvSpPr/>
          <p:nvPr/>
        </p:nvSpPr>
        <p:spPr>
          <a:xfrm>
            <a:off x="1073150" y="1931671"/>
            <a:ext cx="4800727"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Dementia</a:t>
            </a:r>
            <a:endParaRPr lang="en-US" sz="1800" dirty="0"/>
          </a:p>
        </p:txBody>
      </p:sp>
      <p:sp>
        <p:nvSpPr>
          <p:cNvPr id="5" name="Text 3"/>
          <p:cNvSpPr/>
          <p:nvPr/>
        </p:nvSpPr>
        <p:spPr>
          <a:xfrm>
            <a:off x="1073150" y="2282192"/>
            <a:ext cx="4800727"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Use observational tools. Try a scheduled analgesic trial when behavior suddenly changes.</a:t>
            </a:r>
            <a:endParaRPr lang="en-US" sz="1500" dirty="0"/>
          </a:p>
        </p:txBody>
      </p:sp>
      <p:sp>
        <p:nvSpPr>
          <p:cNvPr id="6" name="Shape 4"/>
          <p:cNvSpPr/>
          <p:nvPr/>
        </p:nvSpPr>
        <p:spPr>
          <a:xfrm>
            <a:off x="6200775" y="1674496"/>
            <a:ext cx="5175250" cy="1398270"/>
          </a:xfrm>
          <a:prstGeom prst="roundRect">
            <a:avLst>
              <a:gd name="adj" fmla="val 7039"/>
            </a:avLst>
          </a:prstGeom>
          <a:solidFill>
            <a:srgbClr val="FFFFFF"/>
          </a:solidFill>
          <a:ln w="6350">
            <a:solidFill>
              <a:srgbClr val="D9DEDD"/>
            </a:solidFill>
            <a:prstDash val="solid"/>
          </a:ln>
        </p:spPr>
      </p:sp>
      <p:sp>
        <p:nvSpPr>
          <p:cNvPr id="7" name="Text 5"/>
          <p:cNvSpPr/>
          <p:nvPr/>
        </p:nvSpPr>
        <p:spPr>
          <a:xfrm>
            <a:off x="6457950" y="1931671"/>
            <a:ext cx="4800727"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Kidney or liver disease</a:t>
            </a:r>
            <a:endParaRPr lang="en-US" sz="1800" dirty="0"/>
          </a:p>
        </p:txBody>
      </p:sp>
      <p:sp>
        <p:nvSpPr>
          <p:cNvPr id="8" name="Text 6"/>
          <p:cNvSpPr/>
          <p:nvPr/>
        </p:nvSpPr>
        <p:spPr>
          <a:xfrm>
            <a:off x="6457950" y="2282192"/>
            <a:ext cx="4800727"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Adjust doses, avoid NSAIDs and choose agents with safer clearance.</a:t>
            </a:r>
            <a:endParaRPr lang="en-US" sz="1500" dirty="0"/>
          </a:p>
        </p:txBody>
      </p:sp>
      <p:sp>
        <p:nvSpPr>
          <p:cNvPr id="9" name="Shape 7"/>
          <p:cNvSpPr/>
          <p:nvPr/>
        </p:nvSpPr>
        <p:spPr>
          <a:xfrm>
            <a:off x="815975" y="3282317"/>
            <a:ext cx="5175250" cy="1398270"/>
          </a:xfrm>
          <a:prstGeom prst="roundRect">
            <a:avLst>
              <a:gd name="adj" fmla="val 7039"/>
            </a:avLst>
          </a:prstGeom>
          <a:solidFill>
            <a:srgbClr val="FFFFFF"/>
          </a:solidFill>
          <a:ln w="6350">
            <a:solidFill>
              <a:srgbClr val="D9DEDD"/>
            </a:solidFill>
            <a:prstDash val="solid"/>
          </a:ln>
        </p:spPr>
      </p:sp>
      <p:sp>
        <p:nvSpPr>
          <p:cNvPr id="10" name="Text 8"/>
          <p:cNvSpPr/>
          <p:nvPr/>
        </p:nvSpPr>
        <p:spPr>
          <a:xfrm>
            <a:off x="1073150" y="3539492"/>
            <a:ext cx="4800727"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Frailty and falls</a:t>
            </a:r>
            <a:endParaRPr lang="en-US" sz="1800" dirty="0"/>
          </a:p>
        </p:txBody>
      </p:sp>
      <p:sp>
        <p:nvSpPr>
          <p:cNvPr id="11" name="Text 9"/>
          <p:cNvSpPr/>
          <p:nvPr/>
        </p:nvSpPr>
        <p:spPr>
          <a:xfrm>
            <a:off x="1073150" y="3890008"/>
            <a:ext cx="4800727"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Minimize sedating drugs and combine treatment with mobility support.</a:t>
            </a:r>
            <a:endParaRPr lang="en-US" sz="1500" dirty="0"/>
          </a:p>
        </p:txBody>
      </p:sp>
      <p:sp>
        <p:nvSpPr>
          <p:cNvPr id="12" name="Shape 10"/>
          <p:cNvSpPr/>
          <p:nvPr/>
        </p:nvSpPr>
        <p:spPr>
          <a:xfrm>
            <a:off x="6200775" y="3282317"/>
            <a:ext cx="5175250" cy="1398270"/>
          </a:xfrm>
          <a:prstGeom prst="roundRect">
            <a:avLst>
              <a:gd name="adj" fmla="val 7039"/>
            </a:avLst>
          </a:prstGeom>
          <a:solidFill>
            <a:srgbClr val="FFFFFF"/>
          </a:solidFill>
          <a:ln w="6350">
            <a:solidFill>
              <a:srgbClr val="D9DEDD"/>
            </a:solidFill>
            <a:prstDash val="solid"/>
          </a:ln>
        </p:spPr>
      </p:sp>
      <p:sp>
        <p:nvSpPr>
          <p:cNvPr id="13" name="Text 11"/>
          <p:cNvSpPr/>
          <p:nvPr/>
        </p:nvSpPr>
        <p:spPr>
          <a:xfrm>
            <a:off x="6457950" y="3539492"/>
            <a:ext cx="4800727" cy="299720"/>
          </a:xfrm>
          <a:prstGeom prst="rect">
            <a:avLst/>
          </a:prstGeom>
          <a:noFill/>
          <a:ln/>
        </p:spPr>
        <p:txBody>
          <a:bodyPr wrap="square" lIns="0" tIns="0" rIns="0" bIns="0" rtlCol="0" anchor="t">
            <a:normAutofit/>
          </a:bodyPr>
          <a:lstStyle/>
          <a:p>
            <a:pPr marL="0" indent="0" algn="l">
              <a:lnSpc>
                <a:spcPts val="2160"/>
              </a:lnSpc>
              <a:buNone/>
            </a:pPr>
            <a:r>
              <a:rPr lang="en-US" sz="1800" b="1" dirty="0">
                <a:solidFill>
                  <a:srgbClr val="2F7F8F"/>
                </a:solidFill>
                <a:latin typeface="Arial" pitchFamily="34" charset="0"/>
                <a:ea typeface="Arial" pitchFamily="34" charset="-122"/>
                <a:cs typeface="Arial" pitchFamily="34" charset="-120"/>
              </a:rPr>
              <a:t>Palliative and end of life</a:t>
            </a:r>
            <a:endParaRPr lang="en-US" sz="1800" dirty="0"/>
          </a:p>
        </p:txBody>
      </p:sp>
      <p:sp>
        <p:nvSpPr>
          <p:cNvPr id="14" name="Text 12"/>
          <p:cNvSpPr/>
          <p:nvPr/>
        </p:nvSpPr>
        <p:spPr>
          <a:xfrm>
            <a:off x="6457950" y="3890008"/>
            <a:ext cx="4800727" cy="558800"/>
          </a:xfrm>
          <a:prstGeom prst="rect">
            <a:avLst/>
          </a:prstGeom>
          <a:noFill/>
          <a:ln/>
        </p:spPr>
        <p:txBody>
          <a:bodyPr wrap="square" lIns="0" tIns="0" rIns="0" bIns="0" rtlCol="0" anchor="t">
            <a:normAutofit/>
          </a:bodyPr>
          <a:lstStyle/>
          <a:p>
            <a:pPr marL="0" indent="0" algn="l">
              <a:lnSpc>
                <a:spcPts val="2100"/>
              </a:lnSpc>
              <a:buNone/>
            </a:pPr>
            <a:r>
              <a:rPr lang="en-US" sz="1500" dirty="0">
                <a:solidFill>
                  <a:srgbClr val="1C2B30"/>
                </a:solidFill>
                <a:latin typeface="Arial" pitchFamily="34" charset="0"/>
                <a:ea typeface="Arial" pitchFamily="34" charset="-122"/>
                <a:cs typeface="Arial" pitchFamily="34" charset="-120"/>
              </a:rPr>
              <a:t>Prioritize comfort, regular dosing and family communication.</a:t>
            </a:r>
            <a:endParaRPr lang="en-US" sz="15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5">
    <p:bg>
      <p:bgPr>
        <a:solidFill>
          <a:srgbClr val="D9822B"/>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2141854"/>
            <a:ext cx="10883392" cy="612140"/>
          </a:xfrm>
          <a:prstGeom prst="rect">
            <a:avLst/>
          </a:prstGeom>
          <a:noFill/>
          <a:ln/>
        </p:spPr>
        <p:txBody>
          <a:bodyPr wrap="square" lIns="0" tIns="0" rIns="0" bIns="0" rtlCol="0" anchor="t">
            <a:normAutofit/>
          </a:bodyPr>
          <a:lstStyle/>
          <a:p>
            <a:pPr marL="0" indent="0" algn="l">
              <a:lnSpc>
                <a:spcPts val="4620"/>
              </a:lnSpc>
              <a:buNone/>
            </a:pPr>
            <a:r>
              <a:rPr lang="en-US" sz="4200" b="0" i="0" dirty="0">
                <a:solidFill>
                  <a:srgbClr val="14303A"/>
                </a:solidFill>
                <a:latin typeface="Georgia" pitchFamily="18" charset="0"/>
                <a:ea typeface="Georgia" pitchFamily="18" charset="-122"/>
                <a:cs typeface="Georgia" pitchFamily="18" charset="-120"/>
              </a:rPr>
              <a:t>Key takeaways</a:t>
            </a:r>
            <a:endParaRPr lang="en-US" sz="4200" dirty="0"/>
          </a:p>
        </p:txBody>
      </p:sp>
      <p:sp>
        <p:nvSpPr>
          <p:cNvPr id="3" name="Text 1"/>
          <p:cNvSpPr/>
          <p:nvPr/>
        </p:nvSpPr>
        <p:spPr>
          <a:xfrm>
            <a:off x="861822" y="3033396"/>
            <a:ext cx="10826750" cy="1504950"/>
          </a:xfrm>
          <a:prstGeom prst="rect">
            <a:avLst/>
          </a:prstGeom>
          <a:noFill/>
          <a:ln/>
        </p:spPr>
        <p:txBody>
          <a:bodyPr wrap="square" lIns="0" tIns="0" rIns="0" bIns="0" rtlCol="0" anchor="t">
            <a:normAutofit/>
          </a:bodyPr>
          <a:lstStyle/>
          <a:p>
            <a:pPr marL="204978" indent="-204978" algn="l">
              <a:lnSpc>
                <a:spcPts val="2850"/>
              </a:lnSpc>
              <a:buSzPct val="100000"/>
              <a:buChar char="•"/>
            </a:pPr>
            <a:r>
              <a:rPr lang="en-US" sz="1900" dirty="0">
                <a:solidFill>
                  <a:srgbClr val="14303A"/>
                </a:solidFill>
                <a:latin typeface="Arial" pitchFamily="34" charset="0"/>
                <a:ea typeface="Arial" pitchFamily="34" charset="-122"/>
                <a:cs typeface="Arial" pitchFamily="34" charset="-120"/>
              </a:rPr>
              <a:t>Ask about pain and use tools that fit the patient.</a:t>
            </a:r>
            <a:endParaRPr lang="en-US" sz="1900" dirty="0"/>
          </a:p>
          <a:p>
            <a:pPr marL="204978" indent="-204978" algn="l">
              <a:lnSpc>
                <a:spcPts val="2850"/>
              </a:lnSpc>
              <a:buSzPct val="100000"/>
              <a:buChar char="•"/>
            </a:pPr>
            <a:r>
              <a:rPr lang="en-US" sz="1900" dirty="0">
                <a:solidFill>
                  <a:srgbClr val="14303A"/>
                </a:solidFill>
                <a:latin typeface="Arial" pitchFamily="34" charset="0"/>
                <a:ea typeface="Arial" pitchFamily="34" charset="-122"/>
                <a:cs typeface="Arial" pitchFamily="34" charset="-120"/>
              </a:rPr>
              <a:t>Combine non-drug care with carefully chosen medicines.</a:t>
            </a:r>
            <a:endParaRPr lang="en-US" sz="1900" dirty="0"/>
          </a:p>
          <a:p>
            <a:pPr marL="204978" indent="-204978" algn="l">
              <a:lnSpc>
                <a:spcPts val="2850"/>
              </a:lnSpc>
              <a:buSzPct val="100000"/>
              <a:buChar char="•"/>
            </a:pPr>
            <a:r>
              <a:rPr lang="en-US" sz="1900" dirty="0">
                <a:solidFill>
                  <a:srgbClr val="14303A"/>
                </a:solidFill>
                <a:latin typeface="Arial" pitchFamily="34" charset="0"/>
                <a:ea typeface="Arial" pitchFamily="34" charset="-122"/>
                <a:cs typeface="Arial" pitchFamily="34" charset="-120"/>
              </a:rPr>
              <a:t>Start low, go slow, and reassess function often.</a:t>
            </a:r>
            <a:endParaRPr lang="en-US" sz="1900" dirty="0"/>
          </a:p>
          <a:p>
            <a:pPr marL="204978" indent="-204978" algn="l">
              <a:lnSpc>
                <a:spcPts val="2850"/>
              </a:lnSpc>
              <a:buSzPct val="100000"/>
              <a:buChar char="•"/>
            </a:pPr>
            <a:r>
              <a:rPr lang="en-US" sz="1900" dirty="0">
                <a:solidFill>
                  <a:srgbClr val="14303A"/>
                </a:solidFill>
                <a:latin typeface="Arial" pitchFamily="34" charset="0"/>
                <a:ea typeface="Arial" pitchFamily="34" charset="-122"/>
                <a:cs typeface="Arial" pitchFamily="34" charset="-120"/>
              </a:rPr>
              <a:t>Prevent side effects and review the medicine list regularly.</a:t>
            </a:r>
            <a:endParaRPr lang="en-US" sz="1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6">
    <p:bg>
      <p:bgPr>
        <a:solidFill>
          <a:srgbClr val="14303A"/>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812800"/>
            <a:ext cx="10883392" cy="472440"/>
          </a:xfrm>
          <a:prstGeom prst="rect">
            <a:avLst/>
          </a:prstGeom>
          <a:noFill/>
          <a:ln/>
        </p:spPr>
        <p:txBody>
          <a:bodyPr wrap="square" lIns="0" tIns="0" rIns="0" bIns="0" rtlCol="0" anchor="t">
            <a:normAutofit/>
          </a:bodyPr>
          <a:lstStyle/>
          <a:p>
            <a:pPr marL="0" indent="0" algn="l">
              <a:lnSpc>
                <a:spcPts val="3520"/>
              </a:lnSpc>
              <a:buNone/>
            </a:pPr>
            <a:r>
              <a:rPr lang="en-US" sz="3200" b="0" i="0" dirty="0">
                <a:solidFill>
                  <a:srgbClr val="F6F4EE"/>
                </a:solidFill>
                <a:latin typeface="Georgia" pitchFamily="18" charset="0"/>
                <a:ea typeface="Georgia" pitchFamily="18" charset="-122"/>
                <a:cs typeface="Georgia" pitchFamily="18" charset="-120"/>
              </a:rPr>
              <a:t>Sources</a:t>
            </a:r>
            <a:endParaRPr lang="en-US" sz="3200" dirty="0"/>
          </a:p>
        </p:txBody>
      </p:sp>
      <p:sp>
        <p:nvSpPr>
          <p:cNvPr id="3" name="Text 1"/>
          <p:cNvSpPr/>
          <p:nvPr/>
        </p:nvSpPr>
        <p:spPr>
          <a:xfrm>
            <a:off x="812800" y="1488442"/>
            <a:ext cx="10883392" cy="27432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8A35C"/>
                </a:solidFill>
                <a:latin typeface="Arial" pitchFamily="34" charset="0"/>
                <a:ea typeface="Arial" pitchFamily="34" charset="-122"/>
                <a:cs typeface="Arial" pitchFamily="34" charset="-120"/>
              </a:rPr>
              <a:t>1. AGS Beers Criteria, 2023 update</a:t>
            </a:r>
            <a:endParaRPr lang="en-US" sz="1400" dirty="0"/>
          </a:p>
        </p:txBody>
      </p:sp>
      <p:sp>
        <p:nvSpPr>
          <p:cNvPr id="4" name="Text 2"/>
          <p:cNvSpPr/>
          <p:nvPr/>
        </p:nvSpPr>
        <p:spPr>
          <a:xfrm>
            <a:off x="812800" y="1775458"/>
            <a:ext cx="10883392" cy="23114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D6D8"/>
                </a:solidFill>
                <a:latin typeface="Arial" pitchFamily="34" charset="0"/>
                <a:ea typeface="Arial" pitchFamily="34" charset="-122"/>
                <a:cs typeface="Arial" pitchFamily="34" charset="-120"/>
              </a:rPr>
              <a:t>2023 American Geriatrics Society Beers Criteria Update Expert Panel. J Am Geriatr Soc. 2023;71(7):2052–2081. </a:t>
            </a:r>
            <a:r>
              <a:rPr lang="en-US" sz="1200" u="sng" dirty="0">
                <a:solidFill>
                  <a:srgbClr val="C9D6D8"/>
                </a:solidFill>
                <a:latin typeface="Arial" pitchFamily="34" charset="0"/>
                <a:ea typeface="Arial" pitchFamily="34" charset="-122"/>
                <a:cs typeface="Arial" pitchFamily="34" charset="-120"/>
                <a:hlinkClick r:id="rId3">
                  <a:extLst>
                    <a:ext uri="{A12FA001-AC4F-418D-AE19-62706E023703}">
                      <ahyp:hlinkClr xmlns:ahyp="http://schemas.microsoft.com/office/drawing/2018/hyperlinkcolor" val="tx"/>
                    </a:ext>
                  </a:extLst>
                </a:hlinkClick>
              </a:rPr>
              <a:t>psnet.ahrq.gov summary and citation</a:t>
            </a:r>
            <a:endParaRPr lang="en-US" sz="1200" dirty="0"/>
          </a:p>
        </p:txBody>
      </p:sp>
      <p:sp>
        <p:nvSpPr>
          <p:cNvPr id="5" name="Text 3"/>
          <p:cNvSpPr/>
          <p:nvPr/>
        </p:nvSpPr>
        <p:spPr>
          <a:xfrm>
            <a:off x="812800" y="2159000"/>
            <a:ext cx="10883392" cy="27432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8A35C"/>
                </a:solidFill>
                <a:latin typeface="Arial" pitchFamily="34" charset="0"/>
                <a:ea typeface="Arial" pitchFamily="34" charset="-122"/>
                <a:cs typeface="Arial" pitchFamily="34" charset="-120"/>
              </a:rPr>
              <a:t>2. AGS guideline on persistent pain in older persons</a:t>
            </a:r>
            <a:endParaRPr lang="en-US" sz="1400" dirty="0"/>
          </a:p>
        </p:txBody>
      </p:sp>
      <p:sp>
        <p:nvSpPr>
          <p:cNvPr id="6" name="Text 4"/>
          <p:cNvSpPr/>
          <p:nvPr/>
        </p:nvSpPr>
        <p:spPr>
          <a:xfrm>
            <a:off x="812800" y="2446015"/>
            <a:ext cx="11379200" cy="23114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D6D8"/>
                </a:solidFill>
                <a:latin typeface="Arial" pitchFamily="34" charset="0"/>
                <a:ea typeface="Arial" pitchFamily="34" charset="-122"/>
                <a:cs typeface="Arial" pitchFamily="34" charset="-120"/>
              </a:rPr>
              <a:t>AGS Panel on the Pharmacological Management of Persistent Pain in Older Persons. J Am Geriatr Soc. 2009;57(8):1331–1346. </a:t>
            </a:r>
            <a:r>
              <a:rPr lang="en-US" sz="1200" u="sng" dirty="0">
                <a:solidFill>
                  <a:srgbClr val="C9D6D8"/>
                </a:solidFill>
                <a:latin typeface="Arial" pitchFamily="34" charset="0"/>
                <a:ea typeface="Arial" pitchFamily="34" charset="-122"/>
                <a:cs typeface="Arial" pitchFamily="34" charset="-120"/>
                <a:hlinkClick r:id="rId4">
                  <a:extLst>
                    <a:ext uri="{A12FA001-AC4F-418D-AE19-62706E023703}">
                      <ahyp:hlinkClr xmlns:ahyp="http://schemas.microsoft.com/office/drawing/2018/hyperlinkcolor" val="tx"/>
                    </a:ext>
                  </a:extLst>
                </a:hlinkClick>
              </a:rPr>
              <a:t>Full-text PDF (painbc.ca)</a:t>
            </a:r>
            <a:endParaRPr lang="en-US" sz="1200" dirty="0"/>
          </a:p>
        </p:txBody>
      </p:sp>
      <p:sp>
        <p:nvSpPr>
          <p:cNvPr id="7" name="Text 5"/>
          <p:cNvSpPr/>
          <p:nvPr/>
        </p:nvSpPr>
        <p:spPr>
          <a:xfrm>
            <a:off x="812800" y="2829558"/>
            <a:ext cx="10883392" cy="27432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8A35C"/>
                </a:solidFill>
                <a:latin typeface="Arial" pitchFamily="34" charset="0"/>
                <a:ea typeface="Arial" pitchFamily="34" charset="-122"/>
                <a:cs typeface="Arial" pitchFamily="34" charset="-120"/>
              </a:rPr>
              <a:t>3. CDC opioid prescribing guideline, 2022</a:t>
            </a:r>
            <a:endParaRPr lang="en-US" sz="1400" dirty="0"/>
          </a:p>
        </p:txBody>
      </p:sp>
      <p:sp>
        <p:nvSpPr>
          <p:cNvPr id="8" name="Text 6"/>
          <p:cNvSpPr/>
          <p:nvPr/>
        </p:nvSpPr>
        <p:spPr>
          <a:xfrm>
            <a:off x="812800" y="3116585"/>
            <a:ext cx="10883392" cy="23114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D6D8"/>
                </a:solidFill>
                <a:latin typeface="Arial" pitchFamily="34" charset="0"/>
                <a:ea typeface="Arial" pitchFamily="34" charset="-122"/>
                <a:cs typeface="Arial" pitchFamily="34" charset="-120"/>
              </a:rPr>
              <a:t>Dowell D, Ragan KR, Jones CM, Baldwin GT, Chou R. MMWR Recomm Rep. 2022;71(RR-3):1–95. </a:t>
            </a:r>
            <a:r>
              <a:rPr lang="en-US" sz="1200" u="sng" dirty="0">
                <a:solidFill>
                  <a:srgbClr val="C9D6D8"/>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cdc.gov/mmwr/volumes/71/rr/rr7103a1.htm</a:t>
            </a:r>
            <a:endParaRPr lang="en-US" sz="1200" dirty="0"/>
          </a:p>
        </p:txBody>
      </p:sp>
      <p:sp>
        <p:nvSpPr>
          <p:cNvPr id="9" name="Text 7"/>
          <p:cNvSpPr/>
          <p:nvPr/>
        </p:nvSpPr>
        <p:spPr>
          <a:xfrm>
            <a:off x="812800" y="3500115"/>
            <a:ext cx="10883392" cy="274320"/>
          </a:xfrm>
          <a:prstGeom prst="rect">
            <a:avLst/>
          </a:prstGeom>
          <a:noFill/>
          <a:ln/>
        </p:spPr>
        <p:txBody>
          <a:bodyPr wrap="square" lIns="0" tIns="0" rIns="0" bIns="0" rtlCol="0" anchor="t">
            <a:normAutofit/>
          </a:bodyPr>
          <a:lstStyle/>
          <a:p>
            <a:pPr marL="0" indent="0" algn="l">
              <a:lnSpc>
                <a:spcPts val="1960"/>
              </a:lnSpc>
              <a:buNone/>
            </a:pPr>
            <a:r>
              <a:rPr lang="en-US" sz="1400" b="1" dirty="0">
                <a:solidFill>
                  <a:srgbClr val="E8A35C"/>
                </a:solidFill>
                <a:latin typeface="Arial" pitchFamily="34" charset="0"/>
                <a:ea typeface="Arial" pitchFamily="34" charset="-122"/>
                <a:cs typeface="Arial" pitchFamily="34" charset="-120"/>
              </a:rPr>
              <a:t>4. PAINAD scale for advanced dementia</a:t>
            </a:r>
            <a:endParaRPr lang="en-US" sz="1400" dirty="0"/>
          </a:p>
        </p:txBody>
      </p:sp>
      <p:sp>
        <p:nvSpPr>
          <p:cNvPr id="10" name="Text 8"/>
          <p:cNvSpPr/>
          <p:nvPr/>
        </p:nvSpPr>
        <p:spPr>
          <a:xfrm>
            <a:off x="812800" y="3787142"/>
            <a:ext cx="10883392" cy="231140"/>
          </a:xfrm>
          <a:prstGeom prst="rect">
            <a:avLst/>
          </a:prstGeom>
          <a:noFill/>
          <a:ln/>
        </p:spPr>
        <p:txBody>
          <a:bodyPr wrap="square" lIns="0" tIns="0" rIns="0" bIns="0" rtlCol="0" anchor="t">
            <a:normAutofit/>
          </a:bodyPr>
          <a:lstStyle/>
          <a:p>
            <a:pPr marL="0" indent="0" algn="l">
              <a:lnSpc>
                <a:spcPts val="1620"/>
              </a:lnSpc>
              <a:buNone/>
            </a:pPr>
            <a:r>
              <a:rPr lang="en-US" sz="1200" dirty="0">
                <a:solidFill>
                  <a:srgbClr val="C9D6D8"/>
                </a:solidFill>
                <a:latin typeface="Arial" pitchFamily="34" charset="0"/>
                <a:ea typeface="Arial" pitchFamily="34" charset="-122"/>
                <a:cs typeface="Arial" pitchFamily="34" charset="-120"/>
              </a:rPr>
              <a:t>Warden V, Hurley AC, Volicer L. J Am Med Dir Assoc. 2003;4(1):9–15. </a:t>
            </a:r>
            <a:r>
              <a:rPr lang="en-US" sz="1200" u="sng" dirty="0">
                <a:solidFill>
                  <a:srgbClr val="C9D6D8"/>
                </a:solidFill>
                <a:latin typeface="Arial" pitchFamily="34" charset="0"/>
                <a:ea typeface="Arial" pitchFamily="34" charset="-122"/>
                <a:cs typeface="Arial" pitchFamily="34" charset="-120"/>
                <a:hlinkClick r:id="rId6">
                  <a:extLst>
                    <a:ext uri="{A12FA001-AC4F-418D-AE19-62706E023703}">
                      <ahyp:hlinkClr xmlns:ahyp="http://schemas.microsoft.com/office/drawing/2018/hyperlinkcolor" val="tx"/>
                    </a:ext>
                  </a:extLst>
                </a:hlinkClick>
              </a:rPr>
              <a:t>Paper PDF (baycrest.echoontario.ca)</a:t>
            </a:r>
            <a:endParaRPr lang="en-US" sz="1200" dirty="0"/>
          </a:p>
        </p:txBody>
      </p:sp>
      <p:sp>
        <p:nvSpPr>
          <p:cNvPr id="11" name="Text 9"/>
          <p:cNvSpPr/>
          <p:nvPr/>
        </p:nvSpPr>
        <p:spPr>
          <a:xfrm>
            <a:off x="812800" y="6238242"/>
            <a:ext cx="10883392" cy="23876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9D6D8"/>
                </a:solidFill>
                <a:latin typeface="Arial" pitchFamily="34" charset="0"/>
                <a:ea typeface="Arial" pitchFamily="34" charset="-122"/>
                <a:cs typeface="Arial" pitchFamily="34" charset="-120"/>
              </a:rPr>
              <a:t>Confirm doses against current product labeling and local guidelines before prescribing.</a:t>
            </a:r>
            <a:endParaRPr lang="en-US" sz="1200" dirty="0"/>
          </a:p>
        </p:txBody>
      </p:sp>
    </p:spTree>
  </p:cSld>
  <p:clrMapOvr>
    <a:masterClrMapping/>
  </p:clrMapOvr>
</p:sld>
</file>

<file path=ppt/theme/theme1.xml><?xml version="1.0" encoding="utf-8"?>
<a:theme xmlns:a="http://schemas.openxmlformats.org/drawingml/2006/main" name="Pain Management in Older Adults">
  <a:themeElements>
    <a:clrScheme name="Pain Management in Older Adults">
      <a:dk1>
        <a:srgbClr val="1C2B30"/>
      </a:dk1>
      <a:lt1>
        <a:srgbClr val="F6F4EE"/>
      </a:lt1>
      <a:dk2>
        <a:srgbClr val="535D60"/>
      </a:dk2>
      <a:lt2>
        <a:srgbClr val="E0E0DB"/>
      </a:lt2>
      <a:accent1>
        <a:srgbClr val="E8A35C"/>
      </a:accent1>
      <a:accent2>
        <a:srgbClr val="2F7F8F"/>
      </a:accent2>
      <a:accent3>
        <a:srgbClr val="1E4551"/>
      </a:accent3>
      <a:accent4>
        <a:srgbClr val="D9822B"/>
      </a:accent4>
      <a:accent5>
        <a:srgbClr val="C9D6D8"/>
      </a:accent5>
      <a:accent6>
        <a:srgbClr val="5A6A6E"/>
      </a:accent6>
      <a:hlink>
        <a:srgbClr val="0563C1"/>
      </a:hlink>
      <a:folHlink>
        <a:srgbClr val="954F72"/>
      </a:folHlink>
    </a:clrScheme>
    <a:fontScheme name="Pain Management in Older Adult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6046</TotalTime>
  <Words>1994</Words>
  <Application>Microsoft Office PowerPoint</Application>
  <PresentationFormat>Widescreen</PresentationFormat>
  <Paragraphs>220</Paragraphs>
  <Slides>18</Slides>
  <Notes>18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Georgia</vt:lpstr>
      <vt:lpstr>Phosphate Inline</vt:lpstr>
      <vt:lpstr>Pain Management in Older Adults</vt:lpstr>
      <vt:lpstr>Pain Management in Older Adults</vt:lpstr>
      <vt:lpstr>Pain in older adults is common, under-reported and under-treated.</vt:lpstr>
      <vt:lpstr>Assessment</vt:lpstr>
      <vt:lpstr>Core principles</vt:lpstr>
      <vt:lpstr>Non-drug approaches</vt:lpstr>
      <vt:lpstr>Non-drug approaches</vt:lpstr>
      <vt:lpstr>Medicines: role and main cautions</vt:lpstr>
      <vt:lpstr>Medicines: role and main cautions</vt:lpstr>
      <vt:lpstr>Dosing: paracetamol and topical agents</vt:lpstr>
      <vt:lpstr>Oral NSAIDs: prescribing rules</vt:lpstr>
      <vt:lpstr>Dosing: opioids in opioid-naive older adults</vt:lpstr>
      <vt:lpstr>Dosing: neuropathic pain agents</vt:lpstr>
      <vt:lpstr>Opioid adverse effects and prevention</vt:lpstr>
      <vt:lpstr>Adverse effects and monitoring by drug class</vt:lpstr>
      <vt:lpstr>Use with extra care or avoid</vt:lpstr>
      <vt:lpstr>Special situations</vt:lpstr>
      <vt:lpstr>Key takeaways</vt:lpstr>
      <vt:lpstr>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Pain Management in Older Adults</dc:title>
  <dc:subject/>
  <dc:creator/>
  <cp:lastModifiedBy>Dr-Vali</cp:lastModifiedBy>
  <cp:revision>4</cp:revision>
  <dcterms:created xsi:type="dcterms:W3CDTF">2026-10-10T15:38:25Z</dcterms:created>
  <dcterms:modified xsi:type="dcterms:W3CDTF">2026-10-15T05:01:00Z</dcterms:modified>
</cp:coreProperties>
</file>