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6" d="100"/>
          <a:sy n="96" d="100"/>
        </p:scale>
        <p:origin x="86"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10/26/2026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10/26/2026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96B4F-F503-4795-B473-36D79680432C}"/>
              </a:ext>
            </a:extLst>
          </p:cNvPr>
          <p:cNvSpPr>
            <a:spLocks noGrp="1"/>
          </p:cNvSpPr>
          <p:nvPr>
            <p:ph type="ctrTitle"/>
          </p:nvPr>
        </p:nvSpPr>
        <p:spPr/>
        <p:txBody>
          <a:bodyPr>
            <a:normAutofit fontScale="90000"/>
          </a:bodyPr>
          <a:lstStyle/>
          <a:p>
            <a:pPr algn="ctr" rtl="1"/>
            <a:r>
              <a:rPr lang="fa-IR" dirty="0"/>
              <a:t> رویکرد تشخیصی و درمانی به هموروئید و فیشر در سالمندان ویزیت در منزل (</a:t>
            </a:r>
            <a:r>
              <a:rPr lang="en-US" dirty="0"/>
              <a:t>Bedbound &amp; Homebound Elderly)</a:t>
            </a:r>
          </a:p>
        </p:txBody>
      </p:sp>
      <p:sp>
        <p:nvSpPr>
          <p:cNvPr id="3" name="Subtitle 2">
            <a:extLst>
              <a:ext uri="{FF2B5EF4-FFF2-40B4-BE49-F238E27FC236}">
                <a16:creationId xmlns:a16="http://schemas.microsoft.com/office/drawing/2014/main" id="{BA3E09FB-AED8-4489-9CB6-7E8608E476D9}"/>
              </a:ext>
            </a:extLst>
          </p:cNvPr>
          <p:cNvSpPr>
            <a:spLocks noGrp="1"/>
          </p:cNvSpPr>
          <p:nvPr>
            <p:ph type="subTitle" idx="1"/>
          </p:nvPr>
        </p:nvSpPr>
        <p:spPr/>
        <p:txBody>
          <a:bodyPr>
            <a:normAutofit/>
          </a:bodyPr>
          <a:lstStyle/>
          <a:p>
            <a:r>
              <a:rPr lang="en-US" sz="1600" dirty="0" err="1"/>
              <a:t>M.Khaterizadeh</a:t>
            </a:r>
            <a:r>
              <a:rPr lang="en-US" sz="1600" dirty="0"/>
              <a:t> </a:t>
            </a:r>
            <a:r>
              <a:rPr lang="en-US" sz="1600" dirty="0" err="1"/>
              <a:t>m.d</a:t>
            </a:r>
            <a:endParaRPr lang="en-US" sz="1600" dirty="0"/>
          </a:p>
        </p:txBody>
      </p:sp>
    </p:spTree>
    <p:extLst>
      <p:ext uri="{BB962C8B-B14F-4D97-AF65-F5344CB8AC3E}">
        <p14:creationId xmlns:p14="http://schemas.microsoft.com/office/powerpoint/2010/main" val="384781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E5C3A-8FEC-4D1F-B644-FA75316B144C}"/>
              </a:ext>
            </a:extLst>
          </p:cNvPr>
          <p:cNvSpPr>
            <a:spLocks noGrp="1"/>
          </p:cNvSpPr>
          <p:nvPr>
            <p:ph type="ctrTitle"/>
          </p:nvPr>
        </p:nvSpPr>
        <p:spPr/>
        <p:txBody>
          <a:bodyPr/>
          <a:lstStyle/>
          <a:p>
            <a:pPr algn="ctr"/>
            <a:r>
              <a:rPr lang="fa-IR" dirty="0"/>
              <a:t>چالش های ویزیت در منزل</a:t>
            </a:r>
            <a:endParaRPr lang="en-US" dirty="0"/>
          </a:p>
        </p:txBody>
      </p:sp>
      <p:sp>
        <p:nvSpPr>
          <p:cNvPr id="3" name="Subtitle 2">
            <a:extLst>
              <a:ext uri="{FF2B5EF4-FFF2-40B4-BE49-F238E27FC236}">
                <a16:creationId xmlns:a16="http://schemas.microsoft.com/office/drawing/2014/main" id="{FCC099A1-84B9-4720-8D7B-55FF6309989C}"/>
              </a:ext>
            </a:extLst>
          </p:cNvPr>
          <p:cNvSpPr>
            <a:spLocks noGrp="1"/>
          </p:cNvSpPr>
          <p:nvPr>
            <p:ph type="subTitle" idx="1"/>
          </p:nvPr>
        </p:nvSpPr>
        <p:spPr/>
        <p:txBody>
          <a:bodyPr>
            <a:normAutofit fontScale="85000" lnSpcReduction="20000"/>
          </a:bodyPr>
          <a:lstStyle/>
          <a:p>
            <a:pPr marL="342900" indent="-342900" algn="r" rtl="1">
              <a:buFont typeface="Wingdings" panose="05000000000000000000" pitchFamily="2" charset="2"/>
              <a:buChar char="q"/>
            </a:pPr>
            <a:r>
              <a:rPr lang="fa-IR" dirty="0"/>
              <a:t>موانع فیزیکی معاینه: نور ناکافی اتاق، کنتراکچر اندام‌ها، عدم توانایی بیمار در پوزیشن سیمز یا لیتوتومی، درد مفاصل هیپ.</a:t>
            </a:r>
          </a:p>
          <a:p>
            <a:pPr marL="342900" indent="-342900" algn="r" rtl="1">
              <a:buFont typeface="Wingdings" panose="05000000000000000000" pitchFamily="2" charset="2"/>
              <a:buChar char="q"/>
            </a:pPr>
            <a:r>
              <a:rPr lang="fa-IR" dirty="0"/>
              <a:t>شرم پنهان  </a:t>
            </a:r>
            <a:r>
              <a:rPr lang="en-US" dirty="0"/>
              <a:t>Under-reporting): </a:t>
            </a:r>
            <a:r>
              <a:rPr lang="fa-IR" dirty="0"/>
              <a:t>پنهان کردن علائم تا بروز کم‌خونی شدید یا عفونت‌های پیشرفته.</a:t>
            </a:r>
          </a:p>
          <a:p>
            <a:pPr marL="342900" indent="-342900" algn="r" rtl="1">
              <a:buFont typeface="Wingdings" panose="05000000000000000000" pitchFamily="2" charset="2"/>
              <a:buChar char="q"/>
            </a:pPr>
            <a:r>
              <a:rPr lang="fa-IR" dirty="0"/>
              <a:t>وابستگی کامل به مراقب </a:t>
            </a:r>
            <a:r>
              <a:rPr lang="en-US" dirty="0"/>
              <a:t>: </a:t>
            </a:r>
            <a:r>
              <a:rPr lang="fa-IR" dirty="0"/>
              <a:t>تشخیص اشتباه مراقب (مثلاً تلقی خونریزی آنورکتال به عنوان هماچوری به دلیل مخلوط شدن در پوشک).</a:t>
            </a:r>
            <a:endParaRPr lang="en-US" dirty="0"/>
          </a:p>
        </p:txBody>
      </p:sp>
    </p:spTree>
    <p:extLst>
      <p:ext uri="{BB962C8B-B14F-4D97-AF65-F5344CB8AC3E}">
        <p14:creationId xmlns:p14="http://schemas.microsoft.com/office/powerpoint/2010/main" val="528395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48A8E-6B39-4814-8BED-0558515DCA4A}"/>
              </a:ext>
            </a:extLst>
          </p:cNvPr>
          <p:cNvSpPr>
            <a:spLocks noGrp="1"/>
          </p:cNvSpPr>
          <p:nvPr>
            <p:ph type="title"/>
          </p:nvPr>
        </p:nvSpPr>
        <p:spPr/>
        <p:txBody>
          <a:bodyPr/>
          <a:lstStyle/>
          <a:p>
            <a:pPr algn="ctr"/>
            <a:r>
              <a:rPr lang="fa-IR" dirty="0"/>
              <a:t>تظاهرات بالینی در سالمندان</a:t>
            </a:r>
            <a:endParaRPr lang="en-US" dirty="0"/>
          </a:p>
        </p:txBody>
      </p:sp>
      <p:sp>
        <p:nvSpPr>
          <p:cNvPr id="3" name="Content Placeholder 2">
            <a:extLst>
              <a:ext uri="{FF2B5EF4-FFF2-40B4-BE49-F238E27FC236}">
                <a16:creationId xmlns:a16="http://schemas.microsoft.com/office/drawing/2014/main" id="{9928C65E-5E02-41AF-92B4-0E27E6D6186E}"/>
              </a:ext>
            </a:extLst>
          </p:cNvPr>
          <p:cNvSpPr>
            <a:spLocks noGrp="1"/>
          </p:cNvSpPr>
          <p:nvPr>
            <p:ph idx="1"/>
          </p:nvPr>
        </p:nvSpPr>
        <p:spPr/>
        <p:txBody>
          <a:bodyPr>
            <a:normAutofit fontScale="77500" lnSpcReduction="20000"/>
          </a:bodyPr>
          <a:lstStyle/>
          <a:p>
            <a:pPr marL="0" indent="0" algn="ctr" rtl="1">
              <a:buNone/>
            </a:pPr>
            <a:r>
              <a:rPr lang="fa-IR" sz="4100" b="1" dirty="0"/>
              <a:t>تظاهرات آتیپیک</a:t>
            </a:r>
          </a:p>
          <a:p>
            <a:pPr algn="ctr" rtl="1">
              <a:buFont typeface="Wingdings" panose="05000000000000000000" pitchFamily="2" charset="2"/>
              <a:buChar char="q"/>
            </a:pPr>
            <a:r>
              <a:rPr lang="fa-IR" b="1" dirty="0"/>
              <a:t>تغییرات رفتاری ناگهانی</a:t>
            </a:r>
            <a:r>
              <a:rPr lang="fa-IR" dirty="0"/>
              <a:t>: دلیریوم، بی‌قراری، بی‌خوابی یا آژیتاسیون ناشی از درد مقعدی در بیماران مبتلا به آلزایمر/دمانس عروقی.</a:t>
            </a:r>
          </a:p>
          <a:p>
            <a:pPr algn="ctr" rtl="1">
              <a:buFont typeface="Wingdings" panose="05000000000000000000" pitchFamily="2" charset="2"/>
              <a:buChar char="q"/>
            </a:pPr>
            <a:r>
              <a:rPr lang="fa-IR" b="1" dirty="0"/>
              <a:t>امتناع از نشستن </a:t>
            </a:r>
            <a:r>
              <a:rPr lang="fa-IR" dirty="0"/>
              <a:t>(</a:t>
            </a:r>
            <a:r>
              <a:rPr lang="en-US" dirty="0"/>
              <a:t>Refusal to sit): </a:t>
            </a:r>
            <a:r>
              <a:rPr lang="fa-IR" dirty="0"/>
              <a:t>ترجیح بیمار به دراز کشیدن یک‌طرفه یا ایستادن به دلیل درد ناشی از هموروئید ترومبوزه یا فیشر.</a:t>
            </a:r>
          </a:p>
          <a:p>
            <a:pPr algn="ctr" rtl="1">
              <a:buFont typeface="Wingdings" panose="05000000000000000000" pitchFamily="2" charset="2"/>
              <a:buChar char="q"/>
            </a:pPr>
            <a:r>
              <a:rPr lang="fa-IR" b="1" dirty="0"/>
              <a:t>مقاومت شدید در تعویض پوشک </a:t>
            </a:r>
            <a:r>
              <a:rPr lang="fa-IR" dirty="0"/>
              <a:t>(</a:t>
            </a:r>
            <a:r>
              <a:rPr lang="en-US" dirty="0"/>
              <a:t>Care-resistant behavior): </a:t>
            </a:r>
            <a:r>
              <a:rPr lang="fa-IR" dirty="0"/>
              <a:t>بیمار پرخاشگری می‌کند چون لمس پرینه توسط مراقب به شدت دردناک است.</a:t>
            </a:r>
          </a:p>
          <a:p>
            <a:pPr algn="ctr" rtl="1">
              <a:buFont typeface="Wingdings" panose="05000000000000000000" pitchFamily="2" charset="2"/>
              <a:buChar char="q"/>
            </a:pPr>
            <a:r>
              <a:rPr lang="fa-IR" b="1" dirty="0"/>
              <a:t>پدیده</a:t>
            </a:r>
            <a:r>
              <a:rPr lang="fa-IR" dirty="0"/>
              <a:t> </a:t>
            </a:r>
            <a:r>
              <a:rPr lang="en-US" b="1" dirty="0"/>
              <a:t>Fecal Impaction </a:t>
            </a:r>
            <a:r>
              <a:rPr lang="fa-IR" b="1" dirty="0"/>
              <a:t>همراه با بی‌اختیاری سرریزی </a:t>
            </a:r>
            <a:r>
              <a:rPr lang="fa-IR" dirty="0"/>
              <a:t>(</a:t>
            </a:r>
            <a:r>
              <a:rPr lang="en-US" dirty="0"/>
              <a:t>Overflow Diarrhea):</a:t>
            </a:r>
            <a:r>
              <a:rPr lang="fa-IR" dirty="0"/>
              <a:t>مدفوع آبکی که از کنار توده مدفوع سفت عبور می‌کند و مراقب به اشتباه آن را «اسهال» گزارش می‌کند؛ در حالی که فیشر یا هموروئید زمینه‌ای وجود دارد</a:t>
            </a:r>
            <a:endParaRPr lang="en-US" dirty="0"/>
          </a:p>
        </p:txBody>
      </p:sp>
    </p:spTree>
    <p:extLst>
      <p:ext uri="{BB962C8B-B14F-4D97-AF65-F5344CB8AC3E}">
        <p14:creationId xmlns:p14="http://schemas.microsoft.com/office/powerpoint/2010/main" val="103581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A9D61-9CCF-42BB-8661-DCE74FBEB8F0}"/>
              </a:ext>
            </a:extLst>
          </p:cNvPr>
          <p:cNvSpPr>
            <a:spLocks noGrp="1"/>
          </p:cNvSpPr>
          <p:nvPr>
            <p:ph type="title"/>
          </p:nvPr>
        </p:nvSpPr>
        <p:spPr/>
        <p:txBody>
          <a:bodyPr/>
          <a:lstStyle/>
          <a:p>
            <a:pPr algn="ctr"/>
            <a:r>
              <a:rPr lang="fa-IR" dirty="0"/>
              <a:t>افتراق بالینی هموروئید و فیشر در بالین بیمار</a:t>
            </a:r>
            <a:endParaRPr lang="en-US" dirty="0"/>
          </a:p>
        </p:txBody>
      </p:sp>
      <p:graphicFrame>
        <p:nvGraphicFramePr>
          <p:cNvPr id="5" name="Table 5">
            <a:extLst>
              <a:ext uri="{FF2B5EF4-FFF2-40B4-BE49-F238E27FC236}">
                <a16:creationId xmlns:a16="http://schemas.microsoft.com/office/drawing/2014/main" id="{F57AA2AD-33CA-4492-B75B-45FE6CB13E1F}"/>
              </a:ext>
            </a:extLst>
          </p:cNvPr>
          <p:cNvGraphicFramePr>
            <a:graphicFrameLocks noGrp="1"/>
          </p:cNvGraphicFramePr>
          <p:nvPr>
            <p:ph idx="1"/>
            <p:extLst>
              <p:ext uri="{D42A27DB-BD31-4B8C-83A1-F6EECF244321}">
                <p14:modId xmlns:p14="http://schemas.microsoft.com/office/powerpoint/2010/main" val="3607251900"/>
              </p:ext>
            </p:extLst>
          </p:nvPr>
        </p:nvGraphicFramePr>
        <p:xfrm>
          <a:off x="879020" y="1947339"/>
          <a:ext cx="9906000" cy="4023360"/>
        </p:xfrm>
        <a:graphic>
          <a:graphicData uri="http://schemas.openxmlformats.org/drawingml/2006/table">
            <a:tbl>
              <a:tblPr firstRow="1" bandRow="1">
                <a:tableStyleId>{5C22544A-7EE6-4342-B048-85BDC9FD1C3A}</a:tableStyleId>
              </a:tblPr>
              <a:tblGrid>
                <a:gridCol w="2476500">
                  <a:extLst>
                    <a:ext uri="{9D8B030D-6E8A-4147-A177-3AD203B41FA5}">
                      <a16:colId xmlns:a16="http://schemas.microsoft.com/office/drawing/2014/main" val="2047791539"/>
                    </a:ext>
                  </a:extLst>
                </a:gridCol>
                <a:gridCol w="2476500">
                  <a:extLst>
                    <a:ext uri="{9D8B030D-6E8A-4147-A177-3AD203B41FA5}">
                      <a16:colId xmlns:a16="http://schemas.microsoft.com/office/drawing/2014/main" val="461921270"/>
                    </a:ext>
                  </a:extLst>
                </a:gridCol>
                <a:gridCol w="2469142">
                  <a:extLst>
                    <a:ext uri="{9D8B030D-6E8A-4147-A177-3AD203B41FA5}">
                      <a16:colId xmlns:a16="http://schemas.microsoft.com/office/drawing/2014/main" val="2549168107"/>
                    </a:ext>
                  </a:extLst>
                </a:gridCol>
                <a:gridCol w="2483858">
                  <a:extLst>
                    <a:ext uri="{9D8B030D-6E8A-4147-A177-3AD203B41FA5}">
                      <a16:colId xmlns:a16="http://schemas.microsoft.com/office/drawing/2014/main" val="1235379716"/>
                    </a:ext>
                  </a:extLst>
                </a:gridCol>
              </a:tblGrid>
              <a:tr h="370840">
                <a:tc>
                  <a:txBody>
                    <a:bodyPr/>
                    <a:lstStyle/>
                    <a:p>
                      <a:pPr algn="r" rtl="1"/>
                      <a:r>
                        <a:rPr lang="fa-IR" dirty="0"/>
                        <a:t>فیشر آنال</a:t>
                      </a:r>
                      <a:r>
                        <a:rPr lang="en-US" dirty="0"/>
                        <a:t>(Anal Fissure)</a:t>
                      </a:r>
                    </a:p>
                  </a:txBody>
                  <a:tcPr>
                    <a:solidFill>
                      <a:schemeClr val="accent5">
                        <a:lumMod val="50000"/>
                      </a:schemeClr>
                    </a:solidFill>
                  </a:tcPr>
                </a:tc>
                <a:tc>
                  <a:txBody>
                    <a:bodyPr/>
                    <a:lstStyle/>
                    <a:p>
                      <a:pPr algn="r" rtl="1"/>
                      <a:r>
                        <a:rPr lang="fa-IR" dirty="0"/>
                        <a:t>هموروئید خارجی</a:t>
                      </a:r>
                      <a:r>
                        <a:rPr lang="en-US" dirty="0"/>
                        <a:t>(EXTERNAL)</a:t>
                      </a:r>
                    </a:p>
                  </a:txBody>
                  <a:tcPr>
                    <a:solidFill>
                      <a:schemeClr val="accent5">
                        <a:lumMod val="75000"/>
                      </a:schemeClr>
                    </a:solidFill>
                  </a:tcPr>
                </a:tc>
                <a:tc>
                  <a:txBody>
                    <a:bodyPr/>
                    <a:lstStyle/>
                    <a:p>
                      <a:pPr algn="r" rtl="1"/>
                      <a:r>
                        <a:rPr lang="fa-IR" dirty="0"/>
                        <a:t>هموروئید داخلی</a:t>
                      </a:r>
                      <a:r>
                        <a:rPr lang="en-US" dirty="0"/>
                        <a:t>(INTERNAL)</a:t>
                      </a:r>
                    </a:p>
                  </a:txBody>
                  <a:tcPr>
                    <a:solidFill>
                      <a:schemeClr val="bg2">
                        <a:lumMod val="60000"/>
                        <a:lumOff val="40000"/>
                      </a:schemeClr>
                    </a:solidFill>
                  </a:tcPr>
                </a:tc>
                <a:tc>
                  <a:txBody>
                    <a:bodyPr/>
                    <a:lstStyle/>
                    <a:p>
                      <a:pPr algn="ctr"/>
                      <a:r>
                        <a:rPr lang="fa-IR" dirty="0"/>
                        <a:t>ویژگی بالینی</a:t>
                      </a:r>
                      <a:endParaRPr lang="en-US" dirty="0"/>
                    </a:p>
                  </a:txBody>
                  <a:tcPr>
                    <a:solidFill>
                      <a:schemeClr val="bg2">
                        <a:lumMod val="40000"/>
                        <a:lumOff val="60000"/>
                      </a:schemeClr>
                    </a:solidFill>
                  </a:tcPr>
                </a:tc>
                <a:extLst>
                  <a:ext uri="{0D108BD9-81ED-4DB2-BD59-A6C34878D82A}">
                    <a16:rowId xmlns:a16="http://schemas.microsoft.com/office/drawing/2014/main" val="1016613297"/>
                  </a:ext>
                </a:extLst>
              </a:tr>
              <a:tr h="370840">
                <a:tc>
                  <a:txBody>
                    <a:bodyPr/>
                    <a:lstStyle/>
                    <a:p>
                      <a:pPr algn="r" rtl="1"/>
                      <a:r>
                        <a:rPr lang="fa-IR" b="1" dirty="0"/>
                        <a:t>درد خنجری و شدید</a:t>
                      </a:r>
                      <a:r>
                        <a:rPr lang="fa-IR" dirty="0"/>
                        <a:t> حین دفع که ساعت‌ها بعد از دفع به صورت سوزش ادامه دارد</a:t>
                      </a:r>
                      <a:endParaRPr lang="en-US" dirty="0"/>
                    </a:p>
                  </a:txBody>
                  <a:tcPr/>
                </a:tc>
                <a:tc>
                  <a:txBody>
                    <a:bodyPr/>
                    <a:lstStyle/>
                    <a:p>
                      <a:pPr algn="r" rtl="1"/>
                      <a:r>
                        <a:rPr lang="fa-IR" dirty="0"/>
                        <a:t>بدون درد مگر با </a:t>
                      </a:r>
                      <a:r>
                        <a:rPr lang="fa-IR" b="1" dirty="0"/>
                        <a:t>ترومبوز حاد</a:t>
                      </a:r>
                      <a:r>
                        <a:rPr lang="fa-IR" dirty="0"/>
                        <a:t> (درد ناگهانی و شدید)</a:t>
                      </a:r>
                      <a:endParaRPr lang="en-US" dirty="0"/>
                    </a:p>
                  </a:txBody>
                  <a:tcPr/>
                </a:tc>
                <a:tc>
                  <a:txBody>
                    <a:bodyPr/>
                    <a:lstStyle/>
                    <a:p>
                      <a:pPr algn="r" rtl="1"/>
                      <a:r>
                        <a:rPr lang="fa-IR" dirty="0"/>
                        <a:t>معمولاً </a:t>
                      </a:r>
                      <a:r>
                        <a:rPr lang="fa-IR" b="1" dirty="0"/>
                        <a:t>بدون درد</a:t>
                      </a:r>
                      <a:r>
                        <a:rPr lang="fa-IR" dirty="0"/>
                        <a:t> (مگر با پرولاپس شدید و استرانگولاسیون)</a:t>
                      </a:r>
                      <a:endParaRPr lang="en-US" dirty="0"/>
                    </a:p>
                  </a:txBody>
                  <a:tcPr/>
                </a:tc>
                <a:tc>
                  <a:txBody>
                    <a:bodyPr/>
                    <a:lstStyle/>
                    <a:p>
                      <a:pPr algn="ctr" rtl="1"/>
                      <a:r>
                        <a:rPr lang="fa-IR" sz="3200" b="1" dirty="0"/>
                        <a:t>درد</a:t>
                      </a:r>
                      <a:endParaRPr lang="en-US" sz="3200" b="1" dirty="0"/>
                    </a:p>
                  </a:txBody>
                  <a:tcPr/>
                </a:tc>
                <a:extLst>
                  <a:ext uri="{0D108BD9-81ED-4DB2-BD59-A6C34878D82A}">
                    <a16:rowId xmlns:a16="http://schemas.microsoft.com/office/drawing/2014/main" val="1968516842"/>
                  </a:ext>
                </a:extLst>
              </a:tr>
              <a:tr h="370840">
                <a:tc>
                  <a:txBody>
                    <a:bodyPr/>
                    <a:lstStyle/>
                    <a:p>
                      <a:pPr algn="r" rtl="1"/>
                      <a:r>
                        <a:rPr lang="fa-IR" b="1" dirty="0"/>
                        <a:t>رگه‌های نازک خون روشن </a:t>
                      </a:r>
                      <a:r>
                        <a:rPr lang="fa-IR" dirty="0"/>
                        <a:t>روی دستمال یا سطح مدفوع</a:t>
                      </a:r>
                      <a:endParaRPr lang="en-US" dirty="0"/>
                    </a:p>
                  </a:txBody>
                  <a:tcPr/>
                </a:tc>
                <a:tc>
                  <a:txBody>
                    <a:bodyPr/>
                    <a:lstStyle/>
                    <a:p>
                      <a:pPr algn="r" rtl="1"/>
                      <a:r>
                        <a:rPr lang="fa-IR" b="1" dirty="0"/>
                        <a:t>خونریزی کمتر</a:t>
                      </a:r>
                      <a:r>
                        <a:rPr lang="fa-IR" dirty="0"/>
                        <a:t>؛ گاهی در صورت پارگی ترومبوس</a:t>
                      </a:r>
                      <a:endParaRPr lang="en-US" dirty="0"/>
                    </a:p>
                  </a:txBody>
                  <a:tcPr/>
                </a:tc>
                <a:tc>
                  <a:txBody>
                    <a:bodyPr/>
                    <a:lstStyle/>
                    <a:p>
                      <a:pPr algn="r" rtl="1"/>
                      <a:r>
                        <a:rPr lang="fa-IR" b="1" dirty="0"/>
                        <a:t>قطره‌قطره خون روشن </a:t>
                      </a:r>
                      <a:r>
                        <a:rPr lang="fa-IR" dirty="0"/>
                        <a:t>در کاسه یا روی مدفوع</a:t>
                      </a:r>
                      <a:endParaRPr lang="en-US" dirty="0"/>
                    </a:p>
                  </a:txBody>
                  <a:tcPr/>
                </a:tc>
                <a:tc>
                  <a:txBody>
                    <a:bodyPr/>
                    <a:lstStyle/>
                    <a:p>
                      <a:pPr algn="ctr" rtl="1"/>
                      <a:r>
                        <a:rPr lang="fa-IR" sz="3200" b="1" dirty="0"/>
                        <a:t>خونریزی</a:t>
                      </a:r>
                      <a:endParaRPr lang="en-US" sz="3200" b="1" dirty="0"/>
                    </a:p>
                  </a:txBody>
                  <a:tcPr/>
                </a:tc>
                <a:extLst>
                  <a:ext uri="{0D108BD9-81ED-4DB2-BD59-A6C34878D82A}">
                    <a16:rowId xmlns:a16="http://schemas.microsoft.com/office/drawing/2014/main" val="1213851006"/>
                  </a:ext>
                </a:extLst>
              </a:tr>
              <a:tr h="370840">
                <a:tc>
                  <a:txBody>
                    <a:bodyPr/>
                    <a:lstStyle/>
                    <a:p>
                      <a:pPr algn="r" rtl="1"/>
                      <a:r>
                        <a:rPr lang="fa-IR" dirty="0"/>
                        <a:t>شکاف یا بریدگی در حاشیه مقعد؛ هایپرتونی اسفنکتر یا اسکین تگ </a:t>
                      </a:r>
                      <a:endParaRPr lang="en-US" dirty="0"/>
                    </a:p>
                  </a:txBody>
                  <a:tcPr/>
                </a:tc>
                <a:tc>
                  <a:txBody>
                    <a:bodyPr/>
                    <a:lstStyle/>
                    <a:p>
                      <a:pPr algn="r" rtl="1"/>
                      <a:r>
                        <a:rPr lang="fa-IR" dirty="0"/>
                        <a:t>توده برجسته با پوشش پوستی؛ در ترومبوز به رنگ آبی/بنفش، سفت و بسیار دردناک</a:t>
                      </a:r>
                      <a:endParaRPr lang="en-US" dirty="0"/>
                    </a:p>
                  </a:txBody>
                  <a:tcPr/>
                </a:tc>
                <a:tc>
                  <a:txBody>
                    <a:bodyPr/>
                    <a:lstStyle/>
                    <a:p>
                      <a:pPr algn="r" rtl="1"/>
                      <a:r>
                        <a:rPr lang="fa-IR" dirty="0"/>
                        <a:t>توده نرم و غیرقابل لمس در </a:t>
                      </a:r>
                      <a:r>
                        <a:rPr lang="en-US" dirty="0"/>
                        <a:t>DRE</a:t>
                      </a:r>
                      <a:r>
                        <a:rPr lang="fa-IR" dirty="0"/>
                        <a:t> (مگر پرولاپس شود.)</a:t>
                      </a:r>
                      <a:endParaRPr lang="en-US" dirty="0"/>
                    </a:p>
                  </a:txBody>
                  <a:tcPr/>
                </a:tc>
                <a:tc>
                  <a:txBody>
                    <a:bodyPr/>
                    <a:lstStyle/>
                    <a:p>
                      <a:pPr algn="ctr" rtl="1"/>
                      <a:r>
                        <a:rPr lang="fa-IR" sz="2400" b="1" dirty="0"/>
                        <a:t>یافته ی معاینه بالینی</a:t>
                      </a:r>
                      <a:endParaRPr lang="en-US" sz="2400" b="1" dirty="0"/>
                    </a:p>
                  </a:txBody>
                  <a:tcPr/>
                </a:tc>
                <a:extLst>
                  <a:ext uri="{0D108BD9-81ED-4DB2-BD59-A6C34878D82A}">
                    <a16:rowId xmlns:a16="http://schemas.microsoft.com/office/drawing/2014/main" val="1420103323"/>
                  </a:ext>
                </a:extLst>
              </a:tr>
              <a:tr h="370840">
                <a:tc>
                  <a:txBody>
                    <a:bodyPr/>
                    <a:lstStyle/>
                    <a:p>
                      <a:pPr algn="r" rtl="1"/>
                      <a:r>
                        <a:rPr lang="fa-IR" dirty="0"/>
                        <a:t>اغلب خط وسط خلفی (۹۰٪)؛ در سالمندان خلف یا قدام</a:t>
                      </a:r>
                      <a:endParaRPr lang="en-US" dirty="0"/>
                    </a:p>
                  </a:txBody>
                  <a:tcPr/>
                </a:tc>
                <a:tc>
                  <a:txBody>
                    <a:bodyPr/>
                    <a:lstStyle/>
                    <a:p>
                      <a:pPr algn="r" rtl="1"/>
                      <a:r>
                        <a:rPr lang="fa-IR" dirty="0"/>
                        <a:t>زیر خط پکتینیت (حس سوماتیک)</a:t>
                      </a:r>
                      <a:endParaRPr lang="en-US" dirty="0"/>
                    </a:p>
                  </a:txBody>
                  <a:tcPr/>
                </a:tc>
                <a:tc>
                  <a:txBody>
                    <a:bodyPr/>
                    <a:lstStyle/>
                    <a:p>
                      <a:pPr algn="r" rtl="1"/>
                      <a:r>
                        <a:rPr lang="fa-IR" dirty="0"/>
                        <a:t>بالای خط پکتینیت (حس احشایی)</a:t>
                      </a:r>
                      <a:endParaRPr lang="en-US" dirty="0"/>
                    </a:p>
                  </a:txBody>
                  <a:tcPr/>
                </a:tc>
                <a:tc>
                  <a:txBody>
                    <a:bodyPr/>
                    <a:lstStyle/>
                    <a:p>
                      <a:pPr algn="ctr"/>
                      <a:r>
                        <a:rPr lang="fa-IR" sz="3200" dirty="0"/>
                        <a:t>محل ضایعه</a:t>
                      </a:r>
                      <a:endParaRPr lang="en-US" sz="3200" b="1" dirty="0"/>
                    </a:p>
                  </a:txBody>
                  <a:tcPr/>
                </a:tc>
                <a:extLst>
                  <a:ext uri="{0D108BD9-81ED-4DB2-BD59-A6C34878D82A}">
                    <a16:rowId xmlns:a16="http://schemas.microsoft.com/office/drawing/2014/main" val="216364294"/>
                  </a:ext>
                </a:extLst>
              </a:tr>
            </a:tbl>
          </a:graphicData>
        </a:graphic>
      </p:graphicFrame>
    </p:spTree>
    <p:extLst>
      <p:ext uri="{BB962C8B-B14F-4D97-AF65-F5344CB8AC3E}">
        <p14:creationId xmlns:p14="http://schemas.microsoft.com/office/powerpoint/2010/main" val="1921938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76532-B027-4A4D-A285-AF547F0FCEF1}"/>
              </a:ext>
            </a:extLst>
          </p:cNvPr>
          <p:cNvSpPr>
            <a:spLocks noGrp="1"/>
          </p:cNvSpPr>
          <p:nvPr>
            <p:ph type="title"/>
          </p:nvPr>
        </p:nvSpPr>
        <p:spPr/>
        <p:txBody>
          <a:bodyPr/>
          <a:lstStyle/>
          <a:p>
            <a:pPr algn="ctr"/>
            <a:r>
              <a:rPr lang="fa-IR" dirty="0"/>
              <a:t>درمان دارویی هموروئید – پروتکل گام‌به‌گام و جامع</a:t>
            </a:r>
            <a:endParaRPr lang="en-US" dirty="0"/>
          </a:p>
        </p:txBody>
      </p:sp>
      <p:sp>
        <p:nvSpPr>
          <p:cNvPr id="3" name="Content Placeholder 2">
            <a:extLst>
              <a:ext uri="{FF2B5EF4-FFF2-40B4-BE49-F238E27FC236}">
                <a16:creationId xmlns:a16="http://schemas.microsoft.com/office/drawing/2014/main" id="{2223C5F8-BF09-4B08-A378-5220CFBD6749}"/>
              </a:ext>
            </a:extLst>
          </p:cNvPr>
          <p:cNvSpPr>
            <a:spLocks noGrp="1"/>
          </p:cNvSpPr>
          <p:nvPr>
            <p:ph idx="1"/>
          </p:nvPr>
        </p:nvSpPr>
        <p:spPr>
          <a:xfrm>
            <a:off x="1141412" y="2249487"/>
            <a:ext cx="9905999" cy="4318290"/>
          </a:xfrm>
        </p:spPr>
        <p:txBody>
          <a:bodyPr>
            <a:normAutofit lnSpcReduction="10000"/>
          </a:bodyPr>
          <a:lstStyle/>
          <a:p>
            <a:pPr marL="0" indent="0" algn="ctr" rtl="1">
              <a:buNone/>
            </a:pPr>
            <a:r>
              <a:rPr lang="fa-IR" sz="4000" b="1" dirty="0"/>
              <a:t> </a:t>
            </a:r>
            <a:r>
              <a:rPr lang="fa-IR" sz="2800" b="1" dirty="0"/>
              <a:t>فاز حاد و علامت‌دار موضعی:</a:t>
            </a:r>
          </a:p>
          <a:p>
            <a:pPr algn="r" rtl="1">
              <a:buFont typeface="Arial" panose="020B0604020202020204" pitchFamily="34" charset="0"/>
              <a:buChar char="•"/>
            </a:pPr>
            <a:r>
              <a:rPr lang="fa-IR" sz="2800" b="1" dirty="0"/>
              <a:t>پماد / شیاف آنتی‌هموروئید (هیدروکورتیزون ۱٪ + لیدوکائین ۲.۵٪ + زینک اکساید):</a:t>
            </a:r>
            <a:r>
              <a:rPr lang="fa-IR" sz="2800" dirty="0"/>
              <a:t> </a:t>
            </a:r>
          </a:p>
          <a:p>
            <a:pPr marL="742950" lvl="1" indent="-285750" algn="r" rtl="1">
              <a:buFont typeface="Arial" panose="020B0604020202020204" pitchFamily="34" charset="0"/>
              <a:buChar char="•"/>
            </a:pPr>
            <a:r>
              <a:rPr lang="fa-IR" sz="2400" b="1" dirty="0"/>
              <a:t>کاربرد:</a:t>
            </a:r>
            <a:r>
              <a:rPr lang="fa-IR" sz="2400" dirty="0"/>
              <a:t> تسکین ادم، خارش و ناراحتی حاد در هموروئید درجه ۱ و ۲.</a:t>
            </a:r>
          </a:p>
          <a:p>
            <a:pPr marL="742950" lvl="1" indent="-285750" algn="r" rtl="1">
              <a:buFont typeface="Arial" panose="020B0604020202020204" pitchFamily="34" charset="0"/>
              <a:buChar char="•"/>
            </a:pPr>
            <a:r>
              <a:rPr lang="fa-IR" sz="2400" b="1" dirty="0"/>
              <a:t>دوز:</a:t>
            </a:r>
            <a:r>
              <a:rPr lang="fa-IR" sz="2400" dirty="0"/>
              <a:t> روزی ۲ بار (صبح و شب یا بعد از دفع) به صورت موضعی با اپلیکاتور لوبریکیت‌شده.</a:t>
            </a:r>
          </a:p>
          <a:p>
            <a:pPr marL="742950" lvl="1" indent="-285750" algn="r" rtl="1">
              <a:buFont typeface="Arial" panose="020B0604020202020204" pitchFamily="34" charset="0"/>
              <a:buChar char="•"/>
            </a:pPr>
            <a:r>
              <a:rPr lang="fa-IR" sz="2400" b="1" dirty="0"/>
              <a:t>هشدار سالمندی:</a:t>
            </a:r>
            <a:r>
              <a:rPr lang="fa-IR" sz="2400" dirty="0"/>
              <a:t> </a:t>
            </a:r>
            <a:r>
              <a:rPr lang="fa-IR" sz="2400" b="1" dirty="0"/>
              <a:t>اکیداً محدود به ۵ تا ۷ روز.</a:t>
            </a:r>
            <a:r>
              <a:rPr lang="fa-IR" sz="2400" dirty="0"/>
              <a:t> مصرف طولانی باعث نازک شدن بافت پرینه، ترک‌های ثانویه و کاندیدیازیس زیر پوشک می‌شود.</a:t>
            </a:r>
          </a:p>
          <a:p>
            <a:pPr algn="r" rtl="1"/>
            <a:endParaRPr lang="en-US" dirty="0"/>
          </a:p>
        </p:txBody>
      </p:sp>
    </p:spTree>
    <p:extLst>
      <p:ext uri="{BB962C8B-B14F-4D97-AF65-F5344CB8AC3E}">
        <p14:creationId xmlns:p14="http://schemas.microsoft.com/office/powerpoint/2010/main" val="3065472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AFDBA-3DE9-4D09-937E-CBC2C10D057C}"/>
              </a:ext>
            </a:extLst>
          </p:cNvPr>
          <p:cNvSpPr>
            <a:spLocks noGrp="1"/>
          </p:cNvSpPr>
          <p:nvPr>
            <p:ph type="title"/>
          </p:nvPr>
        </p:nvSpPr>
        <p:spPr/>
        <p:txBody>
          <a:bodyPr/>
          <a:lstStyle/>
          <a:p>
            <a:pPr algn="ctr"/>
            <a:r>
              <a:rPr lang="fa-IR" dirty="0"/>
              <a:t>درمان دارویی هموروئید – پروتکل گام‌به‌گام و جامع</a:t>
            </a:r>
            <a:endParaRPr lang="en-US" dirty="0"/>
          </a:p>
        </p:txBody>
      </p:sp>
      <p:sp>
        <p:nvSpPr>
          <p:cNvPr id="3" name="Content Placeholder 2">
            <a:extLst>
              <a:ext uri="{FF2B5EF4-FFF2-40B4-BE49-F238E27FC236}">
                <a16:creationId xmlns:a16="http://schemas.microsoft.com/office/drawing/2014/main" id="{FEA806DF-6F71-4FD1-B64A-D1A2308FBBA5}"/>
              </a:ext>
            </a:extLst>
          </p:cNvPr>
          <p:cNvSpPr>
            <a:spLocks noGrp="1"/>
          </p:cNvSpPr>
          <p:nvPr>
            <p:ph idx="1"/>
          </p:nvPr>
        </p:nvSpPr>
        <p:spPr/>
        <p:txBody>
          <a:bodyPr>
            <a:normAutofit fontScale="92500" lnSpcReduction="20000"/>
          </a:bodyPr>
          <a:lstStyle/>
          <a:p>
            <a:pPr marL="0" indent="0" algn="ctr" rtl="1">
              <a:buNone/>
            </a:pPr>
            <a:r>
              <a:rPr lang="fa-IR" sz="3000" b="1" dirty="0"/>
              <a:t>فلبوتونیک خوراکی (داروی اختصاصی عروقی):</a:t>
            </a:r>
          </a:p>
          <a:p>
            <a:pPr algn="r" rtl="1">
              <a:buFont typeface="Wingdings" panose="05000000000000000000" pitchFamily="2" charset="2"/>
              <a:buChar char="q"/>
            </a:pPr>
            <a:r>
              <a:rPr lang="fa-IR" b="1" dirty="0"/>
              <a:t>ترکیب MPFF (مانند قرص Daflon 500 mg یا ونوسمین/دوسمین ساخت ایران):</a:t>
            </a:r>
            <a:r>
              <a:rPr lang="fa-IR" dirty="0"/>
              <a:t> </a:t>
            </a:r>
          </a:p>
          <a:p>
            <a:pPr marL="742950" lvl="1" indent="-285750" algn="r" rtl="1">
              <a:buFont typeface="Arial" panose="020B0604020202020204" pitchFamily="34" charset="0"/>
              <a:buChar char="•"/>
            </a:pPr>
            <a:r>
              <a:rPr lang="fa-IR" b="1" dirty="0"/>
              <a:t>مکانیسم:</a:t>
            </a:r>
            <a:r>
              <a:rPr lang="fa-IR" dirty="0"/>
              <a:t> مهار مدیاتورهای التهابی، بهبود تون دیواره سیاهرگ‌ها و کاهش ادم و پرخونی.</a:t>
            </a:r>
          </a:p>
          <a:p>
            <a:pPr marL="742950" lvl="1" indent="-285750" algn="r" rtl="1">
              <a:buFont typeface="Arial" panose="020B0604020202020204" pitchFamily="34" charset="0"/>
              <a:buChar char="•"/>
            </a:pPr>
            <a:r>
              <a:rPr lang="fa-IR" b="1" dirty="0"/>
              <a:t>پروتکل دوزینگ در حمله حاد:</a:t>
            </a:r>
            <a:endParaRPr lang="fa-IR" dirty="0"/>
          </a:p>
          <a:p>
            <a:pPr algn="r" rtl="1">
              <a:buFont typeface="Wingdings" panose="05000000000000000000" pitchFamily="2" charset="2"/>
              <a:buChar char="q"/>
            </a:pPr>
            <a:r>
              <a:rPr lang="fa-IR" sz="2600" b="1" dirty="0"/>
              <a:t>روزهای ۱ تا ۴</a:t>
            </a:r>
            <a:r>
              <a:rPr lang="fa-IR" dirty="0"/>
              <a:t>: </a:t>
            </a:r>
            <a:r>
              <a:rPr lang="fa-IR" b="1" dirty="0"/>
              <a:t>۶ قرص در روز</a:t>
            </a:r>
            <a:r>
              <a:rPr lang="fa-IR" dirty="0"/>
              <a:t> (۲ عدد صبح، ۲ عدد ظهر، ۲ عدد شب).</a:t>
            </a:r>
          </a:p>
          <a:p>
            <a:pPr algn="r" rtl="1">
              <a:buFont typeface="Wingdings" panose="05000000000000000000" pitchFamily="2" charset="2"/>
              <a:buChar char="q"/>
            </a:pPr>
            <a:r>
              <a:rPr lang="fa-IR" sz="2600" b="1" dirty="0"/>
              <a:t>روزهای ۵ تا ۷</a:t>
            </a:r>
            <a:r>
              <a:rPr lang="fa-IR" dirty="0"/>
              <a:t>: </a:t>
            </a:r>
            <a:r>
              <a:rPr lang="fa-IR" b="1" dirty="0"/>
              <a:t>۴ قرص در روز</a:t>
            </a:r>
            <a:r>
              <a:rPr lang="fa-IR" dirty="0"/>
              <a:t> (۲ عدد صبح، ۲ عدد شب).</a:t>
            </a:r>
          </a:p>
          <a:p>
            <a:pPr algn="r" rtl="1">
              <a:buFont typeface="Wingdings" panose="05000000000000000000" pitchFamily="2" charset="2"/>
              <a:buChar char="q"/>
            </a:pPr>
            <a:r>
              <a:rPr lang="fa-IR" dirty="0"/>
              <a:t>نگه‌دارنده (اختیاری): روزی ۲ قرص برای ۲ تا ۴ هفته. </a:t>
            </a:r>
          </a:p>
          <a:p>
            <a:pPr marL="742950" lvl="1" indent="-285750" algn="r" rtl="1">
              <a:buFont typeface="Arial" panose="020B0604020202020204" pitchFamily="34" charset="0"/>
              <a:buChar char="•"/>
            </a:pPr>
            <a:r>
              <a:rPr lang="fa-IR" b="1" dirty="0"/>
              <a:t>نکته بالینی:</a:t>
            </a:r>
            <a:r>
              <a:rPr lang="fa-IR" dirty="0"/>
              <a:t> تداخل با داروهای قلبی/فشارخون سالمند ندارد و بسیار ایمن است.</a:t>
            </a:r>
          </a:p>
          <a:p>
            <a:pPr algn="r" rtl="1"/>
            <a:endParaRPr lang="en-US" dirty="0"/>
          </a:p>
        </p:txBody>
      </p:sp>
    </p:spTree>
    <p:extLst>
      <p:ext uri="{BB962C8B-B14F-4D97-AF65-F5344CB8AC3E}">
        <p14:creationId xmlns:p14="http://schemas.microsoft.com/office/powerpoint/2010/main" val="4105922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53071-8513-4C9F-BDC1-DC9B2FE6BD82}"/>
              </a:ext>
            </a:extLst>
          </p:cNvPr>
          <p:cNvSpPr>
            <a:spLocks noGrp="1"/>
          </p:cNvSpPr>
          <p:nvPr>
            <p:ph type="title"/>
          </p:nvPr>
        </p:nvSpPr>
        <p:spPr/>
        <p:txBody>
          <a:bodyPr/>
          <a:lstStyle/>
          <a:p>
            <a:pPr algn="ctr"/>
            <a:r>
              <a:rPr lang="fa-IR" dirty="0"/>
              <a:t>درمان دارویی هموروئید – پروتکل گام‌به‌گام و جامع</a:t>
            </a:r>
            <a:endParaRPr lang="en-US" dirty="0"/>
          </a:p>
        </p:txBody>
      </p:sp>
      <p:sp>
        <p:nvSpPr>
          <p:cNvPr id="3" name="Content Placeholder 2">
            <a:extLst>
              <a:ext uri="{FF2B5EF4-FFF2-40B4-BE49-F238E27FC236}">
                <a16:creationId xmlns:a16="http://schemas.microsoft.com/office/drawing/2014/main" id="{731ED0BF-DCFE-4CF1-B5F0-DF98D037F79C}"/>
              </a:ext>
            </a:extLst>
          </p:cNvPr>
          <p:cNvSpPr>
            <a:spLocks noGrp="1"/>
          </p:cNvSpPr>
          <p:nvPr>
            <p:ph idx="1"/>
          </p:nvPr>
        </p:nvSpPr>
        <p:spPr/>
        <p:txBody>
          <a:bodyPr/>
          <a:lstStyle/>
          <a:p>
            <a:pPr marL="0" indent="0" algn="ctr" rtl="1">
              <a:buNone/>
            </a:pPr>
            <a:r>
              <a:rPr lang="fa-IR" b="1" dirty="0"/>
              <a:t>مدیریت هموروئید ترومبوزه خارجی:</a:t>
            </a:r>
          </a:p>
          <a:p>
            <a:pPr algn="r" rtl="1">
              <a:buFont typeface="Arial" panose="020B0604020202020204" pitchFamily="34" charset="0"/>
              <a:buChar char="•"/>
            </a:pPr>
            <a:r>
              <a:rPr lang="fa-IR" b="1" dirty="0"/>
              <a:t>زیر ۷۲ ساعت:</a:t>
            </a:r>
            <a:r>
              <a:rPr lang="fa-IR" dirty="0"/>
              <a:t> اگر سالمند داروی ضدانعقاد قوی نمی‌گیرد و امکانات استریل و نور هست، اینسیزیون بیضی و تخلیه کلات. در غیر این صورت درمان انتظاری.</a:t>
            </a:r>
          </a:p>
          <a:p>
            <a:pPr algn="r" rtl="1">
              <a:buFont typeface="Arial" panose="020B0604020202020204" pitchFamily="34" charset="0"/>
              <a:buChar char="•"/>
            </a:pPr>
            <a:r>
              <a:rPr lang="fa-IR" b="1" dirty="0"/>
              <a:t>بالای ۷۲ ساعت یا در بیماران تحت درمان با DOAC/وارفارین:</a:t>
            </a:r>
            <a:r>
              <a:rPr lang="fa-IR" dirty="0"/>
              <a:t> درمان انتظاری با ضددرد خوراکی (استامینوفن)، کمپرس خنک و نرم‌کننده مدفوع (ترومبوس خودبه‌خود تحلیل می‌رود).</a:t>
            </a:r>
          </a:p>
          <a:p>
            <a:pPr algn="r" rtl="1"/>
            <a:endParaRPr lang="en-US" dirty="0"/>
          </a:p>
        </p:txBody>
      </p:sp>
    </p:spTree>
    <p:extLst>
      <p:ext uri="{BB962C8B-B14F-4D97-AF65-F5344CB8AC3E}">
        <p14:creationId xmlns:p14="http://schemas.microsoft.com/office/powerpoint/2010/main" val="1375146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FCC1B-E61E-42AF-AA77-40D7EF4AD464}"/>
              </a:ext>
            </a:extLst>
          </p:cNvPr>
          <p:cNvSpPr>
            <a:spLocks noGrp="1"/>
          </p:cNvSpPr>
          <p:nvPr>
            <p:ph type="title"/>
          </p:nvPr>
        </p:nvSpPr>
        <p:spPr/>
        <p:txBody>
          <a:bodyPr>
            <a:normAutofit fontScale="90000"/>
          </a:bodyPr>
          <a:lstStyle/>
          <a:p>
            <a:pPr algn="ctr"/>
            <a:r>
              <a:rPr lang="fa-IR" b="1" dirty="0"/>
              <a:t> درمان فیشر مقعدی – پروتکل اسفنکتروتومی شیمیایی و مراقبت پوستی</a:t>
            </a:r>
            <a:br>
              <a:rPr lang="fa-IR" b="1" dirty="0"/>
            </a:br>
            <a:endParaRPr lang="en-US" dirty="0"/>
          </a:p>
        </p:txBody>
      </p:sp>
      <p:sp>
        <p:nvSpPr>
          <p:cNvPr id="3" name="Content Placeholder 2">
            <a:extLst>
              <a:ext uri="{FF2B5EF4-FFF2-40B4-BE49-F238E27FC236}">
                <a16:creationId xmlns:a16="http://schemas.microsoft.com/office/drawing/2014/main" id="{3F93F17F-9733-4D2E-B237-D5B51E7A36A6}"/>
              </a:ext>
            </a:extLst>
          </p:cNvPr>
          <p:cNvSpPr>
            <a:spLocks noGrp="1"/>
          </p:cNvSpPr>
          <p:nvPr>
            <p:ph idx="1"/>
          </p:nvPr>
        </p:nvSpPr>
        <p:spPr/>
        <p:txBody>
          <a:bodyPr/>
          <a:lstStyle/>
          <a:p>
            <a:pPr algn="r" rtl="1"/>
            <a:r>
              <a:rPr lang="fa-IR" b="1" dirty="0"/>
              <a:t>۱. ریلکس‌کننده‌های اسفنکتر آنال (خط اول درمان دارویی):</a:t>
            </a:r>
          </a:p>
          <a:p>
            <a:pPr algn="r" rtl="1">
              <a:buFont typeface="Arial" panose="020B0604020202020204" pitchFamily="34" charset="0"/>
              <a:buChar char="•"/>
            </a:pPr>
            <a:r>
              <a:rPr lang="fa-IR" b="1" dirty="0"/>
              <a:t>ژل دیلتیازم ۲٪ (Diltiazem 2% Topical) - انتخاب طلایی در سالمند:</a:t>
            </a:r>
            <a:r>
              <a:rPr lang="fa-IR" dirty="0"/>
              <a:t> </a:t>
            </a:r>
          </a:p>
          <a:p>
            <a:pPr marL="742950" lvl="1" indent="-285750" algn="r" rtl="1">
              <a:buFont typeface="Arial" panose="020B0604020202020204" pitchFamily="34" charset="0"/>
              <a:buChar char="•"/>
            </a:pPr>
            <a:r>
              <a:rPr lang="fa-IR" b="1" dirty="0"/>
              <a:t>مکانیسم:</a:t>
            </a:r>
            <a:r>
              <a:rPr lang="fa-IR" dirty="0"/>
              <a:t> مهار ورود یون کلسیم به اسفنکتر داخلی →\rightarrow→ کاهش اسپاسم و احیای خونرسانی مویرگی موضعی.</a:t>
            </a:r>
          </a:p>
          <a:p>
            <a:pPr marL="742950" lvl="1" indent="-285750" algn="r" rtl="1">
              <a:buFont typeface="Arial" panose="020B0604020202020204" pitchFamily="34" charset="0"/>
              <a:buChar char="•"/>
            </a:pPr>
            <a:r>
              <a:rPr lang="fa-IR" b="1" dirty="0"/>
              <a:t>دوز و مصرف:</a:t>
            </a:r>
            <a:r>
              <a:rPr lang="fa-IR" dirty="0"/>
              <a:t> به اندازه یک نخود روی حاشیه بیرونی مقعد (نه داخل رکتوم) هر ۱۲ ساعت به مدت ۶ تا ۸ هفته.</a:t>
            </a:r>
          </a:p>
          <a:p>
            <a:pPr marL="742950" lvl="1" indent="-285750" algn="r" rtl="1">
              <a:buFont typeface="Arial" panose="020B0604020202020204" pitchFamily="34" charset="0"/>
              <a:buChar char="•"/>
            </a:pPr>
            <a:r>
              <a:rPr lang="fa-IR" b="1" dirty="0"/>
              <a:t>برتری بر نیترات:</a:t>
            </a:r>
            <a:r>
              <a:rPr lang="fa-IR" dirty="0"/>
              <a:t> عدم ایجاد سردرد ضربان‌دار و عدم ایجاد افت فشار ارتوستاتیک (ریسک سقوط و سنکوپ ندارد).</a:t>
            </a:r>
          </a:p>
          <a:p>
            <a:endParaRPr lang="en-US" dirty="0"/>
          </a:p>
        </p:txBody>
      </p:sp>
    </p:spTree>
    <p:extLst>
      <p:ext uri="{BB962C8B-B14F-4D97-AF65-F5344CB8AC3E}">
        <p14:creationId xmlns:p14="http://schemas.microsoft.com/office/powerpoint/2010/main" val="4154951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0CB0-F415-4989-A851-AFE0E7D49E22}"/>
              </a:ext>
            </a:extLst>
          </p:cNvPr>
          <p:cNvSpPr>
            <a:spLocks noGrp="1"/>
          </p:cNvSpPr>
          <p:nvPr>
            <p:ph type="title"/>
          </p:nvPr>
        </p:nvSpPr>
        <p:spPr/>
        <p:txBody>
          <a:bodyPr>
            <a:normAutofit fontScale="90000"/>
          </a:bodyPr>
          <a:lstStyle/>
          <a:p>
            <a:pPr algn="ctr"/>
            <a:r>
              <a:rPr lang="fa-IR" b="1" dirty="0"/>
              <a:t> درمان فیشر مقعدی – پروتکل اسفنکتروتومی شیمیایی و مراقبت پوستی</a:t>
            </a:r>
            <a:br>
              <a:rPr lang="fa-IR" b="1" dirty="0"/>
            </a:br>
            <a:endParaRPr lang="en-US" dirty="0"/>
          </a:p>
        </p:txBody>
      </p:sp>
      <p:sp>
        <p:nvSpPr>
          <p:cNvPr id="3" name="Content Placeholder 2">
            <a:extLst>
              <a:ext uri="{FF2B5EF4-FFF2-40B4-BE49-F238E27FC236}">
                <a16:creationId xmlns:a16="http://schemas.microsoft.com/office/drawing/2014/main" id="{EFDD2ED4-2BD5-429D-BBA4-BC2D8374A65A}"/>
              </a:ext>
            </a:extLst>
          </p:cNvPr>
          <p:cNvSpPr>
            <a:spLocks noGrp="1"/>
          </p:cNvSpPr>
          <p:nvPr>
            <p:ph idx="1"/>
          </p:nvPr>
        </p:nvSpPr>
        <p:spPr/>
        <p:txBody>
          <a:bodyPr/>
          <a:lstStyle/>
          <a:p>
            <a:pPr algn="r"/>
            <a:r>
              <a:rPr lang="fa-IR" dirty="0"/>
              <a:t>۱. ریلکس‌کننده‌های اسفنکتر آنال (خط اول درمان دارویی):</a:t>
            </a:r>
          </a:p>
          <a:p>
            <a:pPr algn="r" rtl="1">
              <a:buFont typeface="Arial" panose="020B0604020202020204" pitchFamily="34" charset="0"/>
              <a:buChar char="•"/>
            </a:pPr>
            <a:r>
              <a:rPr lang="fa-IR" b="1" dirty="0"/>
              <a:t>پماد گلیسیرین تری‌نیترات ۰.۲٪ (</a:t>
            </a:r>
            <a:r>
              <a:rPr lang="en-US" b="1" dirty="0"/>
              <a:t>GTN / Nitroglycerin):</a:t>
            </a:r>
            <a:r>
              <a:rPr lang="en-US" dirty="0"/>
              <a:t> </a:t>
            </a:r>
            <a:r>
              <a:rPr lang="fa-IR" dirty="0"/>
              <a:t>فقط در صورت عدم دسترسی به دیلتیازم.</a:t>
            </a:r>
          </a:p>
          <a:p>
            <a:pPr algn="r" rtl="1">
              <a:buFont typeface="Arial" panose="020B0604020202020204" pitchFamily="34" charset="0"/>
              <a:buChar char="•"/>
            </a:pPr>
            <a:r>
              <a:rPr lang="fa-IR" b="1" dirty="0"/>
              <a:t>احتیاط بحرانی در سالمند:</a:t>
            </a:r>
            <a:r>
              <a:rPr lang="fa-IR" dirty="0"/>
              <a:t> در بیماران با افت فشار خون، مصرف سیلدنافیل/تادالافیل، آریتمی و مصرف نیترات خوراکی به دلیل ریسک هیپوتانسیون خطرناک ممنوع است</a:t>
            </a:r>
          </a:p>
          <a:p>
            <a:pPr algn="r"/>
            <a:endParaRPr lang="en-US" dirty="0"/>
          </a:p>
        </p:txBody>
      </p:sp>
    </p:spTree>
    <p:extLst>
      <p:ext uri="{BB962C8B-B14F-4D97-AF65-F5344CB8AC3E}">
        <p14:creationId xmlns:p14="http://schemas.microsoft.com/office/powerpoint/2010/main" val="2713416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60870-3150-4A88-B46A-C6A071476EFA}"/>
              </a:ext>
            </a:extLst>
          </p:cNvPr>
          <p:cNvSpPr>
            <a:spLocks noGrp="1"/>
          </p:cNvSpPr>
          <p:nvPr>
            <p:ph type="title"/>
          </p:nvPr>
        </p:nvSpPr>
        <p:spPr/>
        <p:txBody>
          <a:bodyPr>
            <a:normAutofit fontScale="90000"/>
          </a:bodyPr>
          <a:lstStyle/>
          <a:p>
            <a:r>
              <a:rPr lang="fa-IR" b="1" dirty="0"/>
              <a:t> درمان فیشر مقعدی – پروتکل اسفنکتروتومی شیمیایی و مراقبت پوستی</a:t>
            </a:r>
            <a:br>
              <a:rPr lang="fa-IR" b="1" dirty="0"/>
            </a:br>
            <a:endParaRPr lang="en-US" dirty="0"/>
          </a:p>
        </p:txBody>
      </p:sp>
      <p:sp>
        <p:nvSpPr>
          <p:cNvPr id="3" name="Content Placeholder 2">
            <a:extLst>
              <a:ext uri="{FF2B5EF4-FFF2-40B4-BE49-F238E27FC236}">
                <a16:creationId xmlns:a16="http://schemas.microsoft.com/office/drawing/2014/main" id="{FC80788C-9F1F-468C-9968-77D6C10303F1}"/>
              </a:ext>
            </a:extLst>
          </p:cNvPr>
          <p:cNvSpPr>
            <a:spLocks noGrp="1"/>
          </p:cNvSpPr>
          <p:nvPr>
            <p:ph idx="1"/>
          </p:nvPr>
        </p:nvSpPr>
        <p:spPr/>
        <p:txBody>
          <a:bodyPr>
            <a:normAutofit lnSpcReduction="10000"/>
          </a:bodyPr>
          <a:lstStyle/>
          <a:p>
            <a:pPr algn="r" rtl="1"/>
            <a:r>
              <a:rPr lang="fa-IR" b="1" dirty="0"/>
              <a:t>۲. کنترل درد و محافظت لایه سطحی:</a:t>
            </a:r>
          </a:p>
          <a:p>
            <a:pPr algn="r" rtl="1">
              <a:buFont typeface="Arial" panose="020B0604020202020204" pitchFamily="34" charset="0"/>
              <a:buChar char="•"/>
            </a:pPr>
            <a:r>
              <a:rPr lang="fa-IR" b="1" dirty="0"/>
              <a:t>پماد لیدوکائین ۲٪ یا ۵٪:</a:t>
            </a:r>
            <a:r>
              <a:rPr lang="fa-IR" dirty="0"/>
              <a:t> مصرف موضعی ۵ تا ۱۰ دقیقه قبل از هر اجابت مزاج برای مهار رفلکس اسپاسم حین دفع.</a:t>
            </a:r>
          </a:p>
          <a:p>
            <a:pPr algn="r" rtl="1">
              <a:buFont typeface="Arial" panose="020B0604020202020204" pitchFamily="34" charset="0"/>
              <a:buChar char="•"/>
            </a:pPr>
            <a:r>
              <a:rPr lang="fa-IR" b="1" dirty="0"/>
              <a:t>پماد زینک اکساید یا پترولاتوم:</a:t>
            </a:r>
            <a:r>
              <a:rPr lang="fa-IR" dirty="0"/>
              <a:t> استفاده به عنوان لایه محافظ (Barrier) بعد از هر شست‌وشو جهت ممانعت از سوزش ناشی از اسیدهای مدفوع.</a:t>
            </a:r>
          </a:p>
          <a:p>
            <a:pPr algn="r" rtl="1">
              <a:buFont typeface="Arial" panose="020B0604020202020204" pitchFamily="34" charset="0"/>
              <a:buChar char="•"/>
            </a:pPr>
            <a:r>
              <a:rPr lang="fa-IR" b="1" dirty="0"/>
              <a:t>پرهیز صریح:</a:t>
            </a:r>
            <a:r>
              <a:rPr lang="fa-IR" dirty="0"/>
              <a:t> عدم استفاده از کورتون قوی در فیشر، چون سنتز کلاژن را متوقف کرده و مانع جوش خوردن زخم می‌شود.</a:t>
            </a:r>
          </a:p>
          <a:p>
            <a:pPr algn="l" rtl="1"/>
            <a:endParaRPr lang="en-US" dirty="0"/>
          </a:p>
        </p:txBody>
      </p:sp>
    </p:spTree>
    <p:extLst>
      <p:ext uri="{BB962C8B-B14F-4D97-AF65-F5344CB8AC3E}">
        <p14:creationId xmlns:p14="http://schemas.microsoft.com/office/powerpoint/2010/main" val="1233771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9A6-AFCD-4338-9F6E-F5E7B05C06EC}"/>
              </a:ext>
            </a:extLst>
          </p:cNvPr>
          <p:cNvSpPr>
            <a:spLocks noGrp="1"/>
          </p:cNvSpPr>
          <p:nvPr>
            <p:ph type="title"/>
          </p:nvPr>
        </p:nvSpPr>
        <p:spPr/>
        <p:txBody>
          <a:bodyPr>
            <a:normAutofit fontScale="90000"/>
          </a:bodyPr>
          <a:lstStyle/>
          <a:p>
            <a:pPr rtl="1"/>
            <a:r>
              <a:rPr lang="fa-IR" b="1" dirty="0"/>
              <a:t>ژیم بوول (Bowel Management) در بیمار سالمند زمین‌گیر</a:t>
            </a:r>
            <a:br>
              <a:rPr lang="fa-IR" b="1" dirty="0"/>
            </a:br>
            <a:r>
              <a:rPr lang="fa-IR" i="1" dirty="0"/>
              <a:t>(بدون اصلاح مدفوع، هیچ داروی موضعی اثر نخواهد داشت)</a:t>
            </a:r>
            <a:br>
              <a:rPr lang="fa-IR" dirty="0"/>
            </a:br>
            <a:endParaRPr lang="en-US" dirty="0"/>
          </a:p>
        </p:txBody>
      </p:sp>
      <p:sp>
        <p:nvSpPr>
          <p:cNvPr id="3" name="Content Placeholder 2">
            <a:extLst>
              <a:ext uri="{FF2B5EF4-FFF2-40B4-BE49-F238E27FC236}">
                <a16:creationId xmlns:a16="http://schemas.microsoft.com/office/drawing/2014/main" id="{DB201410-94F9-4399-9B5E-09E2D6BE994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859451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48D3E-8B82-4B06-936A-674501B80AF1}"/>
              </a:ext>
            </a:extLst>
          </p:cNvPr>
          <p:cNvSpPr>
            <a:spLocks noGrp="1"/>
          </p:cNvSpPr>
          <p:nvPr>
            <p:ph type="title"/>
          </p:nvPr>
        </p:nvSpPr>
        <p:spPr/>
        <p:txBody>
          <a:bodyPr>
            <a:normAutofit fontScale="90000"/>
          </a:bodyPr>
          <a:lstStyle/>
          <a:p>
            <a:pPr algn="ctr"/>
            <a:r>
              <a:rPr lang="fa-IR" b="1" dirty="0"/>
              <a:t>چالش سالمندان تحت درمان با داروهای ضدانعقاد (Anticoagulants)</a:t>
            </a:r>
            <a:br>
              <a:rPr lang="fa-IR" b="1" dirty="0"/>
            </a:br>
            <a:endParaRPr lang="en-US" dirty="0"/>
          </a:p>
        </p:txBody>
      </p:sp>
      <p:sp>
        <p:nvSpPr>
          <p:cNvPr id="3" name="Content Placeholder 2">
            <a:extLst>
              <a:ext uri="{FF2B5EF4-FFF2-40B4-BE49-F238E27FC236}">
                <a16:creationId xmlns:a16="http://schemas.microsoft.com/office/drawing/2014/main" id="{7E057710-35B7-4F68-9844-1AB9C04712C4}"/>
              </a:ext>
            </a:extLst>
          </p:cNvPr>
          <p:cNvSpPr>
            <a:spLocks noGrp="1"/>
          </p:cNvSpPr>
          <p:nvPr>
            <p:ph idx="1"/>
          </p:nvPr>
        </p:nvSpPr>
        <p:spPr/>
        <p:txBody>
          <a:bodyPr/>
          <a:lstStyle/>
          <a:p>
            <a:pPr algn="r" rtl="1"/>
            <a:r>
              <a:rPr lang="fa-IR" dirty="0"/>
              <a:t>مصرف شایع آسپرین، کلوپیدوگرل (پلاویکس)، ریواروکسابان، آپیکسابان یا وارفارین به دلیل </a:t>
            </a:r>
            <a:r>
              <a:rPr lang="en-US" dirty="0"/>
              <a:t>AF </a:t>
            </a:r>
            <a:r>
              <a:rPr lang="fa-IR" dirty="0"/>
              <a:t>یا تعویض دریچه.</a:t>
            </a:r>
          </a:p>
          <a:p>
            <a:pPr algn="r" rtl="1"/>
            <a:r>
              <a:rPr lang="fa-IR" dirty="0"/>
              <a:t>قانون بالینی: خونریزی ناشی از هموروئید ممکن است در مصرف‌کنندگان </a:t>
            </a:r>
            <a:r>
              <a:rPr lang="en-US" dirty="0"/>
              <a:t>DOAC </a:t>
            </a:r>
            <a:r>
              <a:rPr lang="fa-IR" dirty="0"/>
              <a:t>تشدید شود، اما قطع خودسرانه ضدانعقاد جایز نیست (خطر سکته مغزی آمبولیک بسیار بالاتر از خونریزی موضعی است).چک دوره‌ای هموگلوبین در ویزیت منزل؛ اگر خونریزی مستمر بود، نیاز به مداخله هوموستاتیک آندوسکوپیک یا مشاوره قلب جهت تنظیم موقت دارو دارد.</a:t>
            </a:r>
            <a:endParaRPr lang="en-US" dirty="0"/>
          </a:p>
        </p:txBody>
      </p:sp>
    </p:spTree>
    <p:extLst>
      <p:ext uri="{BB962C8B-B14F-4D97-AF65-F5344CB8AC3E}">
        <p14:creationId xmlns:p14="http://schemas.microsoft.com/office/powerpoint/2010/main" val="2999166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5D80A-5218-46CB-8D99-712088910DB9}"/>
              </a:ext>
            </a:extLst>
          </p:cNvPr>
          <p:cNvSpPr>
            <a:spLocks noGrp="1"/>
          </p:cNvSpPr>
          <p:nvPr>
            <p:ph type="title"/>
          </p:nvPr>
        </p:nvSpPr>
        <p:spPr/>
        <p:txBody>
          <a:bodyPr>
            <a:normAutofit fontScale="90000"/>
          </a:bodyPr>
          <a:lstStyle/>
          <a:p>
            <a:pPr algn="ctr" rtl="1"/>
            <a:r>
              <a:rPr lang="fa-IR" b="1" dirty="0"/>
              <a:t> پرچم‌های قرمز (Red Flags) – زمان پایان درمان در منزل و اعزام به بیمارستان</a:t>
            </a:r>
            <a:br>
              <a:rPr lang="fa-IR" b="1" dirty="0"/>
            </a:br>
            <a:endParaRPr lang="en-US" dirty="0"/>
          </a:p>
        </p:txBody>
      </p:sp>
      <p:sp>
        <p:nvSpPr>
          <p:cNvPr id="3" name="Content Placeholder 2">
            <a:extLst>
              <a:ext uri="{FF2B5EF4-FFF2-40B4-BE49-F238E27FC236}">
                <a16:creationId xmlns:a16="http://schemas.microsoft.com/office/drawing/2014/main" id="{9CBB30DD-8A1D-4A0D-9D70-9F89E50792E6}"/>
              </a:ext>
            </a:extLst>
          </p:cNvPr>
          <p:cNvSpPr>
            <a:spLocks noGrp="1"/>
          </p:cNvSpPr>
          <p:nvPr>
            <p:ph idx="1"/>
          </p:nvPr>
        </p:nvSpPr>
        <p:spPr/>
        <p:txBody>
          <a:bodyPr>
            <a:normAutofit fontScale="92500" lnSpcReduction="10000"/>
          </a:bodyPr>
          <a:lstStyle/>
          <a:p>
            <a:pPr algn="r" rtl="1"/>
            <a:r>
              <a:rPr lang="fa-IR" dirty="0"/>
              <a:t>نشانه بدخیمی: هماتوشزی مداوم، کاهش وزن، بی‌اشتهایی، فیشرهای خارج از خط وسط (لاترال)، ضایعات اولسراتیو سفت و ندولار در رکتوم.</a:t>
            </a:r>
          </a:p>
          <a:p>
            <a:pPr algn="r" rtl="1"/>
            <a:r>
              <a:rPr lang="fa-IR" dirty="0"/>
              <a:t>گانگرن فورنیه (</a:t>
            </a:r>
            <a:r>
              <a:rPr lang="en-US" dirty="0"/>
              <a:t>Fournier’s Gangrene): </a:t>
            </a:r>
            <a:r>
              <a:rPr lang="fa-IR" dirty="0"/>
              <a:t>درد شدید غیرمتناسب با ظاهر، قرمزی با پیشرفت سریع، کریپتوس در لمس بافت نرم، تب یا هایپوترمی، دلیریوم و شوک سپتیک.</a:t>
            </a:r>
          </a:p>
          <a:p>
            <a:pPr algn="r" rtl="1"/>
            <a:r>
              <a:rPr lang="fa-IR" dirty="0"/>
              <a:t>آبسه ایسکیورکتال/پری‌آنال: لمس توده سفت، گرم و بسیار فلوکتوان که نیاز فوری به درناژ در اتاق عمل دارد.</a:t>
            </a:r>
          </a:p>
          <a:p>
            <a:pPr algn="r" rtl="1"/>
            <a:r>
              <a:rPr lang="fa-IR" dirty="0"/>
              <a:t>پرولاپس استرانگوله شده (</a:t>
            </a:r>
            <a:r>
              <a:rPr lang="en-US" dirty="0"/>
              <a:t>Strangulated Prolapse): </a:t>
            </a:r>
            <a:r>
              <a:rPr lang="fa-IR" dirty="0"/>
              <a:t>هموروئید داخلی که گیر افتاده، سیاه یا ایسکمیک شده و درد غیرقابل تحمل ایجاد کرده است.</a:t>
            </a:r>
            <a:endParaRPr lang="en-US" dirty="0"/>
          </a:p>
        </p:txBody>
      </p:sp>
    </p:spTree>
    <p:extLst>
      <p:ext uri="{BB962C8B-B14F-4D97-AF65-F5344CB8AC3E}">
        <p14:creationId xmlns:p14="http://schemas.microsoft.com/office/powerpoint/2010/main" val="1609426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88DA7-43FC-4F43-88BA-763DBFD26EF4}"/>
              </a:ext>
            </a:extLst>
          </p:cNvPr>
          <p:cNvSpPr>
            <a:spLocks noGrp="1"/>
          </p:cNvSpPr>
          <p:nvPr>
            <p:ph type="title"/>
          </p:nvPr>
        </p:nvSpPr>
        <p:spPr/>
        <p:txBody>
          <a:bodyPr>
            <a:normAutofit fontScale="90000"/>
          </a:bodyPr>
          <a:lstStyle/>
          <a:p>
            <a:pPr algn="ctr" rtl="1"/>
            <a:r>
              <a:rPr lang="fa-IR" b="1" dirty="0"/>
              <a:t> نکات بهداشتی و دستورالعمل مراقب بیمار (Caregiver pearls)</a:t>
            </a:r>
            <a:br>
              <a:rPr lang="fa-IR" b="1" dirty="0"/>
            </a:br>
            <a:endParaRPr lang="en-US" dirty="0"/>
          </a:p>
        </p:txBody>
      </p:sp>
      <p:sp>
        <p:nvSpPr>
          <p:cNvPr id="3" name="Content Placeholder 2">
            <a:extLst>
              <a:ext uri="{FF2B5EF4-FFF2-40B4-BE49-F238E27FC236}">
                <a16:creationId xmlns:a16="http://schemas.microsoft.com/office/drawing/2014/main" id="{1A2566CB-C601-4411-ACAD-365B86EAC722}"/>
              </a:ext>
            </a:extLst>
          </p:cNvPr>
          <p:cNvSpPr>
            <a:spLocks noGrp="1"/>
          </p:cNvSpPr>
          <p:nvPr>
            <p:ph idx="1"/>
          </p:nvPr>
        </p:nvSpPr>
        <p:spPr/>
        <p:txBody>
          <a:bodyPr/>
          <a:lstStyle/>
          <a:p>
            <a:pPr algn="r" rtl="1"/>
            <a:r>
              <a:rPr lang="fa-IR" dirty="0"/>
              <a:t>پرهیز از نشستن در تشت آب گرم (</a:t>
            </a:r>
            <a:r>
              <a:rPr lang="en-US" dirty="0"/>
              <a:t>Sitz Bath) </a:t>
            </a:r>
            <a:r>
              <a:rPr lang="fa-IR" dirty="0"/>
              <a:t>سنتی در افراد سست (</a:t>
            </a:r>
            <a:r>
              <a:rPr lang="en-US" dirty="0"/>
              <a:t>Frail): </a:t>
            </a:r>
            <a:r>
              <a:rPr lang="fa-IR" dirty="0"/>
              <a:t>خطر سرگیجه، سنکوپ، سوختگی پوست حساس سالمند و لیز خوردن حین جابه‌جایی بالاست. به جای آن استفاده از کمپرس گرم حوله‌ای ملایم توصیه شود.</a:t>
            </a:r>
          </a:p>
          <a:p>
            <a:pPr algn="r" rtl="1"/>
            <a:r>
              <a:rPr lang="fa-IR" dirty="0"/>
              <a:t>روش تنظیف: پرهیز مطلق از سایش با دستمال توالت خشک؛ استفاده از آب ولرم و خشک کردن به صورت ضربه‌ای (</a:t>
            </a:r>
            <a:r>
              <a:rPr lang="en-US" dirty="0"/>
              <a:t>Pat-dry) </a:t>
            </a:r>
            <a:r>
              <a:rPr lang="fa-IR" dirty="0"/>
              <a:t>یا با سشوار با باد خنک.</a:t>
            </a:r>
          </a:p>
          <a:p>
            <a:pPr algn="r" rtl="1"/>
            <a:r>
              <a:rPr lang="fa-IR" dirty="0"/>
              <a:t>کنترل رطوبت در سالمندان پوشکی: تعویض فوری پوشک به محض کثیف شدن، جهت جلوگیری از </a:t>
            </a:r>
            <a:r>
              <a:rPr lang="en-US" dirty="0"/>
              <a:t>Incontinence-Associated Dermatitis (IAD)</a:t>
            </a:r>
          </a:p>
        </p:txBody>
      </p:sp>
    </p:spTree>
    <p:extLst>
      <p:ext uri="{BB962C8B-B14F-4D97-AF65-F5344CB8AC3E}">
        <p14:creationId xmlns:p14="http://schemas.microsoft.com/office/powerpoint/2010/main" val="3666893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76FDD-70AF-46F9-842F-8316C0D29FB2}"/>
              </a:ext>
            </a:extLst>
          </p:cNvPr>
          <p:cNvSpPr>
            <a:spLocks noGrp="1"/>
          </p:cNvSpPr>
          <p:nvPr>
            <p:ph type="title"/>
          </p:nvPr>
        </p:nvSpPr>
        <p:spPr/>
        <p:txBody>
          <a:bodyPr>
            <a:normAutofit/>
          </a:bodyPr>
          <a:lstStyle/>
          <a:p>
            <a:pPr algn="ctr" rtl="1"/>
            <a:r>
              <a:rPr lang="fa-IR" b="1" dirty="0"/>
              <a:t>مرور یک کیس بالینی (Interactive Mini-Case)</a:t>
            </a:r>
            <a:br>
              <a:rPr lang="fa-IR" b="1" dirty="0"/>
            </a:br>
            <a:endParaRPr lang="en-US" dirty="0"/>
          </a:p>
        </p:txBody>
      </p:sp>
      <p:sp>
        <p:nvSpPr>
          <p:cNvPr id="3" name="Content Placeholder 2">
            <a:extLst>
              <a:ext uri="{FF2B5EF4-FFF2-40B4-BE49-F238E27FC236}">
                <a16:creationId xmlns:a16="http://schemas.microsoft.com/office/drawing/2014/main" id="{16B6166B-5AA6-4737-94EC-2013B7D09500}"/>
              </a:ext>
            </a:extLst>
          </p:cNvPr>
          <p:cNvSpPr>
            <a:spLocks noGrp="1"/>
          </p:cNvSpPr>
          <p:nvPr>
            <p:ph idx="1"/>
          </p:nvPr>
        </p:nvSpPr>
        <p:spPr/>
        <p:txBody>
          <a:bodyPr>
            <a:normAutofit fontScale="77500" lnSpcReduction="20000"/>
          </a:bodyPr>
          <a:lstStyle/>
          <a:p>
            <a:pPr algn="r" rtl="1"/>
            <a:r>
              <a:rPr lang="fa-IR" sz="2800" dirty="0"/>
              <a:t>کیس: آقای ۷۸ ساله با دمانس پیشرفته، بستری در تخت بعد از سکته مغزی، تحت درمان با آسپرین و انالاپریل. مراقب از پرخاشگری ناگهانی هنگام پوشک کردن و رگه‌های خون در پوشک شکایت دارد.</a:t>
            </a:r>
          </a:p>
          <a:p>
            <a:pPr algn="ctr" rtl="1"/>
            <a:r>
              <a:rPr lang="fa-IR" dirty="0"/>
              <a:t>اقدامات پزشک در منزل:</a:t>
            </a:r>
          </a:p>
          <a:p>
            <a:pPr marL="457200" indent="-457200" algn="r" rtl="1">
              <a:buFont typeface="+mj-lt"/>
              <a:buAutoNum type="arabicPeriod"/>
            </a:pPr>
            <a:r>
              <a:rPr lang="fa-IR" dirty="0"/>
              <a:t>رد دلیریوم ناشی از درد با معاینه آنورکتال (مشاهده شقاق حاد خلفی).</a:t>
            </a:r>
          </a:p>
          <a:p>
            <a:pPr marL="457200" indent="-457200" algn="r" rtl="1">
              <a:buFont typeface="+mj-lt"/>
              <a:buAutoNum type="arabicPeriod"/>
            </a:pPr>
            <a:r>
              <a:rPr lang="fa-IR" dirty="0"/>
              <a:t>توقف مالش خشن با دستمال مرطوب معطر الکل‌دار.</a:t>
            </a:r>
          </a:p>
          <a:p>
            <a:pPr marL="457200" indent="-457200" algn="r" rtl="1">
              <a:buFont typeface="+mj-lt"/>
              <a:buAutoNum type="arabicPeriod"/>
            </a:pPr>
            <a:r>
              <a:rPr lang="fa-IR" dirty="0"/>
              <a:t>شروع ژل دیلتیازم ۲٪ صبح و شب روی حاشیه مقعد.</a:t>
            </a:r>
          </a:p>
          <a:p>
            <a:pPr marL="457200" indent="-457200" algn="r" rtl="1">
              <a:buFont typeface="+mj-lt"/>
              <a:buAutoNum type="arabicPeriod"/>
            </a:pPr>
            <a:r>
              <a:rPr lang="fa-IR" dirty="0"/>
              <a:t>لیدوکائین موضعی قبل از تعویض یا دفع مدفوع.</a:t>
            </a:r>
          </a:p>
          <a:p>
            <a:pPr marL="457200" indent="-457200" algn="r" rtl="1">
              <a:buFont typeface="+mj-lt"/>
              <a:buAutoNum type="arabicPeriod"/>
            </a:pPr>
            <a:r>
              <a:rPr lang="fa-IR" dirty="0"/>
              <a:t>اضافه کردن پودر پیدرولاکس روزانه و پایش قوام مدفوع</a:t>
            </a:r>
            <a:endParaRPr lang="en-US" dirty="0"/>
          </a:p>
        </p:txBody>
      </p:sp>
    </p:spTree>
    <p:extLst>
      <p:ext uri="{BB962C8B-B14F-4D97-AF65-F5344CB8AC3E}">
        <p14:creationId xmlns:p14="http://schemas.microsoft.com/office/powerpoint/2010/main" val="49917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986F0-6195-4557-B913-631201C5B03A}"/>
              </a:ext>
            </a:extLst>
          </p:cNvPr>
          <p:cNvSpPr>
            <a:spLocks noGrp="1"/>
          </p:cNvSpPr>
          <p:nvPr>
            <p:ph type="title"/>
          </p:nvPr>
        </p:nvSpPr>
        <p:spPr/>
        <p:txBody>
          <a:bodyPr>
            <a:normAutofit fontScale="90000"/>
          </a:bodyPr>
          <a:lstStyle/>
          <a:p>
            <a:pPr algn="ctr" rtl="1"/>
            <a:r>
              <a:rPr lang="fa-IR" b="1" dirty="0"/>
              <a:t> Take-Home Messages (پیام‌های کاربردی برای همراه بردن)</a:t>
            </a:r>
            <a:br>
              <a:rPr lang="fa-IR" b="1" dirty="0"/>
            </a:br>
            <a:endParaRPr lang="en-US" dirty="0"/>
          </a:p>
        </p:txBody>
      </p:sp>
      <p:sp>
        <p:nvSpPr>
          <p:cNvPr id="3" name="Content Placeholder 2">
            <a:extLst>
              <a:ext uri="{FF2B5EF4-FFF2-40B4-BE49-F238E27FC236}">
                <a16:creationId xmlns:a16="http://schemas.microsoft.com/office/drawing/2014/main" id="{A5A085F1-0A02-4878-8E8B-A9EF44A84257}"/>
              </a:ext>
            </a:extLst>
          </p:cNvPr>
          <p:cNvSpPr>
            <a:spLocks noGrp="1"/>
          </p:cNvSpPr>
          <p:nvPr>
            <p:ph idx="1"/>
          </p:nvPr>
        </p:nvSpPr>
        <p:spPr/>
        <p:txBody>
          <a:bodyPr>
            <a:normAutofit fontScale="92500"/>
          </a:bodyPr>
          <a:lstStyle/>
          <a:p>
            <a:pPr marL="457200" indent="-457200" algn="r" rtl="1">
              <a:buFont typeface="+mj-lt"/>
              <a:buAutoNum type="arabicPeriod"/>
            </a:pPr>
            <a:r>
              <a:rPr lang="fa-IR" dirty="0"/>
              <a:t>زبان درد در سالمند متفاوت است: تغییر خلق، دلیریوم و امتناع از نشستن را جدی بگیرید.</a:t>
            </a:r>
          </a:p>
          <a:p>
            <a:pPr marL="457200" indent="-457200" algn="r" rtl="1">
              <a:buFont typeface="+mj-lt"/>
              <a:buAutoNum type="arabicPeriod"/>
            </a:pPr>
            <a:r>
              <a:rPr lang="fa-IR" dirty="0"/>
              <a:t>پماد آنتی‌هموروئید حداکثر ۱ هفته: درمان طولانی مساوی با آتروفی پوست و شکست ترمیم است.</a:t>
            </a:r>
          </a:p>
          <a:p>
            <a:pPr marL="457200" indent="-457200" algn="r" rtl="1">
              <a:buFont typeface="+mj-lt"/>
              <a:buAutoNum type="arabicPeriod"/>
            </a:pPr>
            <a:r>
              <a:rPr lang="fa-IR" dirty="0"/>
              <a:t>در فیشر، دیلتیازم ارجح است: </a:t>
            </a:r>
            <a:r>
              <a:rPr lang="en-US" dirty="0"/>
              <a:t>GTN </a:t>
            </a:r>
            <a:r>
              <a:rPr lang="fa-IR" dirty="0"/>
              <a:t>ریسک سردرد و افت فشار ارتوستاتیک و سقوط به همراه دارد.</a:t>
            </a:r>
          </a:p>
          <a:p>
            <a:pPr marL="457200" indent="-457200" algn="r" rtl="1">
              <a:buFont typeface="+mj-lt"/>
              <a:buAutoNum type="arabicPeriod"/>
            </a:pPr>
            <a:r>
              <a:rPr lang="fa-IR" dirty="0"/>
              <a:t>دافلون (</a:t>
            </a:r>
            <a:r>
              <a:rPr lang="en-US" dirty="0"/>
              <a:t>MPFF) </a:t>
            </a:r>
            <a:r>
              <a:rPr lang="fa-IR" dirty="0"/>
              <a:t>در ایران در دسترس است: ابزاری مؤثر و کم‌خطر در حملات حاد هموروئیدی سالمندان.</a:t>
            </a:r>
          </a:p>
          <a:p>
            <a:pPr marL="457200" indent="-457200" algn="r" rtl="1">
              <a:buFont typeface="+mj-lt"/>
              <a:buAutoNum type="arabicPeriod"/>
            </a:pPr>
            <a:r>
              <a:rPr lang="fa-IR" dirty="0"/>
              <a:t>فیبر بدون آب کافی یعنی سیمان: ملین اسموتیک (</a:t>
            </a:r>
            <a:r>
              <a:rPr lang="en-US" dirty="0"/>
              <a:t>PEG) </a:t>
            </a:r>
            <a:r>
              <a:rPr lang="fa-IR" dirty="0"/>
              <a:t>را بر مکمل‌های حجیم‌کننده ترجیح دهید</a:t>
            </a:r>
            <a:endParaRPr lang="en-US" dirty="0"/>
          </a:p>
        </p:txBody>
      </p:sp>
    </p:spTree>
    <p:extLst>
      <p:ext uri="{BB962C8B-B14F-4D97-AF65-F5344CB8AC3E}">
        <p14:creationId xmlns:p14="http://schemas.microsoft.com/office/powerpoint/2010/main" val="1008850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6D06-FE36-48BB-A794-83DF7CFE1C3F}"/>
              </a:ext>
            </a:extLst>
          </p:cNvPr>
          <p:cNvSpPr>
            <a:spLocks noGrp="1"/>
          </p:cNvSpPr>
          <p:nvPr>
            <p:ph type="title"/>
          </p:nvPr>
        </p:nvSpPr>
        <p:spPr>
          <a:xfrm>
            <a:off x="1594637" y="2606344"/>
            <a:ext cx="9905998" cy="1478570"/>
          </a:xfrm>
        </p:spPr>
        <p:txBody>
          <a:bodyPr/>
          <a:lstStyle/>
          <a:p>
            <a:r>
              <a:rPr lang="en-US" dirty="0"/>
              <a:t>Tank you for your </a:t>
            </a:r>
            <a:r>
              <a:rPr lang="en-US" dirty="0" err="1"/>
              <a:t>anttention</a:t>
            </a:r>
            <a:endParaRPr lang="en-US" dirty="0"/>
          </a:p>
        </p:txBody>
      </p:sp>
    </p:spTree>
    <p:extLst>
      <p:ext uri="{BB962C8B-B14F-4D97-AF65-F5344CB8AC3E}">
        <p14:creationId xmlns:p14="http://schemas.microsoft.com/office/powerpoint/2010/main" val="20393436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71</TotalTime>
  <Words>1512</Words>
  <Application>Microsoft Office PowerPoint</Application>
  <PresentationFormat>Widescreen</PresentationFormat>
  <Paragraphs>95</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Tw Cen MT</vt:lpstr>
      <vt:lpstr>Wingdings</vt:lpstr>
      <vt:lpstr>Circuit</vt:lpstr>
      <vt:lpstr> رویکرد تشخیصی و درمانی به هموروئید و فیشر در سالمندان ویزیت در منزل (Bedbound &amp; Homebound Elderly)</vt:lpstr>
      <vt:lpstr>چالش های ویزیت در منزل</vt:lpstr>
      <vt:lpstr>تظاهرات بالینی در سالمندان</vt:lpstr>
      <vt:lpstr>افتراق بالینی هموروئید و فیشر در بالین بیمار</vt:lpstr>
      <vt:lpstr>درمان دارویی هموروئید – پروتکل گام‌به‌گام و جامع</vt:lpstr>
      <vt:lpstr>درمان دارویی هموروئید – پروتکل گام‌به‌گام و جامع</vt:lpstr>
      <vt:lpstr>درمان دارویی هموروئید – پروتکل گام‌به‌گام و جامع</vt:lpstr>
      <vt:lpstr> درمان فیشر مقعدی – پروتکل اسفنکتروتومی شیمیایی و مراقبت پوستی </vt:lpstr>
      <vt:lpstr> درمان فیشر مقعدی – پروتکل اسفنکتروتومی شیمیایی و مراقبت پوستی </vt:lpstr>
      <vt:lpstr> درمان فیشر مقعدی – پروتکل اسفنکتروتومی شیمیایی و مراقبت پوستی </vt:lpstr>
      <vt:lpstr>ژیم بوول (Bowel Management) در بیمار سالمند زمین‌گیر (بدون اصلاح مدفوع، هیچ داروی موضعی اثر نخواهد داشت) </vt:lpstr>
      <vt:lpstr>چالش سالمندان تحت درمان با داروهای ضدانعقاد (Anticoagulants) </vt:lpstr>
      <vt:lpstr> پرچم‌های قرمز (Red Flags) – زمان پایان درمان در منزل و اعزام به بیمارستان </vt:lpstr>
      <vt:lpstr> نکات بهداشتی و دستورالعمل مراقب بیمار (Caregiver pearls) </vt:lpstr>
      <vt:lpstr>مرور یک کیس بالینی (Interactive Mini-Case) </vt:lpstr>
      <vt:lpstr> Take-Home Messages (پیام‌های کاربردی برای همراه بردن) </vt:lpstr>
      <vt:lpstr>Tank you for your anttention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RayaneGostar</dc:creator>
  <cp:lastModifiedBy>RayaneGostar</cp:lastModifiedBy>
  <cp:revision>13</cp:revision>
  <dcterms:created xsi:type="dcterms:W3CDTF">2026-10-26T17:56:00Z</dcterms:created>
  <dcterms:modified xsi:type="dcterms:W3CDTF">2026-10-26T19:07:49Z</dcterms:modified>
</cp:coreProperties>
</file>