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82" r:id="rId12"/>
    <p:sldId id="268" r:id="rId13"/>
    <p:sldId id="283" r:id="rId14"/>
    <p:sldId id="269" r:id="rId15"/>
    <p:sldId id="281" r:id="rId16"/>
    <p:sldId id="270" r:id="rId17"/>
    <p:sldId id="271" r:id="rId18"/>
    <p:sldId id="272" r:id="rId19"/>
    <p:sldId id="273" r:id="rId20"/>
    <p:sldId id="280" r:id="rId21"/>
    <p:sldId id="274" r:id="rId22"/>
    <p:sldId id="275" r:id="rId23"/>
    <p:sldId id="276" r:id="rId24"/>
    <p:sldId id="277" r:id="rId25"/>
    <p:sldId id="278" r:id="rId26"/>
    <p:sldId id="279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71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DB5C333-1770-43B9-8F44-BF8997F8E197}" type="datetimeFigureOut">
              <a:rPr lang="fa-IR" smtClean="0"/>
              <a:t>18/05/1448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9B1B648-8C41-43B5-9F40-CDB66BDA885B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7177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1B648-8C41-43B5-9F40-CDB66BDA885B}" type="slidenum">
              <a:rPr lang="fa-IR" smtClean="0"/>
              <a:t>21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67948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9784080" y="777240"/>
            <a:ext cx="1554480" cy="155448"/>
          </a:xfrm>
          <a:prstGeom prst="rect">
            <a:avLst/>
          </a:prstGeom>
          <a:solidFill>
            <a:srgbClr val="DCA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0424160" y="1051560"/>
            <a:ext cx="914400" cy="155448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127248" y="2224790"/>
            <a:ext cx="6181344" cy="643253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3700" b="1">
                <a:solidFill>
                  <a:srgbClr val="FFFFFF"/>
                </a:solidFill>
                <a:latin typeface="Arial"/>
              </a:defRPr>
            </a:pPr>
            <a:r>
              <a:rPr dirty="0" err="1"/>
              <a:t>تشخیص</a:t>
            </a:r>
            <a:r>
              <a:rPr dirty="0"/>
              <a:t> و </a:t>
            </a:r>
            <a:r>
              <a:rPr dirty="0" err="1"/>
              <a:t>درمان</a:t>
            </a:r>
            <a:r>
              <a:rPr dirty="0"/>
              <a:t> </a:t>
            </a:r>
            <a:r>
              <a:rPr dirty="0" err="1" smtClean="0"/>
              <a:t>یبوست</a:t>
            </a:r>
            <a:r>
              <a:rPr lang="fa-IR" dirty="0" smtClean="0"/>
              <a:t> </a:t>
            </a:r>
            <a:r>
              <a:rPr dirty="0" err="1" smtClean="0"/>
              <a:t>در</a:t>
            </a:r>
            <a:r>
              <a:rPr dirty="0" smtClean="0"/>
              <a:t> </a:t>
            </a:r>
            <a:r>
              <a:rPr dirty="0" err="1"/>
              <a:t>سالمندی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5550408" y="4535424"/>
            <a:ext cx="5614416" cy="871521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2300" b="1">
                <a:solidFill>
                  <a:srgbClr val="BAE0E1"/>
                </a:solidFill>
                <a:latin typeface="Arial"/>
              </a:defRPr>
            </a:pPr>
            <a:r>
              <a:rPr lang="fa-IR" dirty="0" smtClean="0"/>
              <a:t>دکتر رکسانا پی سپار فوق تخصص گوارش و کبد  بالغین</a:t>
            </a:r>
          </a:p>
          <a:p>
            <a:pPr algn="r">
              <a:spcAft>
                <a:spcPts val="700"/>
              </a:spcAft>
              <a:defRPr sz="2300" b="1">
                <a:solidFill>
                  <a:srgbClr val="BAE0E1"/>
                </a:solidFill>
                <a:latin typeface="Arial"/>
              </a:defRPr>
            </a:pPr>
            <a:r>
              <a:rPr lang="fa-IR" dirty="0" smtClean="0"/>
              <a:t>استادیار دانشگاه علوم پزشکی ایران </a:t>
            </a:r>
            <a:endParaRPr lang="en-US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217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19304A"/>
                </a:solidFill>
                <a:latin typeface="Arial"/>
              </a:defRPr>
            </a:pPr>
            <a:r>
              <a:t>چرا یبوست در سالمندی مهم است؟</a:t>
            </a:r>
          </a:p>
        </p:txBody>
      </p:sp>
      <p:sp>
        <p:nvSpPr>
          <p:cNvPr id="4" name="Rectangle 3"/>
          <p:cNvSpPr/>
          <p:nvPr/>
        </p:nvSpPr>
        <p:spPr>
          <a:xfrm>
            <a:off x="9509760" y="1042415"/>
            <a:ext cx="1920240" cy="50292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789920" cy="151272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19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با</a:t>
            </a:r>
            <a:r>
              <a:rPr dirty="0"/>
              <a:t> </a:t>
            </a:r>
            <a:r>
              <a:rPr dirty="0" err="1"/>
              <a:t>افزایش</a:t>
            </a:r>
            <a:r>
              <a:rPr dirty="0"/>
              <a:t> </a:t>
            </a:r>
            <a:r>
              <a:rPr dirty="0" err="1"/>
              <a:t>سن</a:t>
            </a:r>
            <a:r>
              <a:rPr dirty="0"/>
              <a:t>، </a:t>
            </a:r>
            <a:r>
              <a:rPr dirty="0" err="1"/>
              <a:t>چندبیماری</a:t>
            </a:r>
            <a:r>
              <a:rPr dirty="0"/>
              <a:t>، </a:t>
            </a:r>
            <a:r>
              <a:rPr dirty="0" err="1"/>
              <a:t>کم‌تحرکی</a:t>
            </a:r>
            <a:r>
              <a:rPr dirty="0"/>
              <a:t> و </a:t>
            </a:r>
            <a:r>
              <a:rPr dirty="0" err="1"/>
              <a:t>چنددارویی</a:t>
            </a:r>
            <a:r>
              <a:rPr dirty="0"/>
              <a:t> </a:t>
            </a:r>
            <a:r>
              <a:rPr dirty="0" err="1"/>
              <a:t>شایع‌تر</a:t>
            </a:r>
            <a:r>
              <a:rPr dirty="0"/>
              <a:t> </a:t>
            </a:r>
            <a:r>
              <a:rPr dirty="0" err="1"/>
              <a:t>می‌شود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9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می‌تواند</a:t>
            </a:r>
            <a:r>
              <a:rPr dirty="0"/>
              <a:t> </a:t>
            </a:r>
            <a:r>
              <a:rPr dirty="0" err="1"/>
              <a:t>کیفیت</a:t>
            </a:r>
            <a:r>
              <a:rPr dirty="0"/>
              <a:t> </a:t>
            </a:r>
            <a:r>
              <a:rPr dirty="0" err="1"/>
              <a:t>زندگی</a:t>
            </a:r>
            <a:r>
              <a:rPr dirty="0"/>
              <a:t>، </a:t>
            </a:r>
            <a:r>
              <a:rPr dirty="0" err="1"/>
              <a:t>اشتها</a:t>
            </a:r>
            <a:r>
              <a:rPr dirty="0"/>
              <a:t>، </a:t>
            </a:r>
            <a:r>
              <a:rPr dirty="0" err="1"/>
              <a:t>خواب</a:t>
            </a:r>
            <a:r>
              <a:rPr dirty="0"/>
              <a:t> و </a:t>
            </a:r>
            <a:r>
              <a:rPr dirty="0" err="1"/>
              <a:t>فعالیت</a:t>
            </a:r>
            <a:r>
              <a:rPr dirty="0"/>
              <a:t> </a:t>
            </a:r>
            <a:r>
              <a:rPr dirty="0" err="1"/>
              <a:t>روزمره</a:t>
            </a:r>
            <a:r>
              <a:rPr dirty="0"/>
              <a:t> </a:t>
            </a:r>
            <a:r>
              <a:rPr dirty="0" err="1"/>
              <a:t>را</a:t>
            </a:r>
            <a:r>
              <a:rPr dirty="0"/>
              <a:t> </a:t>
            </a:r>
            <a:r>
              <a:rPr dirty="0" err="1"/>
              <a:t>مختل</a:t>
            </a:r>
            <a:r>
              <a:rPr dirty="0"/>
              <a:t> </a:t>
            </a:r>
            <a:r>
              <a:rPr dirty="0" err="1"/>
              <a:t>کند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9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عوارض</a:t>
            </a:r>
            <a:r>
              <a:rPr dirty="0"/>
              <a:t>: </a:t>
            </a:r>
            <a:r>
              <a:rPr dirty="0" err="1"/>
              <a:t>شقاق</a:t>
            </a:r>
            <a:r>
              <a:rPr dirty="0"/>
              <a:t> و </a:t>
            </a:r>
            <a:r>
              <a:rPr dirty="0" err="1"/>
              <a:t>هموروئید</a:t>
            </a:r>
            <a:r>
              <a:rPr dirty="0"/>
              <a:t>، </a:t>
            </a:r>
            <a:r>
              <a:rPr dirty="0" err="1"/>
              <a:t>فکال</a:t>
            </a:r>
            <a:r>
              <a:rPr dirty="0"/>
              <a:t> </a:t>
            </a:r>
            <a:r>
              <a:rPr dirty="0" err="1"/>
              <a:t>ایمپکشن</a:t>
            </a:r>
            <a:r>
              <a:rPr dirty="0"/>
              <a:t>، </a:t>
            </a:r>
            <a:r>
              <a:rPr dirty="0" err="1"/>
              <a:t>بی‌اختیاری</a:t>
            </a:r>
            <a:r>
              <a:rPr dirty="0"/>
              <a:t> </a:t>
            </a:r>
            <a:r>
              <a:rPr dirty="0" err="1"/>
              <a:t>سرریزی</a:t>
            </a:r>
            <a:r>
              <a:rPr dirty="0"/>
              <a:t> و </a:t>
            </a:r>
            <a:r>
              <a:rPr dirty="0" err="1"/>
              <a:t>گاهی</a:t>
            </a:r>
            <a:r>
              <a:rPr dirty="0"/>
              <a:t> </a:t>
            </a:r>
            <a:r>
              <a:rPr dirty="0" err="1"/>
              <a:t>احتباس</a:t>
            </a:r>
            <a:r>
              <a:rPr dirty="0"/>
              <a:t> </a:t>
            </a:r>
            <a:r>
              <a:rPr dirty="0" err="1"/>
              <a:t>ادرار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9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یبوست</a:t>
            </a:r>
            <a:r>
              <a:rPr dirty="0"/>
              <a:t> </a:t>
            </a:r>
            <a:r>
              <a:rPr dirty="0" err="1"/>
              <a:t>جدید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تغییر</a:t>
            </a:r>
            <a:r>
              <a:rPr dirty="0"/>
              <a:t> </a:t>
            </a:r>
            <a:r>
              <a:rPr dirty="0" err="1"/>
              <a:t>واضح</a:t>
            </a:r>
            <a:r>
              <a:rPr dirty="0"/>
              <a:t> </a:t>
            </a:r>
            <a:r>
              <a:rPr dirty="0" err="1"/>
              <a:t>الگوی</a:t>
            </a:r>
            <a:r>
              <a:rPr dirty="0"/>
              <a:t> </a:t>
            </a:r>
            <a:r>
              <a:rPr dirty="0" err="1"/>
              <a:t>دفع</a:t>
            </a:r>
            <a:r>
              <a:rPr dirty="0"/>
              <a:t> </a:t>
            </a:r>
            <a:r>
              <a:rPr dirty="0" err="1"/>
              <a:t>را</a:t>
            </a:r>
            <a:r>
              <a:rPr dirty="0"/>
              <a:t> </a:t>
            </a:r>
            <a:r>
              <a:rPr dirty="0" err="1"/>
              <a:t>نباید</a:t>
            </a:r>
            <a:r>
              <a:rPr dirty="0"/>
              <a:t> </a:t>
            </a:r>
            <a:r>
              <a:rPr dirty="0" err="1"/>
              <a:t>صرفاً</a:t>
            </a:r>
            <a:r>
              <a:rPr dirty="0"/>
              <a:t> </a:t>
            </a:r>
            <a:r>
              <a:rPr dirty="0" err="1"/>
              <a:t>به</a:t>
            </a:r>
            <a:r>
              <a:rPr dirty="0"/>
              <a:t> </a:t>
            </a:r>
            <a:r>
              <a:rPr dirty="0" err="1"/>
              <a:t>سن</a:t>
            </a:r>
            <a:r>
              <a:rPr dirty="0"/>
              <a:t> </a:t>
            </a:r>
            <a:r>
              <a:rPr dirty="0" err="1"/>
              <a:t>نسبت</a:t>
            </a:r>
            <a:r>
              <a:rPr dirty="0"/>
              <a:t> </a:t>
            </a:r>
            <a:r>
              <a:rPr dirty="0" err="1"/>
              <a:t>داد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5650992"/>
            <a:ext cx="10927080" cy="621792"/>
          </a:xfrm>
          <a:prstGeom prst="roundRect">
            <a:avLst/>
          </a:prstGeom>
          <a:solidFill>
            <a:srgbClr val="EEF6F7"/>
          </a:solidFill>
          <a:ln>
            <a:solidFill>
              <a:srgbClr val="EEF6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5724144"/>
            <a:ext cx="10515600" cy="381643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1200" b="0">
                <a:solidFill>
                  <a:srgbClr val="5F6C78"/>
                </a:solidFill>
                <a:latin typeface="Arial"/>
              </a:defRPr>
            </a:pPr>
            <a:r>
              <a:rPr sz="2000" dirty="0" err="1">
                <a:solidFill>
                  <a:srgbClr val="FF0000"/>
                </a:solidFill>
              </a:rPr>
              <a:t>پیام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کلیدی</a:t>
            </a:r>
            <a:r>
              <a:rPr sz="2000" dirty="0">
                <a:solidFill>
                  <a:srgbClr val="FF0000"/>
                </a:solidFill>
              </a:rPr>
              <a:t>: </a:t>
            </a:r>
            <a:r>
              <a:rPr sz="2000" dirty="0" err="1">
                <a:solidFill>
                  <a:srgbClr val="FF0000"/>
                </a:solidFill>
              </a:rPr>
              <a:t>یبوست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سالمندی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یک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تشخیص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نهایی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نیست</a:t>
            </a:r>
            <a:r>
              <a:rPr sz="2000" dirty="0">
                <a:solidFill>
                  <a:srgbClr val="FF0000"/>
                </a:solidFill>
              </a:rPr>
              <a:t>؛ </a:t>
            </a:r>
            <a:r>
              <a:rPr sz="2000" dirty="0" err="1">
                <a:solidFill>
                  <a:srgbClr val="FF0000"/>
                </a:solidFill>
              </a:rPr>
              <a:t>ابتدا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خطر</a:t>
            </a:r>
            <a:r>
              <a:rPr sz="2000" dirty="0">
                <a:solidFill>
                  <a:srgbClr val="FF0000"/>
                </a:solidFill>
              </a:rPr>
              <a:t> و </a:t>
            </a:r>
            <a:r>
              <a:rPr sz="2000" dirty="0" err="1">
                <a:solidFill>
                  <a:srgbClr val="FF0000"/>
                </a:solidFill>
              </a:rPr>
              <a:t>علت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را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بررسی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کنید</a:t>
            </a:r>
            <a:r>
              <a:rPr sz="2000"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5384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489365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2700" b="1">
                <a:solidFill>
                  <a:srgbClr val="19304A"/>
                </a:solidFill>
                <a:latin typeface="Arial"/>
              </a:defRPr>
            </a:pPr>
            <a:r>
              <a:rPr dirty="0" err="1"/>
              <a:t>تعریف</a:t>
            </a:r>
            <a:r>
              <a:rPr dirty="0"/>
              <a:t> </a:t>
            </a:r>
            <a:r>
              <a:rPr dirty="0" err="1"/>
              <a:t>بالینی</a:t>
            </a:r>
            <a:r>
              <a:rPr dirty="0"/>
              <a:t>: </a:t>
            </a:r>
            <a:r>
              <a:rPr dirty="0" err="1"/>
              <a:t>چه</a:t>
            </a:r>
            <a:r>
              <a:rPr dirty="0"/>
              <a:t> </a:t>
            </a:r>
            <a:r>
              <a:rPr dirty="0" err="1"/>
              <a:t>چیزی</a:t>
            </a:r>
            <a:r>
              <a:rPr dirty="0"/>
              <a:t> </a:t>
            </a:r>
            <a:r>
              <a:rPr dirty="0" err="1"/>
              <a:t>را</a:t>
            </a:r>
            <a:r>
              <a:rPr dirty="0"/>
              <a:t> </a:t>
            </a:r>
            <a:r>
              <a:rPr dirty="0" err="1"/>
              <a:t>یبوست</a:t>
            </a:r>
            <a:r>
              <a:rPr dirty="0"/>
              <a:t> </a:t>
            </a:r>
            <a:r>
              <a:rPr dirty="0" err="1"/>
              <a:t>می‌نامیم</a:t>
            </a:r>
            <a:r>
              <a:rPr dirty="0"/>
              <a:t>؟</a:t>
            </a:r>
          </a:p>
        </p:txBody>
      </p:sp>
      <p:sp>
        <p:nvSpPr>
          <p:cNvPr id="4" name="Rectangle 3"/>
          <p:cNvSpPr/>
          <p:nvPr/>
        </p:nvSpPr>
        <p:spPr>
          <a:xfrm>
            <a:off x="9509760" y="1042415"/>
            <a:ext cx="1920240" cy="50292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789920" cy="151272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19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زور</a:t>
            </a:r>
            <a:r>
              <a:rPr dirty="0"/>
              <a:t> </a:t>
            </a:r>
            <a:r>
              <a:rPr dirty="0" err="1"/>
              <a:t>زدن</a:t>
            </a:r>
            <a:r>
              <a:rPr dirty="0"/>
              <a:t>، </a:t>
            </a:r>
            <a:r>
              <a:rPr dirty="0" err="1"/>
              <a:t>مدفوع</a:t>
            </a:r>
            <a:r>
              <a:rPr dirty="0"/>
              <a:t> </a:t>
            </a:r>
            <a:r>
              <a:rPr dirty="0" err="1"/>
              <a:t>سفت</a:t>
            </a:r>
            <a:r>
              <a:rPr dirty="0"/>
              <a:t>، </a:t>
            </a:r>
            <a:r>
              <a:rPr dirty="0" err="1"/>
              <a:t>تخلیه</a:t>
            </a:r>
            <a:r>
              <a:rPr dirty="0"/>
              <a:t> </a:t>
            </a:r>
            <a:r>
              <a:rPr dirty="0" err="1"/>
              <a:t>ناکامل</a:t>
            </a:r>
            <a:r>
              <a:rPr dirty="0"/>
              <a:t>، </a:t>
            </a:r>
            <a:r>
              <a:rPr dirty="0" err="1"/>
              <a:t>احساس</a:t>
            </a:r>
            <a:r>
              <a:rPr dirty="0"/>
              <a:t> </a:t>
            </a:r>
            <a:r>
              <a:rPr dirty="0" err="1"/>
              <a:t>انسداد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نیاز</a:t>
            </a:r>
            <a:r>
              <a:rPr dirty="0"/>
              <a:t> </a:t>
            </a:r>
            <a:r>
              <a:rPr dirty="0" err="1"/>
              <a:t>به</a:t>
            </a:r>
            <a:r>
              <a:rPr dirty="0"/>
              <a:t> </a:t>
            </a:r>
            <a:r>
              <a:rPr dirty="0" err="1"/>
              <a:t>مانور</a:t>
            </a:r>
            <a:r>
              <a:rPr dirty="0"/>
              <a:t> </a:t>
            </a:r>
            <a:r>
              <a:rPr dirty="0" err="1"/>
              <a:t>دستی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9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کمتر</a:t>
            </a:r>
            <a:r>
              <a:rPr dirty="0"/>
              <a:t> </a:t>
            </a:r>
            <a:r>
              <a:rPr dirty="0" err="1"/>
              <a:t>از</a:t>
            </a:r>
            <a:r>
              <a:rPr dirty="0"/>
              <a:t> ۳ </a:t>
            </a:r>
            <a:r>
              <a:rPr dirty="0" err="1"/>
              <a:t>دفع</a:t>
            </a:r>
            <a:r>
              <a:rPr dirty="0"/>
              <a:t> </a:t>
            </a:r>
            <a:r>
              <a:rPr dirty="0" err="1"/>
              <a:t>خودبه‌خودی</a:t>
            </a:r>
            <a:r>
              <a:rPr dirty="0"/>
              <a:t>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هفته</a:t>
            </a:r>
            <a:r>
              <a:rPr dirty="0"/>
              <a:t> </a:t>
            </a:r>
            <a:r>
              <a:rPr dirty="0" err="1"/>
              <a:t>یکی</a:t>
            </a:r>
            <a:r>
              <a:rPr dirty="0"/>
              <a:t> </a:t>
            </a:r>
            <a:r>
              <a:rPr dirty="0" err="1"/>
              <a:t>از</a:t>
            </a:r>
            <a:r>
              <a:rPr dirty="0"/>
              <a:t> </a:t>
            </a:r>
            <a:r>
              <a:rPr dirty="0" err="1"/>
              <a:t>معیارهاست</a:t>
            </a:r>
            <a:r>
              <a:rPr dirty="0"/>
              <a:t>، </a:t>
            </a:r>
            <a:r>
              <a:rPr dirty="0" err="1"/>
              <a:t>نه</a:t>
            </a:r>
            <a:r>
              <a:rPr dirty="0"/>
              <a:t> </a:t>
            </a:r>
            <a:r>
              <a:rPr dirty="0" err="1"/>
              <a:t>تنها</a:t>
            </a:r>
            <a:r>
              <a:rPr dirty="0"/>
              <a:t> </a:t>
            </a:r>
            <a:r>
              <a:rPr dirty="0" err="1"/>
              <a:t>معیار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9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بیمار</a:t>
            </a:r>
            <a:r>
              <a:rPr dirty="0"/>
              <a:t> </a:t>
            </a:r>
            <a:r>
              <a:rPr dirty="0" err="1"/>
              <a:t>ممکن</a:t>
            </a:r>
            <a:r>
              <a:rPr dirty="0"/>
              <a:t> </a:t>
            </a:r>
            <a:r>
              <a:rPr dirty="0" err="1"/>
              <a:t>است</a:t>
            </a:r>
            <a:r>
              <a:rPr dirty="0"/>
              <a:t> </a:t>
            </a:r>
            <a:r>
              <a:rPr dirty="0" err="1"/>
              <a:t>هر</a:t>
            </a:r>
            <a:r>
              <a:rPr dirty="0"/>
              <a:t> </a:t>
            </a:r>
            <a:r>
              <a:rPr dirty="0" err="1"/>
              <a:t>روز</a:t>
            </a:r>
            <a:r>
              <a:rPr dirty="0"/>
              <a:t> </a:t>
            </a:r>
            <a:r>
              <a:rPr dirty="0" err="1"/>
              <a:t>دفع</a:t>
            </a:r>
            <a:r>
              <a:rPr dirty="0"/>
              <a:t> </a:t>
            </a:r>
            <a:r>
              <a:rPr dirty="0" err="1"/>
              <a:t>داشته</a:t>
            </a:r>
            <a:r>
              <a:rPr dirty="0"/>
              <a:t> </a:t>
            </a:r>
            <a:r>
              <a:rPr dirty="0" err="1"/>
              <a:t>باشد</a:t>
            </a:r>
            <a:r>
              <a:rPr dirty="0"/>
              <a:t> </a:t>
            </a:r>
            <a:r>
              <a:rPr dirty="0" err="1"/>
              <a:t>اما</a:t>
            </a:r>
            <a:r>
              <a:rPr dirty="0"/>
              <a:t> </a:t>
            </a:r>
            <a:r>
              <a:rPr dirty="0" err="1"/>
              <a:t>همچنان</a:t>
            </a:r>
            <a:r>
              <a:rPr dirty="0"/>
              <a:t> </a:t>
            </a:r>
            <a:r>
              <a:rPr dirty="0" err="1"/>
              <a:t>یبوست</a:t>
            </a:r>
            <a:r>
              <a:rPr dirty="0"/>
              <a:t> و </a:t>
            </a:r>
            <a:r>
              <a:rPr dirty="0" err="1"/>
              <a:t>اختلال</a:t>
            </a:r>
            <a:r>
              <a:rPr dirty="0"/>
              <a:t> </a:t>
            </a:r>
            <a:r>
              <a:rPr dirty="0" err="1"/>
              <a:t>تخلیه</a:t>
            </a:r>
            <a:r>
              <a:rPr dirty="0"/>
              <a:t> </a:t>
            </a:r>
            <a:r>
              <a:rPr dirty="0" err="1"/>
              <a:t>داشته</a:t>
            </a:r>
            <a:r>
              <a:rPr dirty="0"/>
              <a:t> </a:t>
            </a:r>
            <a:r>
              <a:rPr dirty="0" err="1"/>
              <a:t>باشد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9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هدف</a:t>
            </a:r>
            <a:r>
              <a:rPr dirty="0"/>
              <a:t> </a:t>
            </a:r>
            <a:r>
              <a:rPr dirty="0" err="1"/>
              <a:t>درمان</a:t>
            </a:r>
            <a:r>
              <a:rPr dirty="0"/>
              <a:t>: </a:t>
            </a:r>
            <a:r>
              <a:rPr dirty="0" err="1"/>
              <a:t>دفع</a:t>
            </a:r>
            <a:r>
              <a:rPr dirty="0"/>
              <a:t> </a:t>
            </a:r>
            <a:r>
              <a:rPr dirty="0" err="1"/>
              <a:t>نرم</a:t>
            </a:r>
            <a:r>
              <a:rPr dirty="0"/>
              <a:t>، </a:t>
            </a:r>
            <a:r>
              <a:rPr dirty="0" err="1"/>
              <a:t>راحت</a:t>
            </a:r>
            <a:r>
              <a:rPr dirty="0"/>
              <a:t>، </a:t>
            </a:r>
            <a:r>
              <a:rPr dirty="0" err="1"/>
              <a:t>کامل</a:t>
            </a:r>
            <a:r>
              <a:rPr dirty="0"/>
              <a:t> و </a:t>
            </a:r>
            <a:r>
              <a:rPr dirty="0" err="1"/>
              <a:t>بدون</a:t>
            </a:r>
            <a:r>
              <a:rPr dirty="0"/>
              <a:t> </a:t>
            </a:r>
            <a:r>
              <a:rPr dirty="0" err="1"/>
              <a:t>زور</a:t>
            </a:r>
            <a:r>
              <a:rPr dirty="0"/>
              <a:t> </a:t>
            </a:r>
            <a:r>
              <a:rPr dirty="0" err="1"/>
              <a:t>زدن</a:t>
            </a:r>
            <a:r>
              <a:rPr dirty="0"/>
              <a:t>؛ </a:t>
            </a:r>
            <a:r>
              <a:rPr dirty="0" err="1"/>
              <a:t>نه</a:t>
            </a:r>
            <a:r>
              <a:rPr dirty="0"/>
              <a:t> </a:t>
            </a:r>
            <a:r>
              <a:rPr dirty="0" err="1"/>
              <a:t>الزاماً</a:t>
            </a:r>
            <a:r>
              <a:rPr dirty="0"/>
              <a:t> </a:t>
            </a:r>
            <a:r>
              <a:rPr dirty="0" err="1"/>
              <a:t>دفع</a:t>
            </a:r>
            <a:r>
              <a:rPr dirty="0"/>
              <a:t> </a:t>
            </a:r>
            <a:r>
              <a:rPr dirty="0" err="1"/>
              <a:t>روزانه</a:t>
            </a:r>
            <a:r>
              <a:rPr dirty="0"/>
              <a:t>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" y="2614574"/>
            <a:ext cx="4361688" cy="398739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217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19304A"/>
                </a:solidFill>
                <a:latin typeface="Arial"/>
              </a:defRPr>
            </a:pPr>
            <a:r>
              <a:t>معیارهای Rome IV در یبوست عملکردی</a:t>
            </a:r>
          </a:p>
        </p:txBody>
      </p:sp>
      <p:sp>
        <p:nvSpPr>
          <p:cNvPr id="4" name="Rectangle 3"/>
          <p:cNvSpPr/>
          <p:nvPr/>
        </p:nvSpPr>
        <p:spPr>
          <a:xfrm>
            <a:off x="9509760" y="1042415"/>
            <a:ext cx="1920240" cy="50292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698480" cy="43891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1800" b="1">
                <a:solidFill>
                  <a:srgbClr val="007D82"/>
                </a:solidFill>
                <a:latin typeface="Arial"/>
              </a:defRPr>
            </a:pPr>
            <a:r>
              <a:t>معیارهای تشخیصی در زمینه بالینی تفسیر شوند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" y="1938528"/>
            <a:ext cx="10789920" cy="4018536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حداقل</a:t>
            </a:r>
            <a:r>
              <a:rPr dirty="0"/>
              <a:t> ۲ </a:t>
            </a:r>
            <a:r>
              <a:rPr dirty="0" err="1"/>
              <a:t>علامت</a:t>
            </a:r>
            <a:r>
              <a:rPr dirty="0"/>
              <a:t>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بیش</a:t>
            </a:r>
            <a:r>
              <a:rPr dirty="0"/>
              <a:t> </a:t>
            </a:r>
            <a:r>
              <a:rPr dirty="0" err="1"/>
              <a:t>از</a:t>
            </a:r>
            <a:r>
              <a:rPr dirty="0"/>
              <a:t> ۲۵٪ </a:t>
            </a:r>
            <a:r>
              <a:rPr dirty="0" err="1"/>
              <a:t>دفعات</a:t>
            </a:r>
            <a:r>
              <a:rPr dirty="0"/>
              <a:t> </a:t>
            </a:r>
            <a:r>
              <a:rPr dirty="0" err="1"/>
              <a:t>دفع</a:t>
            </a:r>
            <a:r>
              <a:rPr dirty="0"/>
              <a:t>: </a:t>
            </a:r>
            <a:endParaRPr lang="fa-IR" dirty="0" smtClean="0"/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 err="1" smtClean="0"/>
              <a:t>زور</a:t>
            </a:r>
            <a:r>
              <a:rPr dirty="0" smtClean="0"/>
              <a:t> </a:t>
            </a:r>
            <a:r>
              <a:rPr dirty="0" err="1"/>
              <a:t>زدن</a:t>
            </a:r>
            <a:r>
              <a:rPr dirty="0"/>
              <a:t>، </a:t>
            </a:r>
            <a:r>
              <a:rPr dirty="0" err="1"/>
              <a:t>مدفوع</a:t>
            </a:r>
            <a:r>
              <a:rPr dirty="0"/>
              <a:t> </a:t>
            </a:r>
            <a:r>
              <a:rPr dirty="0" err="1"/>
              <a:t>بریستول</a:t>
            </a:r>
            <a:r>
              <a:rPr dirty="0"/>
              <a:t> ۱–۲، </a:t>
            </a:r>
            <a:r>
              <a:rPr dirty="0" err="1"/>
              <a:t>تخلیه</a:t>
            </a:r>
            <a:r>
              <a:rPr dirty="0"/>
              <a:t> </a:t>
            </a:r>
            <a:r>
              <a:rPr dirty="0" err="1"/>
              <a:t>ناکامل</a:t>
            </a:r>
            <a:r>
              <a:rPr dirty="0"/>
              <a:t>، </a:t>
            </a:r>
            <a:r>
              <a:rPr dirty="0" err="1"/>
              <a:t>انسداد</a:t>
            </a:r>
            <a:r>
              <a:rPr dirty="0"/>
              <a:t> </a:t>
            </a:r>
            <a:r>
              <a:rPr dirty="0" err="1"/>
              <a:t>آنورکتال</a:t>
            </a:r>
            <a:r>
              <a:rPr dirty="0"/>
              <a:t>، </a:t>
            </a:r>
            <a:r>
              <a:rPr dirty="0" err="1"/>
              <a:t>مانور</a:t>
            </a:r>
            <a:r>
              <a:rPr dirty="0"/>
              <a:t> </a:t>
            </a:r>
            <a:r>
              <a:rPr dirty="0" err="1"/>
              <a:t>دستی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کمتر</a:t>
            </a:r>
            <a:r>
              <a:rPr dirty="0"/>
              <a:t> </a:t>
            </a:r>
            <a:r>
              <a:rPr dirty="0" err="1"/>
              <a:t>از</a:t>
            </a:r>
            <a:r>
              <a:rPr dirty="0"/>
              <a:t> ۳ </a:t>
            </a:r>
            <a:r>
              <a:rPr dirty="0" err="1"/>
              <a:t>دفع</a:t>
            </a:r>
            <a:r>
              <a:rPr dirty="0"/>
              <a:t> </a:t>
            </a:r>
            <a:r>
              <a:rPr dirty="0" err="1"/>
              <a:t>خودبه‌خودی</a:t>
            </a:r>
            <a:r>
              <a:rPr dirty="0"/>
              <a:t>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هفته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مدفوع</a:t>
            </a:r>
            <a:r>
              <a:rPr dirty="0"/>
              <a:t> </a:t>
            </a:r>
            <a:r>
              <a:rPr dirty="0" err="1"/>
              <a:t>شل</a:t>
            </a:r>
            <a:r>
              <a:rPr dirty="0"/>
              <a:t> </a:t>
            </a:r>
            <a:r>
              <a:rPr dirty="0" err="1"/>
              <a:t>به‌ندرت</a:t>
            </a:r>
            <a:r>
              <a:rPr dirty="0"/>
              <a:t> و </a:t>
            </a:r>
            <a:r>
              <a:rPr dirty="0" err="1"/>
              <a:t>معمولاً</a:t>
            </a:r>
            <a:r>
              <a:rPr dirty="0"/>
              <a:t> </a:t>
            </a:r>
            <a:r>
              <a:rPr dirty="0" err="1"/>
              <a:t>بدون</a:t>
            </a:r>
            <a:r>
              <a:rPr dirty="0"/>
              <a:t> </a:t>
            </a:r>
            <a:r>
              <a:rPr dirty="0" err="1"/>
              <a:t>ملین</a:t>
            </a:r>
            <a:r>
              <a:rPr dirty="0"/>
              <a:t> </a:t>
            </a:r>
            <a:r>
              <a:rPr dirty="0" err="1"/>
              <a:t>رخ</a:t>
            </a:r>
            <a:r>
              <a:rPr dirty="0"/>
              <a:t> </a:t>
            </a:r>
            <a:r>
              <a:rPr dirty="0" err="1"/>
              <a:t>می‌دهد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معیارها</a:t>
            </a:r>
            <a:r>
              <a:rPr dirty="0"/>
              <a:t> </a:t>
            </a:r>
            <a:r>
              <a:rPr dirty="0" err="1"/>
              <a:t>در</a:t>
            </a:r>
            <a:r>
              <a:rPr dirty="0"/>
              <a:t> ۳ </a:t>
            </a:r>
            <a:r>
              <a:rPr dirty="0" err="1"/>
              <a:t>ماه</a:t>
            </a:r>
            <a:r>
              <a:rPr dirty="0"/>
              <a:t> </a:t>
            </a:r>
            <a:r>
              <a:rPr dirty="0" err="1"/>
              <a:t>اخیر</a:t>
            </a:r>
            <a:r>
              <a:rPr dirty="0"/>
              <a:t> </a:t>
            </a:r>
            <a:r>
              <a:rPr dirty="0" err="1"/>
              <a:t>وجود</a:t>
            </a:r>
            <a:r>
              <a:rPr dirty="0"/>
              <a:t> </a:t>
            </a:r>
            <a:r>
              <a:rPr dirty="0" err="1"/>
              <a:t>داشته</a:t>
            </a:r>
            <a:r>
              <a:rPr dirty="0"/>
              <a:t> و </a:t>
            </a:r>
            <a:r>
              <a:rPr dirty="0" err="1"/>
              <a:t>شروع</a:t>
            </a:r>
            <a:r>
              <a:rPr dirty="0"/>
              <a:t> </a:t>
            </a:r>
            <a:r>
              <a:rPr dirty="0" err="1"/>
              <a:t>علائم</a:t>
            </a:r>
            <a:r>
              <a:rPr dirty="0"/>
              <a:t> </a:t>
            </a:r>
            <a:r>
              <a:rPr dirty="0" err="1"/>
              <a:t>حداقل</a:t>
            </a:r>
            <a:r>
              <a:rPr dirty="0"/>
              <a:t> ۶ </a:t>
            </a:r>
            <a:r>
              <a:rPr dirty="0" err="1"/>
              <a:t>ماه</a:t>
            </a:r>
            <a:r>
              <a:rPr dirty="0"/>
              <a:t> </a:t>
            </a:r>
            <a:r>
              <a:rPr dirty="0" err="1"/>
              <a:t>قبل</a:t>
            </a:r>
            <a:r>
              <a:rPr dirty="0"/>
              <a:t> </a:t>
            </a:r>
            <a:r>
              <a:rPr dirty="0" err="1"/>
              <a:t>باشد</a:t>
            </a:r>
            <a:r>
              <a:rPr dirty="0" smtClean="0"/>
              <a:t>.</a:t>
            </a:r>
            <a:endParaRPr lang="fa-IR" dirty="0" smtClean="0"/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endParaRPr lang="fa-IR" dirty="0"/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endParaRPr lang="fa-IR" dirty="0" smtClean="0"/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endParaRPr lang="fa-IR" dirty="0"/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lang="fa-IR" dirty="0">
                <a:solidFill>
                  <a:srgbClr val="FF0000"/>
                </a:solidFill>
              </a:rPr>
              <a:t>در شروع جدید، علائم هشدار یا احتمال علت ثانویه، </a:t>
            </a:r>
            <a:endParaRPr lang="fa-IR" dirty="0" smtClean="0">
              <a:solidFill>
                <a:srgbClr val="FF0000"/>
              </a:solidFill>
            </a:endParaRP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lang="fa-IR" dirty="0" smtClean="0">
                <a:solidFill>
                  <a:srgbClr val="FF0000"/>
                </a:solidFill>
              </a:rPr>
              <a:t>برچسب </a:t>
            </a:r>
            <a:r>
              <a:rPr lang="fa-IR" dirty="0">
                <a:solidFill>
                  <a:srgbClr val="FF0000"/>
                </a:solidFill>
              </a:rPr>
              <a:t>«یبوست عملکردی» نباید بررسی را متوقف کند.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640080" y="5650992"/>
            <a:ext cx="10927080" cy="621792"/>
          </a:xfrm>
          <a:prstGeom prst="roundRect">
            <a:avLst/>
          </a:prstGeom>
          <a:solidFill>
            <a:srgbClr val="EEF6F7"/>
          </a:solidFill>
          <a:ln>
            <a:solidFill>
              <a:srgbClr val="EEF6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0549" y="0"/>
            <a:ext cx="561509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489365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2700" b="1">
                <a:solidFill>
                  <a:srgbClr val="19304A"/>
                </a:solidFill>
                <a:latin typeface="Arial"/>
              </a:defRPr>
            </a:pPr>
            <a:r>
              <a:rPr dirty="0" err="1"/>
              <a:t>شرح</a:t>
            </a:r>
            <a:r>
              <a:rPr dirty="0"/>
              <a:t> </a:t>
            </a:r>
            <a:r>
              <a:rPr dirty="0" err="1"/>
              <a:t>حال</a:t>
            </a:r>
            <a:r>
              <a:rPr dirty="0"/>
              <a:t> </a:t>
            </a:r>
            <a:r>
              <a:rPr dirty="0" err="1"/>
              <a:t>هدفمند</a:t>
            </a:r>
            <a:r>
              <a:rPr dirty="0"/>
              <a:t>: ۶ </a:t>
            </a:r>
            <a:r>
              <a:rPr dirty="0" err="1"/>
              <a:t>پرسش</a:t>
            </a:r>
            <a:r>
              <a:rPr dirty="0"/>
              <a:t> </a:t>
            </a:r>
            <a:r>
              <a:rPr dirty="0" err="1"/>
              <a:t>کلیدی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9509760" y="1042415"/>
            <a:ext cx="1920240" cy="50292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789920" cy="2092368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۱) </a:t>
            </a:r>
            <a:r>
              <a:rPr dirty="0" err="1"/>
              <a:t>از</a:t>
            </a:r>
            <a:r>
              <a:rPr dirty="0"/>
              <a:t> </a:t>
            </a:r>
            <a:r>
              <a:rPr dirty="0" err="1"/>
              <a:t>چه</a:t>
            </a:r>
            <a:r>
              <a:rPr dirty="0"/>
              <a:t> </a:t>
            </a:r>
            <a:r>
              <a:rPr dirty="0" err="1"/>
              <a:t>زمانی</a:t>
            </a:r>
            <a:r>
              <a:rPr dirty="0"/>
              <a:t> </a:t>
            </a:r>
            <a:r>
              <a:rPr dirty="0" err="1"/>
              <a:t>شروع</a:t>
            </a:r>
            <a:r>
              <a:rPr dirty="0"/>
              <a:t> </a:t>
            </a:r>
            <a:r>
              <a:rPr dirty="0" err="1"/>
              <a:t>شده</a:t>
            </a:r>
            <a:r>
              <a:rPr dirty="0"/>
              <a:t>؟ </a:t>
            </a:r>
            <a:r>
              <a:rPr dirty="0" err="1"/>
              <a:t>جدید</a:t>
            </a:r>
            <a:r>
              <a:rPr dirty="0"/>
              <a:t> </a:t>
            </a:r>
            <a:r>
              <a:rPr dirty="0" err="1"/>
              <a:t>است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مزمن</a:t>
            </a:r>
            <a:r>
              <a:rPr dirty="0"/>
              <a:t>؟ </a:t>
            </a:r>
            <a:r>
              <a:rPr dirty="0" err="1"/>
              <a:t>نسبت</a:t>
            </a:r>
            <a:r>
              <a:rPr dirty="0"/>
              <a:t> </a:t>
            </a:r>
            <a:r>
              <a:rPr dirty="0" err="1"/>
              <a:t>به</a:t>
            </a:r>
            <a:r>
              <a:rPr dirty="0"/>
              <a:t> </a:t>
            </a:r>
            <a:r>
              <a:rPr dirty="0" err="1"/>
              <a:t>وضعیت</a:t>
            </a:r>
            <a:r>
              <a:rPr dirty="0"/>
              <a:t> </a:t>
            </a:r>
            <a:r>
              <a:rPr dirty="0" err="1"/>
              <a:t>پایه</a:t>
            </a:r>
            <a:r>
              <a:rPr dirty="0"/>
              <a:t> </a:t>
            </a:r>
            <a:r>
              <a:rPr dirty="0" err="1"/>
              <a:t>چه</a:t>
            </a:r>
            <a:r>
              <a:rPr dirty="0"/>
              <a:t> </a:t>
            </a:r>
            <a:r>
              <a:rPr dirty="0" err="1"/>
              <a:t>تغییری</a:t>
            </a:r>
            <a:r>
              <a:rPr dirty="0"/>
              <a:t> </a:t>
            </a:r>
            <a:r>
              <a:rPr dirty="0" err="1"/>
              <a:t>کرده</a:t>
            </a:r>
            <a:r>
              <a:rPr dirty="0"/>
              <a:t>؟</a:t>
            </a:r>
          </a:p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۲) </a:t>
            </a:r>
            <a:r>
              <a:rPr dirty="0" err="1"/>
              <a:t>آخرین</a:t>
            </a:r>
            <a:r>
              <a:rPr dirty="0"/>
              <a:t> </a:t>
            </a:r>
            <a:r>
              <a:rPr dirty="0" err="1"/>
              <a:t>دفع</a:t>
            </a:r>
            <a:r>
              <a:rPr dirty="0"/>
              <a:t> و </a:t>
            </a:r>
            <a:r>
              <a:rPr dirty="0" err="1"/>
              <a:t>دفع</a:t>
            </a:r>
            <a:r>
              <a:rPr dirty="0"/>
              <a:t> </a:t>
            </a:r>
            <a:r>
              <a:rPr dirty="0" err="1"/>
              <a:t>گاز</a:t>
            </a:r>
            <a:r>
              <a:rPr dirty="0"/>
              <a:t> </a:t>
            </a:r>
            <a:r>
              <a:rPr dirty="0" err="1"/>
              <a:t>چه</a:t>
            </a:r>
            <a:r>
              <a:rPr dirty="0"/>
              <a:t> </a:t>
            </a:r>
            <a:r>
              <a:rPr dirty="0" err="1"/>
              <a:t>زمانی</a:t>
            </a:r>
            <a:r>
              <a:rPr dirty="0"/>
              <a:t> </a:t>
            </a:r>
            <a:r>
              <a:rPr dirty="0" err="1"/>
              <a:t>بوده</a:t>
            </a:r>
            <a:r>
              <a:rPr dirty="0"/>
              <a:t>؟ </a:t>
            </a:r>
            <a:r>
              <a:rPr dirty="0" err="1"/>
              <a:t>درد</a:t>
            </a:r>
            <a:r>
              <a:rPr dirty="0"/>
              <a:t>، </a:t>
            </a:r>
            <a:r>
              <a:rPr dirty="0" err="1"/>
              <a:t>اتساع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استفراغ</a:t>
            </a:r>
            <a:r>
              <a:rPr dirty="0"/>
              <a:t> </a:t>
            </a:r>
            <a:r>
              <a:rPr dirty="0" err="1"/>
              <a:t>وجود</a:t>
            </a:r>
            <a:r>
              <a:rPr dirty="0"/>
              <a:t> </a:t>
            </a:r>
            <a:r>
              <a:rPr dirty="0" err="1"/>
              <a:t>دارد</a:t>
            </a:r>
            <a:r>
              <a:rPr dirty="0"/>
              <a:t>؟</a:t>
            </a:r>
          </a:p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۳) </a:t>
            </a:r>
            <a:r>
              <a:rPr dirty="0" err="1"/>
              <a:t>شکل</a:t>
            </a:r>
            <a:r>
              <a:rPr dirty="0"/>
              <a:t> </a:t>
            </a:r>
            <a:r>
              <a:rPr dirty="0" err="1"/>
              <a:t>مدفوع</a:t>
            </a:r>
            <a:r>
              <a:rPr dirty="0"/>
              <a:t> </a:t>
            </a:r>
            <a:r>
              <a:rPr dirty="0" err="1"/>
              <a:t>بر</a:t>
            </a:r>
            <a:r>
              <a:rPr dirty="0"/>
              <a:t> </a:t>
            </a:r>
            <a:r>
              <a:rPr dirty="0" err="1"/>
              <a:t>اساس</a:t>
            </a:r>
            <a:r>
              <a:rPr dirty="0"/>
              <a:t> </a:t>
            </a:r>
            <a:r>
              <a:rPr dirty="0" err="1"/>
              <a:t>مقیاس</a:t>
            </a:r>
            <a:r>
              <a:rPr dirty="0"/>
              <a:t> </a:t>
            </a:r>
            <a:r>
              <a:rPr dirty="0" err="1"/>
              <a:t>بریستول</a:t>
            </a:r>
            <a:r>
              <a:rPr dirty="0"/>
              <a:t> </a:t>
            </a:r>
            <a:r>
              <a:rPr dirty="0" err="1"/>
              <a:t>چیست</a:t>
            </a:r>
            <a:r>
              <a:rPr dirty="0"/>
              <a:t>؟ </a:t>
            </a:r>
            <a:r>
              <a:rPr dirty="0" err="1"/>
              <a:t>زور</a:t>
            </a:r>
            <a:r>
              <a:rPr dirty="0"/>
              <a:t> </a:t>
            </a:r>
            <a:r>
              <a:rPr dirty="0" err="1"/>
              <a:t>زدن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تخلیه</a:t>
            </a:r>
            <a:r>
              <a:rPr dirty="0"/>
              <a:t> </a:t>
            </a:r>
            <a:r>
              <a:rPr dirty="0" err="1"/>
              <a:t>ناکامل</a:t>
            </a:r>
            <a:r>
              <a:rPr dirty="0"/>
              <a:t> </a:t>
            </a:r>
            <a:r>
              <a:rPr dirty="0" err="1"/>
              <a:t>دارد</a:t>
            </a:r>
            <a:r>
              <a:rPr dirty="0"/>
              <a:t>؟</a:t>
            </a:r>
          </a:p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۴) </a:t>
            </a:r>
            <a:r>
              <a:rPr dirty="0" err="1"/>
              <a:t>خون‌ریزی</a:t>
            </a:r>
            <a:r>
              <a:rPr dirty="0"/>
              <a:t>، </a:t>
            </a:r>
            <a:r>
              <a:rPr dirty="0" err="1"/>
              <a:t>کاهش</a:t>
            </a:r>
            <a:r>
              <a:rPr dirty="0"/>
              <a:t> </a:t>
            </a:r>
            <a:r>
              <a:rPr dirty="0" err="1"/>
              <a:t>وزن</a:t>
            </a:r>
            <a:r>
              <a:rPr dirty="0"/>
              <a:t>، </a:t>
            </a:r>
            <a:r>
              <a:rPr dirty="0" err="1"/>
              <a:t>کم‌خونی</a:t>
            </a:r>
            <a:r>
              <a:rPr dirty="0"/>
              <a:t>، </a:t>
            </a:r>
            <a:r>
              <a:rPr dirty="0" err="1"/>
              <a:t>بی‌اشتهایی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سابقه</a:t>
            </a:r>
            <a:r>
              <a:rPr dirty="0"/>
              <a:t> </a:t>
            </a:r>
            <a:r>
              <a:rPr dirty="0" err="1"/>
              <a:t>خانوادگی</a:t>
            </a:r>
            <a:r>
              <a:rPr dirty="0"/>
              <a:t> </a:t>
            </a:r>
            <a:r>
              <a:rPr dirty="0" err="1"/>
              <a:t>وجود</a:t>
            </a:r>
            <a:r>
              <a:rPr dirty="0"/>
              <a:t> </a:t>
            </a:r>
            <a:r>
              <a:rPr dirty="0" err="1"/>
              <a:t>دارد</a:t>
            </a:r>
            <a:r>
              <a:rPr dirty="0"/>
              <a:t>؟</a:t>
            </a:r>
          </a:p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۵) </a:t>
            </a:r>
            <a:r>
              <a:rPr dirty="0" err="1"/>
              <a:t>رژیم</a:t>
            </a:r>
            <a:r>
              <a:rPr dirty="0"/>
              <a:t>، </a:t>
            </a:r>
            <a:r>
              <a:rPr dirty="0" err="1"/>
              <a:t>مایعات</a:t>
            </a:r>
            <a:r>
              <a:rPr dirty="0"/>
              <a:t>، </a:t>
            </a:r>
            <a:r>
              <a:rPr dirty="0" err="1"/>
              <a:t>تحرک</a:t>
            </a:r>
            <a:r>
              <a:rPr dirty="0"/>
              <a:t>، </a:t>
            </a:r>
            <a:r>
              <a:rPr dirty="0" err="1"/>
              <a:t>توانایی</a:t>
            </a:r>
            <a:r>
              <a:rPr dirty="0"/>
              <a:t> </a:t>
            </a:r>
            <a:r>
              <a:rPr dirty="0" err="1"/>
              <a:t>رفتن</a:t>
            </a:r>
            <a:r>
              <a:rPr dirty="0"/>
              <a:t> </a:t>
            </a:r>
            <a:r>
              <a:rPr dirty="0" err="1"/>
              <a:t>به</a:t>
            </a:r>
            <a:r>
              <a:rPr dirty="0"/>
              <a:t> </a:t>
            </a:r>
            <a:r>
              <a:rPr dirty="0" err="1"/>
              <a:t>سرویس</a:t>
            </a:r>
            <a:r>
              <a:rPr dirty="0"/>
              <a:t> و </a:t>
            </a:r>
            <a:r>
              <a:rPr dirty="0" err="1"/>
              <a:t>وضعیت</a:t>
            </a:r>
            <a:r>
              <a:rPr dirty="0"/>
              <a:t> </a:t>
            </a:r>
            <a:r>
              <a:rPr dirty="0" err="1"/>
              <a:t>شناختی</a:t>
            </a:r>
            <a:r>
              <a:rPr dirty="0"/>
              <a:t> </a:t>
            </a:r>
            <a:r>
              <a:rPr dirty="0" err="1"/>
              <a:t>چگونه</a:t>
            </a:r>
            <a:r>
              <a:rPr dirty="0"/>
              <a:t> </a:t>
            </a:r>
            <a:r>
              <a:rPr dirty="0" err="1"/>
              <a:t>است</a:t>
            </a:r>
            <a:r>
              <a:rPr dirty="0"/>
              <a:t>؟</a:t>
            </a:r>
          </a:p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۶) </a:t>
            </a:r>
            <a:r>
              <a:rPr dirty="0" err="1"/>
              <a:t>چه</a:t>
            </a:r>
            <a:r>
              <a:rPr dirty="0"/>
              <a:t> </a:t>
            </a:r>
            <a:r>
              <a:rPr dirty="0" err="1"/>
              <a:t>داروها</a:t>
            </a:r>
            <a:r>
              <a:rPr dirty="0"/>
              <a:t> و </a:t>
            </a:r>
            <a:r>
              <a:rPr dirty="0" err="1"/>
              <a:t>ملین‌هایی</a:t>
            </a:r>
            <a:r>
              <a:rPr dirty="0"/>
              <a:t> </a:t>
            </a:r>
            <a:r>
              <a:rPr dirty="0" err="1"/>
              <a:t>مصرف</a:t>
            </a:r>
            <a:r>
              <a:rPr dirty="0"/>
              <a:t> </a:t>
            </a:r>
            <a:r>
              <a:rPr dirty="0" err="1"/>
              <a:t>می‌کند</a:t>
            </a:r>
            <a:r>
              <a:rPr dirty="0"/>
              <a:t> و </a:t>
            </a:r>
            <a:r>
              <a:rPr dirty="0" err="1"/>
              <a:t>پاسخ</a:t>
            </a:r>
            <a:r>
              <a:rPr dirty="0"/>
              <a:t> </a:t>
            </a:r>
            <a:r>
              <a:rPr dirty="0" err="1"/>
              <a:t>قبلی</a:t>
            </a:r>
            <a:r>
              <a:rPr dirty="0"/>
              <a:t> </a:t>
            </a:r>
            <a:r>
              <a:rPr dirty="0" err="1"/>
              <a:t>چه</a:t>
            </a:r>
            <a:r>
              <a:rPr dirty="0"/>
              <a:t> </a:t>
            </a:r>
            <a:r>
              <a:rPr dirty="0" err="1"/>
              <a:t>بوده</a:t>
            </a:r>
            <a:r>
              <a:rPr dirty="0"/>
              <a:t> </a:t>
            </a:r>
            <a:r>
              <a:rPr dirty="0" err="1"/>
              <a:t>است</a:t>
            </a:r>
            <a:r>
              <a:rPr dirty="0"/>
              <a:t>؟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2" y="-82296"/>
            <a:ext cx="42334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AA3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217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19304A"/>
                </a:solidFill>
                <a:latin typeface="Arial"/>
              </a:defRPr>
            </a:pPr>
            <a:r>
              <a:t>علائم هشدار و موقعیت‌های اورژانسی</a:t>
            </a:r>
          </a:p>
        </p:txBody>
      </p:sp>
      <p:sp>
        <p:nvSpPr>
          <p:cNvPr id="4" name="Rectangle 3"/>
          <p:cNvSpPr/>
          <p:nvPr/>
        </p:nvSpPr>
        <p:spPr>
          <a:xfrm>
            <a:off x="9509760" y="1042415"/>
            <a:ext cx="1920240" cy="50292"/>
          </a:xfrm>
          <a:prstGeom prst="rect">
            <a:avLst/>
          </a:prstGeom>
          <a:solidFill>
            <a:srgbClr val="AA3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789920" cy="1817934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درد</a:t>
            </a:r>
            <a:r>
              <a:rPr dirty="0"/>
              <a:t> </a:t>
            </a:r>
            <a:r>
              <a:rPr dirty="0" err="1" smtClean="0"/>
              <a:t>شدید</a:t>
            </a:r>
            <a:r>
              <a:rPr dirty="0" smtClean="0"/>
              <a:t>/</a:t>
            </a:r>
            <a:r>
              <a:rPr dirty="0" err="1" smtClean="0"/>
              <a:t>پیشرونده</a:t>
            </a:r>
            <a:r>
              <a:rPr dirty="0" smtClean="0"/>
              <a:t>، </a:t>
            </a:r>
            <a:r>
              <a:rPr dirty="0" err="1"/>
              <a:t>اتساع</a:t>
            </a:r>
            <a:r>
              <a:rPr dirty="0"/>
              <a:t> </a:t>
            </a:r>
            <a:r>
              <a:rPr dirty="0" err="1"/>
              <a:t>قابل‌توجه</a:t>
            </a:r>
            <a:r>
              <a:rPr dirty="0" smtClean="0"/>
              <a:t>، </a:t>
            </a:r>
            <a:r>
              <a:rPr dirty="0" err="1"/>
              <a:t>استفراغ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عدم</a:t>
            </a:r>
            <a:r>
              <a:rPr dirty="0"/>
              <a:t> </a:t>
            </a:r>
            <a:r>
              <a:rPr dirty="0" err="1"/>
              <a:t>دفع</a:t>
            </a:r>
            <a:r>
              <a:rPr dirty="0"/>
              <a:t> </a:t>
            </a:r>
            <a:r>
              <a:rPr dirty="0" err="1"/>
              <a:t>گاز</a:t>
            </a:r>
            <a:r>
              <a:rPr dirty="0"/>
              <a:t>: </a:t>
            </a:r>
            <a:r>
              <a:rPr b="1" dirty="0" err="1"/>
              <a:t>احتمال</a:t>
            </a:r>
            <a:r>
              <a:rPr b="1" dirty="0"/>
              <a:t> </a:t>
            </a:r>
            <a:r>
              <a:rPr b="1" dirty="0" err="1"/>
              <a:t>انسداد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خون‌ریزی</a:t>
            </a:r>
            <a:r>
              <a:rPr dirty="0"/>
              <a:t> </a:t>
            </a:r>
            <a:r>
              <a:rPr dirty="0" err="1"/>
              <a:t>گوارشی</a:t>
            </a:r>
            <a:r>
              <a:rPr dirty="0"/>
              <a:t>، </a:t>
            </a:r>
            <a:r>
              <a:rPr dirty="0" err="1"/>
              <a:t>کم‌خونی</a:t>
            </a:r>
            <a:r>
              <a:rPr dirty="0"/>
              <a:t> </a:t>
            </a:r>
            <a:r>
              <a:rPr dirty="0" err="1"/>
              <a:t>فقر</a:t>
            </a:r>
            <a:r>
              <a:rPr dirty="0"/>
              <a:t> </a:t>
            </a:r>
            <a:r>
              <a:rPr dirty="0" err="1"/>
              <a:t>آهن</a:t>
            </a:r>
            <a:r>
              <a:rPr dirty="0"/>
              <a:t>، </a:t>
            </a:r>
            <a:r>
              <a:rPr dirty="0" err="1"/>
              <a:t>کاهش</a:t>
            </a:r>
            <a:r>
              <a:rPr dirty="0"/>
              <a:t> </a:t>
            </a:r>
            <a:r>
              <a:rPr dirty="0" err="1"/>
              <a:t>وزن</a:t>
            </a:r>
            <a:r>
              <a:rPr dirty="0"/>
              <a:t> </a:t>
            </a:r>
            <a:r>
              <a:rPr dirty="0" err="1"/>
              <a:t>ناخواسته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lang="fa-IR" dirty="0" smtClean="0"/>
              <a:t>لمس </a:t>
            </a:r>
            <a:r>
              <a:rPr dirty="0" err="1" smtClean="0"/>
              <a:t>تود</a:t>
            </a:r>
            <a:r>
              <a:rPr dirty="0" smtClean="0"/>
              <a:t>.</a:t>
            </a:r>
            <a:endParaRPr b="1" dirty="0"/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شروع</a:t>
            </a:r>
            <a:r>
              <a:rPr dirty="0"/>
              <a:t> </a:t>
            </a:r>
            <a:r>
              <a:rPr dirty="0" err="1"/>
              <a:t>جدید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تغییر</a:t>
            </a:r>
            <a:r>
              <a:rPr dirty="0"/>
              <a:t> </a:t>
            </a:r>
            <a:r>
              <a:rPr dirty="0" err="1"/>
              <a:t>پایدار</a:t>
            </a:r>
            <a:r>
              <a:rPr dirty="0"/>
              <a:t> </a:t>
            </a:r>
            <a:r>
              <a:rPr dirty="0" err="1"/>
              <a:t>عادت</a:t>
            </a:r>
            <a:r>
              <a:rPr dirty="0"/>
              <a:t> </a:t>
            </a:r>
            <a:r>
              <a:rPr dirty="0" err="1"/>
              <a:t>دفع</a:t>
            </a:r>
            <a:r>
              <a:rPr dirty="0"/>
              <a:t>، </a:t>
            </a:r>
            <a:r>
              <a:rPr dirty="0" err="1"/>
              <a:t>به‌ویژه</a:t>
            </a:r>
            <a:r>
              <a:rPr dirty="0"/>
              <a:t>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سن</a:t>
            </a:r>
            <a:r>
              <a:rPr dirty="0"/>
              <a:t> </a:t>
            </a:r>
            <a:r>
              <a:rPr dirty="0" err="1"/>
              <a:t>بالاتر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سابقه</a:t>
            </a:r>
            <a:r>
              <a:rPr dirty="0"/>
              <a:t> </a:t>
            </a:r>
            <a:r>
              <a:rPr dirty="0" err="1"/>
              <a:t>خانوادگی</a:t>
            </a:r>
            <a:r>
              <a:rPr dirty="0"/>
              <a:t> </a:t>
            </a:r>
            <a:r>
              <a:rPr dirty="0" err="1"/>
              <a:t>سرطان</a:t>
            </a:r>
            <a:r>
              <a:rPr dirty="0"/>
              <a:t> </a:t>
            </a:r>
            <a:r>
              <a:rPr dirty="0" err="1"/>
              <a:t>کولورکتال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پولیپ</a:t>
            </a:r>
            <a:r>
              <a:rPr dirty="0"/>
              <a:t> </a:t>
            </a:r>
            <a:r>
              <a:rPr dirty="0" err="1" smtClean="0"/>
              <a:t>پیشرفته</a:t>
            </a:r>
            <a:r>
              <a:rPr lang="fa-IR" dirty="0" smtClean="0"/>
              <a:t> </a:t>
            </a:r>
            <a:r>
              <a:rPr dirty="0" smtClean="0"/>
              <a:t>؛ </a:t>
            </a:r>
            <a:r>
              <a:rPr dirty="0" err="1"/>
              <a:t>رعایت</a:t>
            </a:r>
            <a:r>
              <a:rPr dirty="0"/>
              <a:t> </a:t>
            </a:r>
            <a:r>
              <a:rPr dirty="0" err="1"/>
              <a:t>غربالگری</a:t>
            </a:r>
            <a:r>
              <a:rPr dirty="0"/>
              <a:t> </a:t>
            </a:r>
            <a:r>
              <a:rPr dirty="0" err="1"/>
              <a:t>متناسب</a:t>
            </a:r>
            <a:r>
              <a:rPr dirty="0"/>
              <a:t> </a:t>
            </a:r>
            <a:r>
              <a:rPr dirty="0" err="1"/>
              <a:t>با</a:t>
            </a:r>
            <a:r>
              <a:rPr dirty="0"/>
              <a:t> </a:t>
            </a:r>
            <a:r>
              <a:rPr dirty="0" err="1"/>
              <a:t>ریسک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تب</a:t>
            </a:r>
            <a:r>
              <a:rPr dirty="0"/>
              <a:t>، </a:t>
            </a:r>
            <a:r>
              <a:rPr dirty="0" err="1"/>
              <a:t>علائم</a:t>
            </a:r>
            <a:r>
              <a:rPr dirty="0"/>
              <a:t> </a:t>
            </a:r>
            <a:r>
              <a:rPr dirty="0" err="1"/>
              <a:t>سیستمیک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درد</a:t>
            </a:r>
            <a:r>
              <a:rPr dirty="0"/>
              <a:t> </a:t>
            </a:r>
            <a:r>
              <a:rPr dirty="0" err="1"/>
              <a:t>غیرمعمول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5650992"/>
            <a:ext cx="10927080" cy="621792"/>
          </a:xfrm>
          <a:prstGeom prst="roundRect">
            <a:avLst/>
          </a:prstGeom>
          <a:solidFill>
            <a:srgbClr val="FBEFEF"/>
          </a:solidFill>
          <a:ln>
            <a:solidFill>
              <a:srgbClr val="FBEF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5724144"/>
            <a:ext cx="10515600" cy="381643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1200" b="0">
                <a:solidFill>
                  <a:srgbClr val="5F6C78"/>
                </a:solidFill>
                <a:latin typeface="Arial"/>
              </a:defRPr>
            </a:pPr>
            <a:r>
              <a:rPr sz="2000" dirty="0" err="1">
                <a:solidFill>
                  <a:srgbClr val="FF0000"/>
                </a:solidFill>
              </a:rPr>
              <a:t>در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شک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به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انسداد</a:t>
            </a:r>
            <a:r>
              <a:rPr sz="2000" dirty="0">
                <a:solidFill>
                  <a:srgbClr val="FF0000"/>
                </a:solidFill>
              </a:rPr>
              <a:t>، </a:t>
            </a:r>
            <a:r>
              <a:rPr sz="2000" dirty="0" err="1">
                <a:solidFill>
                  <a:srgbClr val="FF0000"/>
                </a:solidFill>
              </a:rPr>
              <a:t>افزایش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فیبر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یا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تجویز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ملین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خوراکی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بدون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ارزیابی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می‌تواند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نامناسب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باشد</a:t>
            </a:r>
            <a:r>
              <a:rPr sz="2000"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84"/>
            <a:ext cx="4443984" cy="559533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87084" y="3503874"/>
            <a:ext cx="4434840" cy="20313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dirty="0" smtClean="0"/>
              <a:t>تشخیص های افتراقی:</a:t>
            </a:r>
          </a:p>
          <a:p>
            <a:pPr algn="r" rtl="1"/>
            <a:r>
              <a:rPr lang="fa-IR" dirty="0" smtClean="0"/>
              <a:t>انسداد </a:t>
            </a:r>
          </a:p>
          <a:p>
            <a:pPr algn="r" rtl="1"/>
            <a:r>
              <a:rPr lang="fa-IR" dirty="0" smtClean="0"/>
              <a:t>بدخیمی</a:t>
            </a:r>
          </a:p>
          <a:p>
            <a:pPr algn="r" rtl="1"/>
            <a:r>
              <a:rPr lang="fa-IR" dirty="0" smtClean="0"/>
              <a:t>دیورتیکولیت</a:t>
            </a:r>
          </a:p>
          <a:p>
            <a:pPr algn="r" rtl="1"/>
            <a:r>
              <a:rPr lang="fa-IR" dirty="0" smtClean="0"/>
              <a:t>کولیت عفونی و التهابی</a:t>
            </a:r>
          </a:p>
          <a:p>
            <a:pPr algn="r" rtl="1"/>
            <a:r>
              <a:rPr lang="fa-IR" dirty="0" smtClean="0"/>
              <a:t>پرفوراسیون و پریتونیت</a:t>
            </a:r>
          </a:p>
          <a:p>
            <a:pPr algn="r" rtl="1"/>
            <a:r>
              <a:rPr lang="fa-IR" dirty="0" smtClean="0"/>
              <a:t>مگاکلون </a:t>
            </a:r>
            <a:endParaRPr lang="fa-I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489365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2700" b="1">
                <a:solidFill>
                  <a:srgbClr val="19304A"/>
                </a:solidFill>
                <a:latin typeface="Arial"/>
              </a:defRPr>
            </a:pPr>
            <a:r>
              <a:rPr dirty="0" err="1"/>
              <a:t>مرور</a:t>
            </a:r>
            <a:r>
              <a:rPr dirty="0"/>
              <a:t> </a:t>
            </a:r>
            <a:r>
              <a:rPr dirty="0" err="1"/>
              <a:t>داروها</a:t>
            </a:r>
            <a:r>
              <a:rPr dirty="0"/>
              <a:t>: </a:t>
            </a:r>
            <a:r>
              <a:rPr dirty="0" err="1"/>
              <a:t>علت</a:t>
            </a:r>
            <a:r>
              <a:rPr dirty="0"/>
              <a:t> </a:t>
            </a:r>
            <a:r>
              <a:rPr dirty="0" err="1"/>
              <a:t>قابل</a:t>
            </a:r>
            <a:r>
              <a:rPr dirty="0"/>
              <a:t> </a:t>
            </a:r>
            <a:r>
              <a:rPr dirty="0" err="1"/>
              <a:t>اصلاح</a:t>
            </a:r>
            <a:r>
              <a:rPr dirty="0"/>
              <a:t> </a:t>
            </a:r>
            <a:r>
              <a:rPr dirty="0" err="1"/>
              <a:t>را</a:t>
            </a:r>
            <a:r>
              <a:rPr dirty="0"/>
              <a:t> </a:t>
            </a:r>
            <a:r>
              <a:rPr dirty="0" err="1"/>
              <a:t>پیدا</a:t>
            </a:r>
            <a:r>
              <a:rPr dirty="0"/>
              <a:t> </a:t>
            </a:r>
            <a:r>
              <a:rPr dirty="0" err="1"/>
              <a:t>کنید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9509760" y="1042415"/>
            <a:ext cx="1920240" cy="50292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789920" cy="2184701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اپیوئیدها</a:t>
            </a:r>
            <a:r>
              <a:rPr dirty="0"/>
              <a:t>؛ </a:t>
            </a:r>
            <a:r>
              <a:rPr dirty="0" err="1"/>
              <a:t>داروهای</a:t>
            </a:r>
            <a:r>
              <a:rPr dirty="0"/>
              <a:t> </a:t>
            </a:r>
            <a:r>
              <a:rPr dirty="0" err="1"/>
              <a:t>آنتی‌کولینرژیک</a:t>
            </a:r>
            <a:r>
              <a:rPr dirty="0"/>
              <a:t>، </a:t>
            </a:r>
            <a:r>
              <a:rPr dirty="0" err="1"/>
              <a:t>آنتی‌سایکوتیک‌ها</a:t>
            </a:r>
            <a:r>
              <a:rPr dirty="0"/>
              <a:t> و </a:t>
            </a:r>
            <a:r>
              <a:rPr dirty="0" err="1"/>
              <a:t>برخی</a:t>
            </a:r>
            <a:r>
              <a:rPr dirty="0"/>
              <a:t> </a:t>
            </a:r>
            <a:r>
              <a:rPr dirty="0" err="1"/>
              <a:t>ضدافسردگی‌ها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آهن</a:t>
            </a:r>
            <a:r>
              <a:rPr dirty="0"/>
              <a:t>، </a:t>
            </a:r>
            <a:r>
              <a:rPr dirty="0" err="1"/>
              <a:t>مکمل</a:t>
            </a:r>
            <a:r>
              <a:rPr dirty="0"/>
              <a:t> </a:t>
            </a:r>
            <a:r>
              <a:rPr dirty="0" err="1"/>
              <a:t>کلسیم</a:t>
            </a:r>
            <a:r>
              <a:rPr dirty="0"/>
              <a:t>، </a:t>
            </a:r>
            <a:r>
              <a:rPr dirty="0" err="1"/>
              <a:t>آنتی‌اسیدهای</a:t>
            </a:r>
            <a:r>
              <a:rPr dirty="0"/>
              <a:t> </a:t>
            </a:r>
            <a:r>
              <a:rPr dirty="0" err="1"/>
              <a:t>حاوی</a:t>
            </a:r>
            <a:r>
              <a:rPr dirty="0"/>
              <a:t> </a:t>
            </a:r>
            <a:r>
              <a:rPr dirty="0" err="1"/>
              <a:t>آلومینیوم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وراپامیل</a:t>
            </a:r>
            <a:r>
              <a:rPr dirty="0"/>
              <a:t> و </a:t>
            </a:r>
            <a:r>
              <a:rPr dirty="0" err="1"/>
              <a:t>برخی</a:t>
            </a:r>
            <a:r>
              <a:rPr dirty="0"/>
              <a:t> </a:t>
            </a:r>
            <a:r>
              <a:rPr dirty="0" err="1"/>
              <a:t>آنتی‌هیستامین‌های</a:t>
            </a:r>
            <a:r>
              <a:rPr dirty="0"/>
              <a:t> </a:t>
            </a:r>
            <a:r>
              <a:rPr dirty="0" err="1"/>
              <a:t>نسل</a:t>
            </a:r>
            <a:r>
              <a:rPr dirty="0"/>
              <a:t> </a:t>
            </a:r>
            <a:r>
              <a:rPr dirty="0" err="1"/>
              <a:t>اول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کم‌آبی</a:t>
            </a:r>
            <a:r>
              <a:rPr dirty="0"/>
              <a:t> </a:t>
            </a:r>
            <a:r>
              <a:rPr dirty="0" err="1"/>
              <a:t>ناشی</a:t>
            </a:r>
            <a:r>
              <a:rPr dirty="0"/>
              <a:t> </a:t>
            </a:r>
            <a:r>
              <a:rPr dirty="0" err="1"/>
              <a:t>از</a:t>
            </a:r>
            <a:r>
              <a:rPr dirty="0"/>
              <a:t> </a:t>
            </a:r>
            <a:r>
              <a:rPr dirty="0" err="1"/>
              <a:t>دیورتیک‌ها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دریافت</a:t>
            </a:r>
            <a:r>
              <a:rPr dirty="0"/>
              <a:t> </a:t>
            </a:r>
            <a:r>
              <a:rPr dirty="0" err="1"/>
              <a:t>ناکافی</a:t>
            </a:r>
            <a:r>
              <a:rPr dirty="0"/>
              <a:t> </a:t>
            </a:r>
            <a:r>
              <a:rPr dirty="0" err="1"/>
              <a:t>مایعات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صورت</a:t>
            </a:r>
            <a:r>
              <a:rPr dirty="0"/>
              <a:t> </a:t>
            </a:r>
            <a:r>
              <a:rPr dirty="0" err="1"/>
              <a:t>امکان</a:t>
            </a:r>
            <a:r>
              <a:rPr dirty="0"/>
              <a:t>، </a:t>
            </a:r>
            <a:r>
              <a:rPr dirty="0" err="1"/>
              <a:t>قطع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جایگزینی</a:t>
            </a:r>
            <a:r>
              <a:rPr dirty="0"/>
              <a:t> </a:t>
            </a:r>
            <a:r>
              <a:rPr dirty="0" err="1"/>
              <a:t>داروی</a:t>
            </a:r>
            <a:r>
              <a:rPr dirty="0"/>
              <a:t> </a:t>
            </a:r>
            <a:r>
              <a:rPr dirty="0" err="1"/>
              <a:t>مسبب</a:t>
            </a:r>
            <a:r>
              <a:rPr dirty="0"/>
              <a:t>؛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یبوست</a:t>
            </a:r>
            <a:r>
              <a:rPr dirty="0"/>
              <a:t> </a:t>
            </a:r>
            <a:r>
              <a:rPr dirty="0" err="1"/>
              <a:t>ناشی</a:t>
            </a:r>
            <a:r>
              <a:rPr dirty="0"/>
              <a:t> </a:t>
            </a:r>
            <a:r>
              <a:rPr dirty="0" err="1"/>
              <a:t>از</a:t>
            </a:r>
            <a:r>
              <a:rPr dirty="0"/>
              <a:t> </a:t>
            </a:r>
            <a:r>
              <a:rPr dirty="0" err="1"/>
              <a:t>اپیوئید</a:t>
            </a:r>
            <a:r>
              <a:rPr dirty="0"/>
              <a:t>، </a:t>
            </a:r>
            <a:r>
              <a:rPr dirty="0" err="1"/>
              <a:t>مسیر</a:t>
            </a:r>
            <a:r>
              <a:rPr dirty="0"/>
              <a:t> </a:t>
            </a:r>
            <a:r>
              <a:rPr dirty="0" err="1" smtClean="0"/>
              <a:t>اختصاصی</a:t>
            </a:r>
            <a:r>
              <a:rPr lang="fa-IR" dirty="0" smtClean="0"/>
              <a:t> </a:t>
            </a:r>
            <a:r>
              <a:rPr dirty="0" err="1" smtClean="0"/>
              <a:t>را</a:t>
            </a:r>
            <a:r>
              <a:rPr dirty="0" smtClean="0"/>
              <a:t>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نظر</a:t>
            </a:r>
            <a:r>
              <a:rPr dirty="0"/>
              <a:t> </a:t>
            </a:r>
            <a:r>
              <a:rPr dirty="0" err="1"/>
              <a:t>بگیرید</a:t>
            </a:r>
            <a:r>
              <a:rPr dirty="0" smtClean="0"/>
              <a:t>.</a:t>
            </a:r>
            <a:endParaRPr lang="fa-IR" dirty="0" smtClean="0"/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lang="fa-IR" dirty="0" smtClean="0"/>
              <a:t>		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640080" y="5650992"/>
            <a:ext cx="10927080" cy="621792"/>
          </a:xfrm>
          <a:prstGeom prst="roundRect">
            <a:avLst/>
          </a:prstGeom>
          <a:solidFill>
            <a:srgbClr val="EEF6F7"/>
          </a:solidFill>
          <a:ln>
            <a:solidFill>
              <a:srgbClr val="EEF6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5724144"/>
            <a:ext cx="10515600" cy="381643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1200" b="0">
                <a:solidFill>
                  <a:srgbClr val="5F6C78"/>
                </a:solidFill>
                <a:latin typeface="Arial"/>
              </a:defRPr>
            </a:pPr>
            <a:r>
              <a:rPr sz="2000" dirty="0" err="1">
                <a:solidFill>
                  <a:srgbClr val="FF0000"/>
                </a:solidFill>
              </a:rPr>
              <a:t>در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بیمار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 smtClean="0">
                <a:solidFill>
                  <a:srgbClr val="FF0000"/>
                </a:solidFill>
              </a:rPr>
              <a:t>چند</a:t>
            </a:r>
            <a:r>
              <a:rPr lang="fa-IR" sz="2000" dirty="0" smtClean="0">
                <a:solidFill>
                  <a:srgbClr val="FF0000"/>
                </a:solidFill>
              </a:rPr>
              <a:t> </a:t>
            </a:r>
            <a:r>
              <a:rPr sz="2000" dirty="0" err="1" smtClean="0">
                <a:solidFill>
                  <a:srgbClr val="FF0000"/>
                </a:solidFill>
              </a:rPr>
              <a:t>دارویی</a:t>
            </a:r>
            <a:r>
              <a:rPr sz="2000" dirty="0">
                <a:solidFill>
                  <a:srgbClr val="FF0000"/>
                </a:solidFill>
              </a:rPr>
              <a:t>، </a:t>
            </a:r>
            <a:r>
              <a:rPr sz="2000" dirty="0" err="1">
                <a:solidFill>
                  <a:srgbClr val="FF0000"/>
                </a:solidFill>
              </a:rPr>
              <a:t>بازبینی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نسخه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گاهی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از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افزودن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یک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داروی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جدید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مؤثرتر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 smtClean="0">
                <a:solidFill>
                  <a:srgbClr val="FF0000"/>
                </a:solidFill>
              </a:rPr>
              <a:t>است</a:t>
            </a:r>
            <a:r>
              <a:rPr lang="fa-IR" sz="2000" dirty="0" smtClean="0">
                <a:solidFill>
                  <a:srgbClr val="FF0000"/>
                </a:solidFill>
              </a:rPr>
              <a:t>.</a:t>
            </a:r>
            <a:r>
              <a:rPr sz="2000" dirty="0" smtClean="0">
                <a:solidFill>
                  <a:srgbClr val="FF0000"/>
                </a:solidFill>
              </a:rPr>
              <a:t>.</a:t>
            </a:r>
            <a:endParaRPr sz="2000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00244" cy="27249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217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19304A"/>
                </a:solidFill>
                <a:latin typeface="Arial"/>
              </a:defRPr>
            </a:pPr>
            <a:r>
              <a:t>معاینه و بررسی‌های اولیه</a:t>
            </a:r>
          </a:p>
        </p:txBody>
      </p:sp>
      <p:sp>
        <p:nvSpPr>
          <p:cNvPr id="4" name="Rectangle 3"/>
          <p:cNvSpPr/>
          <p:nvPr/>
        </p:nvSpPr>
        <p:spPr>
          <a:xfrm>
            <a:off x="9509760" y="1042415"/>
            <a:ext cx="1920240" cy="50292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789920" cy="1817934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وضعیت</a:t>
            </a:r>
            <a:r>
              <a:rPr dirty="0"/>
              <a:t> </a:t>
            </a:r>
            <a:r>
              <a:rPr dirty="0" err="1"/>
              <a:t>آب</a:t>
            </a:r>
            <a:r>
              <a:rPr dirty="0"/>
              <a:t> </a:t>
            </a:r>
            <a:r>
              <a:rPr dirty="0" err="1"/>
              <a:t>بدن</a:t>
            </a:r>
            <a:r>
              <a:rPr dirty="0"/>
              <a:t>، </a:t>
            </a:r>
            <a:r>
              <a:rPr dirty="0" err="1"/>
              <a:t>تغذیه</a:t>
            </a:r>
            <a:r>
              <a:rPr dirty="0"/>
              <a:t>، </a:t>
            </a:r>
            <a:r>
              <a:rPr dirty="0" err="1"/>
              <a:t>تحرک</a:t>
            </a:r>
            <a:r>
              <a:rPr dirty="0"/>
              <a:t>؛ </a:t>
            </a:r>
            <a:r>
              <a:rPr dirty="0" err="1"/>
              <a:t>معاینه</a:t>
            </a:r>
            <a:r>
              <a:rPr dirty="0"/>
              <a:t> </a:t>
            </a:r>
            <a:r>
              <a:rPr dirty="0" err="1"/>
              <a:t>شکم</a:t>
            </a:r>
            <a:r>
              <a:rPr dirty="0"/>
              <a:t> </a:t>
            </a:r>
            <a:r>
              <a:rPr dirty="0" err="1"/>
              <a:t>برای</a:t>
            </a:r>
            <a:r>
              <a:rPr dirty="0"/>
              <a:t> </a:t>
            </a:r>
            <a:r>
              <a:rPr dirty="0" err="1"/>
              <a:t>اتساع</a:t>
            </a:r>
            <a:r>
              <a:rPr dirty="0"/>
              <a:t>، </a:t>
            </a:r>
            <a:r>
              <a:rPr dirty="0" err="1"/>
              <a:t>حساسیت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توده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معاینه</a:t>
            </a:r>
            <a:r>
              <a:rPr dirty="0"/>
              <a:t> </a:t>
            </a:r>
            <a:r>
              <a:rPr dirty="0" err="1"/>
              <a:t>رکتال</a:t>
            </a:r>
            <a:r>
              <a:rPr dirty="0"/>
              <a:t> </a:t>
            </a:r>
            <a:r>
              <a:rPr dirty="0" err="1"/>
              <a:t>انگشتی</a:t>
            </a:r>
            <a:r>
              <a:rPr dirty="0"/>
              <a:t>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صورت</a:t>
            </a:r>
            <a:r>
              <a:rPr dirty="0"/>
              <a:t> </a:t>
            </a:r>
            <a:r>
              <a:rPr dirty="0" err="1"/>
              <a:t>امکان</a:t>
            </a:r>
            <a:r>
              <a:rPr dirty="0"/>
              <a:t>: </a:t>
            </a:r>
            <a:r>
              <a:rPr dirty="0" err="1"/>
              <a:t>فکال</a:t>
            </a:r>
            <a:r>
              <a:rPr dirty="0"/>
              <a:t> </a:t>
            </a:r>
            <a:r>
              <a:rPr dirty="0" err="1"/>
              <a:t>ایمپکشن</a:t>
            </a:r>
            <a:r>
              <a:rPr dirty="0"/>
              <a:t>، </a:t>
            </a:r>
            <a:r>
              <a:rPr dirty="0" err="1"/>
              <a:t>توده</a:t>
            </a:r>
            <a:r>
              <a:rPr dirty="0"/>
              <a:t>، </a:t>
            </a:r>
            <a:r>
              <a:rPr dirty="0" err="1"/>
              <a:t>تون</a:t>
            </a:r>
            <a:r>
              <a:rPr dirty="0"/>
              <a:t> </a:t>
            </a:r>
            <a:r>
              <a:rPr dirty="0" err="1"/>
              <a:t>اسفنکتر</a:t>
            </a:r>
            <a:r>
              <a:rPr dirty="0"/>
              <a:t> و </a:t>
            </a:r>
            <a:r>
              <a:rPr dirty="0" err="1"/>
              <a:t>هماهنگی</a:t>
            </a:r>
            <a:r>
              <a:rPr dirty="0"/>
              <a:t> </a:t>
            </a:r>
            <a:r>
              <a:rPr dirty="0" err="1"/>
              <a:t>دفع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CBC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شک</a:t>
            </a:r>
            <a:r>
              <a:rPr dirty="0"/>
              <a:t> </a:t>
            </a:r>
            <a:r>
              <a:rPr dirty="0" err="1"/>
              <a:t>به</a:t>
            </a:r>
            <a:r>
              <a:rPr dirty="0"/>
              <a:t> </a:t>
            </a:r>
            <a:r>
              <a:rPr dirty="0" err="1"/>
              <a:t>کم‌خونی</a:t>
            </a:r>
            <a:r>
              <a:rPr dirty="0"/>
              <a:t>/</a:t>
            </a:r>
            <a:r>
              <a:rPr dirty="0" err="1"/>
              <a:t>خون‌ریزی</a:t>
            </a:r>
            <a:r>
              <a:rPr dirty="0"/>
              <a:t>؛ </a:t>
            </a:r>
            <a:r>
              <a:rPr dirty="0" err="1"/>
              <a:t>کلسیم</a:t>
            </a:r>
            <a:r>
              <a:rPr dirty="0"/>
              <a:t>، </a:t>
            </a:r>
            <a:r>
              <a:rPr dirty="0" err="1"/>
              <a:t>الکترولیت</a:t>
            </a:r>
            <a:r>
              <a:rPr dirty="0"/>
              <a:t>، </a:t>
            </a:r>
            <a:r>
              <a:rPr dirty="0" err="1"/>
              <a:t>کراتینین</a:t>
            </a:r>
            <a:r>
              <a:rPr dirty="0"/>
              <a:t>، TSH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قند</a:t>
            </a:r>
            <a:r>
              <a:rPr dirty="0"/>
              <a:t> </a:t>
            </a:r>
            <a:r>
              <a:rPr dirty="0" err="1"/>
              <a:t>بر</a:t>
            </a:r>
            <a:r>
              <a:rPr dirty="0"/>
              <a:t> </a:t>
            </a:r>
            <a:r>
              <a:rPr dirty="0" err="1"/>
              <a:t>اساس</a:t>
            </a:r>
            <a:r>
              <a:rPr dirty="0"/>
              <a:t> </a:t>
            </a:r>
            <a:r>
              <a:rPr dirty="0" err="1"/>
              <a:t>شرح</a:t>
            </a:r>
            <a:r>
              <a:rPr dirty="0"/>
              <a:t> </a:t>
            </a:r>
            <a:r>
              <a:rPr dirty="0" err="1"/>
              <a:t>حال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کولونوسکوپی</a:t>
            </a:r>
            <a:r>
              <a:rPr dirty="0"/>
              <a:t> </a:t>
            </a:r>
            <a:r>
              <a:rPr dirty="0" err="1"/>
              <a:t>صرفاً</a:t>
            </a:r>
            <a:r>
              <a:rPr dirty="0"/>
              <a:t> </a:t>
            </a:r>
            <a:r>
              <a:rPr dirty="0" err="1"/>
              <a:t>به</a:t>
            </a:r>
            <a:r>
              <a:rPr dirty="0"/>
              <a:t> </a:t>
            </a:r>
            <a:r>
              <a:rPr dirty="0" err="1"/>
              <a:t>علت</a:t>
            </a:r>
            <a:r>
              <a:rPr dirty="0"/>
              <a:t> </a:t>
            </a:r>
            <a:r>
              <a:rPr dirty="0" err="1"/>
              <a:t>یبوست</a:t>
            </a:r>
            <a:r>
              <a:rPr dirty="0"/>
              <a:t> </a:t>
            </a:r>
            <a:r>
              <a:rPr dirty="0" err="1"/>
              <a:t>مزمن</a:t>
            </a:r>
            <a:r>
              <a:rPr dirty="0"/>
              <a:t> </a:t>
            </a:r>
            <a:r>
              <a:rPr dirty="0" err="1"/>
              <a:t>بدون</a:t>
            </a:r>
            <a:r>
              <a:rPr dirty="0"/>
              <a:t> </a:t>
            </a:r>
            <a:r>
              <a:rPr dirty="0" err="1"/>
              <a:t>علامت</a:t>
            </a:r>
            <a:r>
              <a:rPr dirty="0"/>
              <a:t> </a:t>
            </a:r>
            <a:r>
              <a:rPr dirty="0" err="1"/>
              <a:t>هشدار</a:t>
            </a:r>
            <a:r>
              <a:rPr dirty="0"/>
              <a:t>، </a:t>
            </a:r>
            <a:r>
              <a:rPr dirty="0" err="1"/>
              <a:t>معمولاً</a:t>
            </a:r>
            <a:r>
              <a:rPr dirty="0"/>
              <a:t> </a:t>
            </a:r>
            <a:r>
              <a:rPr dirty="0" err="1"/>
              <a:t>لازم</a:t>
            </a:r>
            <a:r>
              <a:rPr dirty="0"/>
              <a:t> </a:t>
            </a:r>
            <a:r>
              <a:rPr dirty="0" err="1"/>
              <a:t>نیست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تصویربرداری</a:t>
            </a:r>
            <a:r>
              <a:rPr dirty="0"/>
              <a:t>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شک</a:t>
            </a:r>
            <a:r>
              <a:rPr dirty="0"/>
              <a:t> </a:t>
            </a:r>
            <a:r>
              <a:rPr dirty="0" err="1"/>
              <a:t>به</a:t>
            </a:r>
            <a:r>
              <a:rPr dirty="0"/>
              <a:t> </a:t>
            </a:r>
            <a:r>
              <a:rPr dirty="0" err="1"/>
              <a:t>انسداد</a:t>
            </a:r>
            <a:r>
              <a:rPr dirty="0"/>
              <a:t>، </a:t>
            </a:r>
            <a:r>
              <a:rPr dirty="0" err="1"/>
              <a:t>توده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عارضه</a:t>
            </a:r>
            <a:r>
              <a:rPr dirty="0"/>
              <a:t>؛ </a:t>
            </a:r>
            <a:r>
              <a:rPr dirty="0" err="1"/>
              <a:t>نه</a:t>
            </a:r>
            <a:r>
              <a:rPr dirty="0"/>
              <a:t> </a:t>
            </a:r>
            <a:r>
              <a:rPr dirty="0" err="1"/>
              <a:t>به‌صورت</a:t>
            </a:r>
            <a:r>
              <a:rPr dirty="0"/>
              <a:t> </a:t>
            </a:r>
            <a:r>
              <a:rPr dirty="0" err="1"/>
              <a:t>روتین</a:t>
            </a:r>
            <a:r>
              <a:rPr dirty="0"/>
              <a:t> </a:t>
            </a:r>
            <a:r>
              <a:rPr dirty="0" err="1"/>
              <a:t>برای</a:t>
            </a:r>
            <a:r>
              <a:rPr dirty="0"/>
              <a:t> </a:t>
            </a:r>
            <a:r>
              <a:rPr dirty="0" err="1"/>
              <a:t>همه</a:t>
            </a:r>
            <a:r>
              <a:rPr dirty="0"/>
              <a:t>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"/>
            <a:ext cx="2400300" cy="43910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217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19304A"/>
                </a:solidFill>
                <a:latin typeface="Arial"/>
              </a:defRPr>
            </a:pPr>
            <a:r>
              <a:t>علل ثانویه و افتراق‌های مهم</a:t>
            </a:r>
          </a:p>
        </p:txBody>
      </p:sp>
      <p:sp>
        <p:nvSpPr>
          <p:cNvPr id="4" name="Rectangle 3"/>
          <p:cNvSpPr/>
          <p:nvPr/>
        </p:nvSpPr>
        <p:spPr>
          <a:xfrm>
            <a:off x="9509760" y="1042415"/>
            <a:ext cx="1920240" cy="50292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789920" cy="1817934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متابولیک</a:t>
            </a:r>
            <a:r>
              <a:rPr dirty="0"/>
              <a:t>: </a:t>
            </a:r>
            <a:r>
              <a:rPr dirty="0" err="1"/>
              <a:t>کم‌کاری</a:t>
            </a:r>
            <a:r>
              <a:rPr dirty="0"/>
              <a:t> </a:t>
            </a:r>
            <a:r>
              <a:rPr dirty="0" err="1"/>
              <a:t>تیروئید</a:t>
            </a:r>
            <a:r>
              <a:rPr dirty="0"/>
              <a:t>، </a:t>
            </a:r>
            <a:r>
              <a:rPr dirty="0" err="1"/>
              <a:t>هیپرکلسمی</a:t>
            </a:r>
            <a:r>
              <a:rPr dirty="0"/>
              <a:t>، </a:t>
            </a:r>
            <a:r>
              <a:rPr dirty="0" err="1"/>
              <a:t>اختلالات</a:t>
            </a:r>
            <a:r>
              <a:rPr dirty="0"/>
              <a:t> </a:t>
            </a:r>
            <a:r>
              <a:rPr dirty="0" err="1"/>
              <a:t>الکترولیتی</a:t>
            </a:r>
            <a:r>
              <a:rPr dirty="0"/>
              <a:t>؛ </a:t>
            </a:r>
            <a:r>
              <a:rPr dirty="0" err="1" smtClean="0"/>
              <a:t>دیابت</a:t>
            </a:r>
            <a:r>
              <a:rPr dirty="0" smtClean="0"/>
              <a:t>.</a:t>
            </a:r>
            <a:endParaRPr dirty="0"/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عصبی</a:t>
            </a:r>
            <a:r>
              <a:rPr dirty="0"/>
              <a:t>: </a:t>
            </a:r>
            <a:r>
              <a:rPr dirty="0" err="1"/>
              <a:t>پارکینسون</a:t>
            </a:r>
            <a:r>
              <a:rPr dirty="0"/>
              <a:t>، </a:t>
            </a:r>
            <a:r>
              <a:rPr dirty="0" err="1"/>
              <a:t>سکته</a:t>
            </a:r>
            <a:r>
              <a:rPr dirty="0"/>
              <a:t>، </a:t>
            </a:r>
            <a:r>
              <a:rPr dirty="0" err="1"/>
              <a:t>نوروپاتی</a:t>
            </a:r>
            <a:r>
              <a:rPr dirty="0"/>
              <a:t> و </a:t>
            </a:r>
            <a:r>
              <a:rPr dirty="0" err="1"/>
              <a:t>اختلالات</a:t>
            </a:r>
            <a:r>
              <a:rPr dirty="0"/>
              <a:t> </a:t>
            </a:r>
            <a:r>
              <a:rPr dirty="0" err="1"/>
              <a:t>نخاعی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عملکردی</a:t>
            </a:r>
            <a:r>
              <a:rPr dirty="0"/>
              <a:t>: </a:t>
            </a:r>
            <a:r>
              <a:rPr dirty="0" err="1"/>
              <a:t>کندی</a:t>
            </a:r>
            <a:r>
              <a:rPr dirty="0"/>
              <a:t> </a:t>
            </a:r>
            <a:r>
              <a:rPr dirty="0" err="1"/>
              <a:t>عبور</a:t>
            </a:r>
            <a:r>
              <a:rPr dirty="0"/>
              <a:t> </a:t>
            </a:r>
            <a:r>
              <a:rPr dirty="0" err="1"/>
              <a:t>کولون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اختلال</a:t>
            </a:r>
            <a:r>
              <a:rPr dirty="0"/>
              <a:t> </a:t>
            </a:r>
            <a:r>
              <a:rPr dirty="0" err="1"/>
              <a:t>دفع</a:t>
            </a:r>
            <a:r>
              <a:rPr dirty="0"/>
              <a:t>/</a:t>
            </a:r>
            <a:r>
              <a:rPr dirty="0" err="1"/>
              <a:t>کف</a:t>
            </a:r>
            <a:r>
              <a:rPr dirty="0"/>
              <a:t> </a:t>
            </a:r>
            <a:r>
              <a:rPr dirty="0" err="1"/>
              <a:t>لگن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ساختاری</a:t>
            </a:r>
            <a:r>
              <a:rPr dirty="0"/>
              <a:t>: </a:t>
            </a:r>
            <a:r>
              <a:rPr dirty="0" err="1"/>
              <a:t>تنگی</a:t>
            </a:r>
            <a:r>
              <a:rPr dirty="0"/>
              <a:t>، </a:t>
            </a:r>
            <a:r>
              <a:rPr dirty="0" err="1"/>
              <a:t>سرطان</a:t>
            </a:r>
            <a:r>
              <a:rPr dirty="0"/>
              <a:t> </a:t>
            </a:r>
            <a:r>
              <a:rPr dirty="0" err="1"/>
              <a:t>کولورکتال</a:t>
            </a:r>
            <a:r>
              <a:rPr dirty="0"/>
              <a:t>، </a:t>
            </a:r>
            <a:r>
              <a:rPr dirty="0" err="1"/>
              <a:t>پرولاپس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اختلالات</a:t>
            </a:r>
            <a:r>
              <a:rPr dirty="0"/>
              <a:t> </a:t>
            </a:r>
            <a:r>
              <a:rPr dirty="0" err="1"/>
              <a:t>کف</a:t>
            </a:r>
            <a:r>
              <a:rPr dirty="0"/>
              <a:t> </a:t>
            </a:r>
            <a:r>
              <a:rPr dirty="0" err="1"/>
              <a:t>لگن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فکال</a:t>
            </a:r>
            <a:r>
              <a:rPr dirty="0"/>
              <a:t> </a:t>
            </a:r>
            <a:r>
              <a:rPr dirty="0" err="1"/>
              <a:t>ایمپکشن</a:t>
            </a:r>
            <a:r>
              <a:rPr dirty="0"/>
              <a:t> </a:t>
            </a:r>
            <a:r>
              <a:rPr dirty="0" err="1"/>
              <a:t>می‌تواند</a:t>
            </a:r>
            <a:r>
              <a:rPr dirty="0"/>
              <a:t> </a:t>
            </a:r>
            <a:r>
              <a:rPr dirty="0" err="1"/>
              <a:t>با</a:t>
            </a:r>
            <a:r>
              <a:rPr dirty="0"/>
              <a:t> </a:t>
            </a:r>
            <a:r>
              <a:rPr dirty="0" err="1"/>
              <a:t>اسهال</a:t>
            </a:r>
            <a:r>
              <a:rPr dirty="0"/>
              <a:t> </a:t>
            </a:r>
            <a:r>
              <a:rPr dirty="0" smtClean="0"/>
              <a:t>و </a:t>
            </a:r>
            <a:r>
              <a:rPr dirty="0" err="1"/>
              <a:t>بی‌اختیاری</a:t>
            </a:r>
            <a:r>
              <a:rPr dirty="0"/>
              <a:t> </a:t>
            </a:r>
            <a:r>
              <a:rPr dirty="0" err="1"/>
              <a:t>اشتباه</a:t>
            </a:r>
            <a:r>
              <a:rPr dirty="0"/>
              <a:t> </a:t>
            </a:r>
            <a:r>
              <a:rPr dirty="0" err="1"/>
              <a:t>شود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217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19304A"/>
                </a:solidFill>
                <a:latin typeface="Arial"/>
              </a:defRPr>
            </a:pPr>
            <a:r>
              <a:t>درمان غیردارویی: نسخه عملی</a:t>
            </a:r>
          </a:p>
        </p:txBody>
      </p:sp>
      <p:sp>
        <p:nvSpPr>
          <p:cNvPr id="4" name="Rectangle 3"/>
          <p:cNvSpPr/>
          <p:nvPr/>
        </p:nvSpPr>
        <p:spPr>
          <a:xfrm>
            <a:off x="9509760" y="1042415"/>
            <a:ext cx="1920240" cy="50292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789920" cy="1817934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فیبر</a:t>
            </a:r>
            <a:r>
              <a:rPr dirty="0"/>
              <a:t> </a:t>
            </a:r>
            <a:r>
              <a:rPr dirty="0" err="1"/>
              <a:t>غذایی</a:t>
            </a:r>
            <a:r>
              <a:rPr dirty="0"/>
              <a:t> </a:t>
            </a:r>
            <a:r>
              <a:rPr dirty="0" err="1"/>
              <a:t>را</a:t>
            </a:r>
            <a:r>
              <a:rPr dirty="0"/>
              <a:t> </a:t>
            </a:r>
            <a:r>
              <a:rPr dirty="0" err="1"/>
              <a:t>تدریجی</a:t>
            </a:r>
            <a:r>
              <a:rPr dirty="0"/>
              <a:t> </a:t>
            </a:r>
            <a:r>
              <a:rPr dirty="0" err="1"/>
              <a:t>افزایش</a:t>
            </a:r>
            <a:r>
              <a:rPr dirty="0"/>
              <a:t> </a:t>
            </a:r>
            <a:r>
              <a:rPr dirty="0" err="1"/>
              <a:t>دهید</a:t>
            </a:r>
            <a:r>
              <a:rPr dirty="0"/>
              <a:t>؛ </a:t>
            </a:r>
            <a:r>
              <a:rPr dirty="0" err="1"/>
              <a:t>پسیلیوم</a:t>
            </a:r>
            <a:r>
              <a:rPr dirty="0"/>
              <a:t>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یبوست</a:t>
            </a:r>
            <a:r>
              <a:rPr dirty="0"/>
              <a:t> </a:t>
            </a:r>
            <a:r>
              <a:rPr dirty="0" err="1"/>
              <a:t>خفیف</a:t>
            </a:r>
            <a:r>
              <a:rPr dirty="0"/>
              <a:t> و </a:t>
            </a:r>
            <a:r>
              <a:rPr dirty="0" err="1"/>
              <a:t>بیمار</a:t>
            </a:r>
            <a:r>
              <a:rPr dirty="0"/>
              <a:t> </a:t>
            </a:r>
            <a:r>
              <a:rPr dirty="0" err="1"/>
              <a:t>مناسب</a:t>
            </a:r>
            <a:r>
              <a:rPr dirty="0"/>
              <a:t> </a:t>
            </a:r>
            <a:r>
              <a:rPr dirty="0" err="1"/>
              <a:t>قابل</a:t>
            </a:r>
            <a:r>
              <a:rPr dirty="0"/>
              <a:t> </a:t>
            </a:r>
            <a:r>
              <a:rPr dirty="0" err="1"/>
              <a:t>استفاده</a:t>
            </a:r>
            <a:r>
              <a:rPr dirty="0"/>
              <a:t> </a:t>
            </a:r>
            <a:r>
              <a:rPr dirty="0" err="1"/>
              <a:t>است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مایعات</a:t>
            </a:r>
            <a:r>
              <a:rPr dirty="0"/>
              <a:t> </a:t>
            </a:r>
            <a:r>
              <a:rPr dirty="0" err="1"/>
              <a:t>کافی</a:t>
            </a:r>
            <a:r>
              <a:rPr dirty="0"/>
              <a:t> </a:t>
            </a:r>
            <a:r>
              <a:rPr dirty="0" err="1"/>
              <a:t>با</a:t>
            </a:r>
            <a:r>
              <a:rPr dirty="0"/>
              <a:t> </a:t>
            </a:r>
            <a:r>
              <a:rPr dirty="0" err="1"/>
              <a:t>توجه</a:t>
            </a:r>
            <a:r>
              <a:rPr dirty="0"/>
              <a:t> </a:t>
            </a:r>
            <a:r>
              <a:rPr dirty="0" err="1"/>
              <a:t>به</a:t>
            </a:r>
            <a:r>
              <a:rPr dirty="0"/>
              <a:t> </a:t>
            </a:r>
            <a:r>
              <a:rPr dirty="0" err="1"/>
              <a:t>محدودیت</a:t>
            </a:r>
            <a:r>
              <a:rPr dirty="0"/>
              <a:t> </a:t>
            </a:r>
            <a:r>
              <a:rPr dirty="0" err="1"/>
              <a:t>قلبی</a:t>
            </a:r>
            <a:r>
              <a:rPr dirty="0"/>
              <a:t>/</a:t>
            </a:r>
            <a:r>
              <a:rPr dirty="0" err="1"/>
              <a:t>کلیوی</a:t>
            </a:r>
            <a:r>
              <a:rPr dirty="0"/>
              <a:t>؛ </a:t>
            </a:r>
            <a:r>
              <a:rPr dirty="0" err="1"/>
              <a:t>آب</a:t>
            </a:r>
            <a:r>
              <a:rPr dirty="0"/>
              <a:t> </a:t>
            </a:r>
            <a:r>
              <a:rPr dirty="0" err="1"/>
              <a:t>بیشتر</a:t>
            </a:r>
            <a:r>
              <a:rPr dirty="0"/>
              <a:t> </a:t>
            </a:r>
            <a:r>
              <a:rPr dirty="0" err="1"/>
              <a:t>برای</a:t>
            </a:r>
            <a:r>
              <a:rPr dirty="0"/>
              <a:t> </a:t>
            </a:r>
            <a:r>
              <a:rPr dirty="0" err="1"/>
              <a:t>همه</a:t>
            </a:r>
            <a:r>
              <a:rPr dirty="0"/>
              <a:t> </a:t>
            </a:r>
            <a:r>
              <a:rPr dirty="0" err="1"/>
              <a:t>الزاماً</a:t>
            </a:r>
            <a:r>
              <a:rPr dirty="0"/>
              <a:t> </a:t>
            </a:r>
            <a:r>
              <a:rPr dirty="0" err="1"/>
              <a:t>درمان‌کننده</a:t>
            </a:r>
            <a:r>
              <a:rPr dirty="0"/>
              <a:t> </a:t>
            </a:r>
            <a:r>
              <a:rPr dirty="0" err="1"/>
              <a:t>نیست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فعالیت</a:t>
            </a:r>
            <a:r>
              <a:rPr dirty="0"/>
              <a:t> </a:t>
            </a:r>
            <a:r>
              <a:rPr dirty="0" err="1"/>
              <a:t>بدنی</a:t>
            </a:r>
            <a:r>
              <a:rPr dirty="0"/>
              <a:t> </a:t>
            </a:r>
            <a:r>
              <a:rPr dirty="0" err="1"/>
              <a:t>متناسب</a:t>
            </a:r>
            <a:r>
              <a:rPr dirty="0"/>
              <a:t> </a:t>
            </a:r>
            <a:r>
              <a:rPr dirty="0" err="1"/>
              <a:t>با</a:t>
            </a:r>
            <a:r>
              <a:rPr dirty="0"/>
              <a:t> </a:t>
            </a:r>
            <a:r>
              <a:rPr dirty="0" err="1"/>
              <a:t>توان</a:t>
            </a:r>
            <a:r>
              <a:rPr dirty="0"/>
              <a:t> </a:t>
            </a:r>
            <a:r>
              <a:rPr dirty="0" err="1"/>
              <a:t>بیمار</a:t>
            </a:r>
            <a:r>
              <a:rPr dirty="0"/>
              <a:t> و </a:t>
            </a:r>
            <a:r>
              <a:rPr dirty="0" err="1"/>
              <a:t>برنامه</a:t>
            </a:r>
            <a:r>
              <a:rPr dirty="0"/>
              <a:t> </a:t>
            </a:r>
            <a:r>
              <a:rPr dirty="0" err="1"/>
              <a:t>منظم</a:t>
            </a:r>
            <a:r>
              <a:rPr dirty="0"/>
              <a:t> </a:t>
            </a:r>
            <a:r>
              <a:rPr dirty="0" err="1"/>
              <a:t>توالت</a:t>
            </a:r>
            <a:r>
              <a:rPr dirty="0"/>
              <a:t>، </a:t>
            </a:r>
            <a:r>
              <a:rPr dirty="0" err="1"/>
              <a:t>ترجیحاً</a:t>
            </a:r>
            <a:r>
              <a:rPr dirty="0"/>
              <a:t> </a:t>
            </a:r>
            <a:r>
              <a:rPr dirty="0" err="1"/>
              <a:t>پس</a:t>
            </a:r>
            <a:r>
              <a:rPr dirty="0"/>
              <a:t> </a:t>
            </a:r>
            <a:r>
              <a:rPr dirty="0" err="1"/>
              <a:t>از</a:t>
            </a:r>
            <a:r>
              <a:rPr dirty="0"/>
              <a:t> </a:t>
            </a:r>
            <a:r>
              <a:rPr dirty="0" err="1"/>
              <a:t>غذا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زیرپایی</a:t>
            </a:r>
            <a:r>
              <a:rPr dirty="0"/>
              <a:t> </a:t>
            </a:r>
            <a:r>
              <a:rPr dirty="0" err="1"/>
              <a:t>برای</a:t>
            </a:r>
            <a:r>
              <a:rPr dirty="0"/>
              <a:t> </a:t>
            </a:r>
            <a:r>
              <a:rPr dirty="0" err="1"/>
              <a:t>بالا</a:t>
            </a:r>
            <a:r>
              <a:rPr dirty="0"/>
              <a:t> </a:t>
            </a:r>
            <a:r>
              <a:rPr dirty="0" err="1"/>
              <a:t>آوردن</a:t>
            </a:r>
            <a:r>
              <a:rPr dirty="0"/>
              <a:t> </a:t>
            </a:r>
            <a:r>
              <a:rPr dirty="0" err="1"/>
              <a:t>زانوها</a:t>
            </a:r>
            <a:r>
              <a:rPr dirty="0"/>
              <a:t>، </a:t>
            </a:r>
            <a:r>
              <a:rPr dirty="0" err="1"/>
              <a:t>زمان</a:t>
            </a:r>
            <a:r>
              <a:rPr dirty="0"/>
              <a:t> </a:t>
            </a:r>
            <a:r>
              <a:rPr dirty="0" err="1"/>
              <a:t>کافی</a:t>
            </a:r>
            <a:r>
              <a:rPr dirty="0"/>
              <a:t> و </a:t>
            </a:r>
            <a:r>
              <a:rPr dirty="0" err="1"/>
              <a:t>حریم</a:t>
            </a:r>
            <a:r>
              <a:rPr dirty="0"/>
              <a:t> </a:t>
            </a:r>
            <a:r>
              <a:rPr dirty="0" err="1"/>
              <a:t>خصوصی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اختلال</a:t>
            </a:r>
            <a:r>
              <a:rPr dirty="0"/>
              <a:t> </a:t>
            </a:r>
            <a:r>
              <a:rPr dirty="0" err="1"/>
              <a:t>دفع</a:t>
            </a:r>
            <a:r>
              <a:rPr dirty="0"/>
              <a:t>، </a:t>
            </a:r>
            <a:r>
              <a:rPr dirty="0" err="1"/>
              <a:t>صرفاً</a:t>
            </a:r>
            <a:r>
              <a:rPr dirty="0"/>
              <a:t> </a:t>
            </a:r>
            <a:r>
              <a:rPr dirty="0" err="1"/>
              <a:t>افزایش</a:t>
            </a:r>
            <a:r>
              <a:rPr dirty="0"/>
              <a:t> </a:t>
            </a:r>
            <a:r>
              <a:rPr dirty="0" err="1"/>
              <a:t>فیبر</a:t>
            </a:r>
            <a:r>
              <a:rPr dirty="0"/>
              <a:t> و </a:t>
            </a:r>
            <a:r>
              <a:rPr dirty="0" err="1"/>
              <a:t>ملین</a:t>
            </a:r>
            <a:r>
              <a:rPr dirty="0"/>
              <a:t> </a:t>
            </a:r>
            <a:r>
              <a:rPr dirty="0" err="1"/>
              <a:t>ممکن</a:t>
            </a:r>
            <a:r>
              <a:rPr dirty="0"/>
              <a:t> </a:t>
            </a:r>
            <a:r>
              <a:rPr dirty="0" err="1"/>
              <a:t>است</a:t>
            </a:r>
            <a:r>
              <a:rPr dirty="0"/>
              <a:t> </a:t>
            </a:r>
            <a:r>
              <a:rPr dirty="0" err="1"/>
              <a:t>کافی</a:t>
            </a:r>
            <a:r>
              <a:rPr dirty="0"/>
              <a:t> </a:t>
            </a:r>
            <a:r>
              <a:rPr dirty="0" err="1"/>
              <a:t>نباشد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5650992"/>
            <a:ext cx="10927080" cy="621792"/>
          </a:xfrm>
          <a:prstGeom prst="roundRect">
            <a:avLst/>
          </a:prstGeom>
          <a:solidFill>
            <a:srgbClr val="EEF6F7"/>
          </a:solidFill>
          <a:ln>
            <a:solidFill>
              <a:srgbClr val="EEF6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5724144"/>
            <a:ext cx="10515600" cy="320088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1200" b="0">
                <a:solidFill>
                  <a:srgbClr val="5F6C78"/>
                </a:solidFill>
                <a:latin typeface="Arial"/>
              </a:defRPr>
            </a:pPr>
            <a:r>
              <a:rPr sz="1600" dirty="0" err="1"/>
              <a:t>در</a:t>
            </a:r>
            <a:r>
              <a:rPr sz="1600" dirty="0"/>
              <a:t> </a:t>
            </a:r>
            <a:r>
              <a:rPr sz="1600" dirty="0" err="1"/>
              <a:t>اختلال</a:t>
            </a:r>
            <a:r>
              <a:rPr sz="1600" dirty="0"/>
              <a:t> </a:t>
            </a:r>
            <a:r>
              <a:rPr sz="1600" dirty="0" err="1"/>
              <a:t>بلع</a:t>
            </a:r>
            <a:r>
              <a:rPr sz="1600" dirty="0"/>
              <a:t>، </a:t>
            </a:r>
            <a:r>
              <a:rPr sz="1600" dirty="0" err="1"/>
              <a:t>احتمال</a:t>
            </a:r>
            <a:r>
              <a:rPr sz="1600" dirty="0"/>
              <a:t> </a:t>
            </a:r>
            <a:r>
              <a:rPr sz="1600" dirty="0" err="1"/>
              <a:t>انسداد</a:t>
            </a:r>
            <a:r>
              <a:rPr sz="1600" dirty="0"/>
              <a:t> </a:t>
            </a:r>
            <a:r>
              <a:rPr sz="1600" dirty="0" err="1"/>
              <a:t>یا</a:t>
            </a:r>
            <a:r>
              <a:rPr sz="1600" dirty="0"/>
              <a:t> </a:t>
            </a:r>
            <a:r>
              <a:rPr sz="1600" dirty="0" err="1"/>
              <a:t>محدودیت</a:t>
            </a:r>
            <a:r>
              <a:rPr sz="1600" dirty="0"/>
              <a:t> </a:t>
            </a:r>
            <a:r>
              <a:rPr sz="1600" dirty="0" err="1"/>
              <a:t>مایعات</a:t>
            </a:r>
            <a:r>
              <a:rPr sz="1600" dirty="0"/>
              <a:t>، </a:t>
            </a:r>
            <a:r>
              <a:rPr sz="1600" dirty="0" err="1"/>
              <a:t>مکمل</a:t>
            </a:r>
            <a:r>
              <a:rPr sz="1600" dirty="0"/>
              <a:t> </a:t>
            </a:r>
            <a:r>
              <a:rPr sz="1600" dirty="0" err="1"/>
              <a:t>فیبر</a:t>
            </a:r>
            <a:r>
              <a:rPr sz="1600" dirty="0"/>
              <a:t> </a:t>
            </a:r>
            <a:r>
              <a:rPr sz="1600" dirty="0" err="1"/>
              <a:t>را</a:t>
            </a:r>
            <a:r>
              <a:rPr sz="1600" dirty="0"/>
              <a:t> </a:t>
            </a:r>
            <a:r>
              <a:rPr sz="1600" dirty="0" err="1"/>
              <a:t>با</a:t>
            </a:r>
            <a:r>
              <a:rPr sz="1600" dirty="0"/>
              <a:t> </a:t>
            </a:r>
            <a:r>
              <a:rPr sz="1600" dirty="0" err="1"/>
              <a:t>احتیاط</a:t>
            </a:r>
            <a:r>
              <a:rPr sz="1600" dirty="0"/>
              <a:t> </a:t>
            </a:r>
            <a:r>
              <a:rPr sz="1600" dirty="0" err="1"/>
              <a:t>انتخاب</a:t>
            </a:r>
            <a:r>
              <a:rPr sz="1600" dirty="0"/>
              <a:t> </a:t>
            </a:r>
            <a:r>
              <a:rPr sz="1600" dirty="0" err="1"/>
              <a:t>کنید</a:t>
            </a:r>
            <a:r>
              <a:rPr sz="1600" dirty="0"/>
              <a:t>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167" y="-118872"/>
            <a:ext cx="447584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487" y="366712"/>
            <a:ext cx="9725025" cy="612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821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217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19304A"/>
                </a:solidFill>
                <a:latin typeface="Arial"/>
              </a:defRPr>
            </a:pPr>
            <a:r>
              <a:t>انتخاب دارو: PEG به‌عنوان گزینه اصلی</a:t>
            </a:r>
          </a:p>
        </p:txBody>
      </p:sp>
      <p:sp>
        <p:nvSpPr>
          <p:cNvPr id="4" name="Rectangle 3"/>
          <p:cNvSpPr/>
          <p:nvPr/>
        </p:nvSpPr>
        <p:spPr>
          <a:xfrm>
            <a:off x="9509760" y="1042415"/>
            <a:ext cx="1920240" cy="50292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789920" cy="1817934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 smtClean="0"/>
              <a:t>پلی‌اتیلن</a:t>
            </a:r>
            <a:r>
              <a:rPr dirty="0" smtClean="0"/>
              <a:t> </a:t>
            </a:r>
            <a:r>
              <a:rPr dirty="0" err="1"/>
              <a:t>گلیکول</a:t>
            </a:r>
            <a:r>
              <a:rPr dirty="0"/>
              <a:t>) </a:t>
            </a:r>
            <a:r>
              <a:rPr dirty="0" err="1"/>
              <a:t>برای</a:t>
            </a:r>
            <a:r>
              <a:rPr dirty="0"/>
              <a:t> </a:t>
            </a:r>
            <a:r>
              <a:rPr dirty="0" err="1"/>
              <a:t>بسیاری</a:t>
            </a:r>
            <a:r>
              <a:rPr dirty="0"/>
              <a:t> </a:t>
            </a:r>
            <a:r>
              <a:rPr dirty="0" err="1"/>
              <a:t>از</a:t>
            </a:r>
            <a:r>
              <a:rPr dirty="0"/>
              <a:t> </a:t>
            </a:r>
            <a:r>
              <a:rPr dirty="0" err="1"/>
              <a:t>بیماران</a:t>
            </a:r>
            <a:r>
              <a:rPr dirty="0"/>
              <a:t> </a:t>
            </a:r>
            <a:r>
              <a:rPr dirty="0" err="1"/>
              <a:t>انتخاب</a:t>
            </a:r>
            <a:r>
              <a:rPr dirty="0"/>
              <a:t> </a:t>
            </a:r>
            <a:r>
              <a:rPr dirty="0" err="1"/>
              <a:t>خط</a:t>
            </a:r>
            <a:r>
              <a:rPr dirty="0"/>
              <a:t> </a:t>
            </a:r>
            <a:r>
              <a:rPr dirty="0" err="1"/>
              <a:t>اول</a:t>
            </a:r>
            <a:r>
              <a:rPr dirty="0"/>
              <a:t> </a:t>
            </a:r>
            <a:r>
              <a:rPr dirty="0" err="1"/>
              <a:t>مؤثر</a:t>
            </a:r>
            <a:r>
              <a:rPr dirty="0"/>
              <a:t> </a:t>
            </a:r>
            <a:r>
              <a:rPr dirty="0" err="1"/>
              <a:t>است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دوز</a:t>
            </a:r>
            <a:r>
              <a:rPr dirty="0"/>
              <a:t> </a:t>
            </a:r>
            <a:r>
              <a:rPr dirty="0" err="1"/>
              <a:t>متداول</a:t>
            </a:r>
            <a:r>
              <a:rPr dirty="0"/>
              <a:t> </a:t>
            </a:r>
            <a:r>
              <a:rPr dirty="0" err="1"/>
              <a:t>فرآورده</a:t>
            </a:r>
            <a:r>
              <a:rPr dirty="0"/>
              <a:t> </a:t>
            </a:r>
            <a:r>
              <a:rPr dirty="0" err="1"/>
              <a:t>پودری</a:t>
            </a:r>
            <a:r>
              <a:rPr dirty="0"/>
              <a:t> PEG 3350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بزرگسالان</a:t>
            </a:r>
            <a:r>
              <a:rPr dirty="0"/>
              <a:t>: ۱۷ </a:t>
            </a:r>
            <a:r>
              <a:rPr dirty="0" err="1"/>
              <a:t>گرم</a:t>
            </a:r>
            <a:r>
              <a:rPr dirty="0"/>
              <a:t> </a:t>
            </a:r>
            <a:r>
              <a:rPr dirty="0" err="1"/>
              <a:t>روزانه</a:t>
            </a:r>
            <a:r>
              <a:rPr dirty="0"/>
              <a:t>؛ </a:t>
            </a:r>
            <a:r>
              <a:rPr dirty="0" err="1"/>
              <a:t>مطابق</a:t>
            </a:r>
            <a:r>
              <a:rPr dirty="0"/>
              <a:t> </a:t>
            </a:r>
            <a:r>
              <a:rPr dirty="0" err="1"/>
              <a:t>فرآورده</a:t>
            </a:r>
            <a:r>
              <a:rPr dirty="0"/>
              <a:t> و </a:t>
            </a:r>
            <a:r>
              <a:rPr dirty="0" err="1"/>
              <a:t>پاسخ</a:t>
            </a:r>
            <a:r>
              <a:rPr dirty="0"/>
              <a:t> </a:t>
            </a:r>
            <a:r>
              <a:rPr dirty="0" err="1"/>
              <a:t>تنظیم</a:t>
            </a:r>
            <a:r>
              <a:rPr dirty="0"/>
              <a:t> </a:t>
            </a:r>
            <a:r>
              <a:rPr dirty="0" err="1"/>
              <a:t>شود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پاسخ</a:t>
            </a:r>
            <a:r>
              <a:rPr dirty="0"/>
              <a:t> و </a:t>
            </a:r>
            <a:r>
              <a:rPr dirty="0" err="1"/>
              <a:t>عوارض</a:t>
            </a:r>
            <a:r>
              <a:rPr dirty="0"/>
              <a:t> </a:t>
            </a:r>
            <a:r>
              <a:rPr dirty="0" err="1"/>
              <a:t>را</a:t>
            </a:r>
            <a:r>
              <a:rPr dirty="0"/>
              <a:t> </a:t>
            </a:r>
            <a:r>
              <a:rPr dirty="0" err="1"/>
              <a:t>ارزیابی</a:t>
            </a:r>
            <a:r>
              <a:rPr dirty="0"/>
              <a:t> </a:t>
            </a:r>
            <a:r>
              <a:rPr dirty="0" err="1"/>
              <a:t>کنید</a:t>
            </a:r>
            <a:r>
              <a:rPr dirty="0"/>
              <a:t>؛ </a:t>
            </a:r>
            <a:r>
              <a:rPr dirty="0" err="1"/>
              <a:t>هدف</a:t>
            </a:r>
            <a:r>
              <a:rPr dirty="0"/>
              <a:t> </a:t>
            </a:r>
            <a:r>
              <a:rPr dirty="0" err="1"/>
              <a:t>مدفوع</a:t>
            </a:r>
            <a:r>
              <a:rPr dirty="0"/>
              <a:t> </a:t>
            </a:r>
            <a:r>
              <a:rPr dirty="0" err="1"/>
              <a:t>نرم</a:t>
            </a:r>
            <a:r>
              <a:rPr dirty="0"/>
              <a:t> و </a:t>
            </a:r>
            <a:r>
              <a:rPr dirty="0" err="1"/>
              <a:t>دفع</a:t>
            </a:r>
            <a:r>
              <a:rPr dirty="0"/>
              <a:t> </a:t>
            </a:r>
            <a:r>
              <a:rPr dirty="0" err="1"/>
              <a:t>بدون</a:t>
            </a:r>
            <a:r>
              <a:rPr dirty="0"/>
              <a:t> </a:t>
            </a:r>
            <a:r>
              <a:rPr dirty="0" err="1"/>
              <a:t>زور</a:t>
            </a:r>
            <a:r>
              <a:rPr dirty="0"/>
              <a:t> </a:t>
            </a:r>
            <a:r>
              <a:rPr dirty="0" err="1"/>
              <a:t>زدن</a:t>
            </a:r>
            <a:r>
              <a:rPr dirty="0"/>
              <a:t> </a:t>
            </a:r>
            <a:r>
              <a:rPr dirty="0" err="1"/>
              <a:t>است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پسیلیوم</a:t>
            </a:r>
            <a:r>
              <a:rPr dirty="0"/>
              <a:t> </a:t>
            </a:r>
            <a:r>
              <a:rPr dirty="0" err="1"/>
              <a:t>برای</a:t>
            </a:r>
            <a:r>
              <a:rPr dirty="0"/>
              <a:t> </a:t>
            </a:r>
            <a:r>
              <a:rPr dirty="0" err="1"/>
              <a:t>دریافت</a:t>
            </a:r>
            <a:r>
              <a:rPr dirty="0"/>
              <a:t> </a:t>
            </a:r>
            <a:r>
              <a:rPr dirty="0" err="1"/>
              <a:t>کم</a:t>
            </a:r>
            <a:r>
              <a:rPr dirty="0"/>
              <a:t> </a:t>
            </a:r>
            <a:r>
              <a:rPr dirty="0" err="1"/>
              <a:t>فیبر</a:t>
            </a:r>
            <a:r>
              <a:rPr dirty="0"/>
              <a:t> و </a:t>
            </a:r>
            <a:r>
              <a:rPr dirty="0" err="1"/>
              <a:t>یبوست</a:t>
            </a:r>
            <a:r>
              <a:rPr dirty="0"/>
              <a:t> </a:t>
            </a:r>
            <a:r>
              <a:rPr dirty="0" err="1"/>
              <a:t>خفیف</a:t>
            </a:r>
            <a:r>
              <a:rPr dirty="0"/>
              <a:t>؛ </a:t>
            </a:r>
            <a:r>
              <a:rPr dirty="0" err="1"/>
              <a:t>همراه</a:t>
            </a:r>
            <a:r>
              <a:rPr dirty="0"/>
              <a:t> </a:t>
            </a:r>
            <a:r>
              <a:rPr dirty="0" err="1"/>
              <a:t>مایع</a:t>
            </a:r>
            <a:r>
              <a:rPr dirty="0"/>
              <a:t> </a:t>
            </a:r>
            <a:r>
              <a:rPr dirty="0" err="1"/>
              <a:t>کافی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لاکتولوز</a:t>
            </a:r>
            <a:r>
              <a:rPr dirty="0"/>
              <a:t> </a:t>
            </a:r>
            <a:r>
              <a:rPr dirty="0" err="1"/>
              <a:t>جایگزین</a:t>
            </a:r>
            <a:r>
              <a:rPr dirty="0"/>
              <a:t> </a:t>
            </a:r>
            <a:r>
              <a:rPr dirty="0" err="1"/>
              <a:t>قابل</a:t>
            </a:r>
            <a:r>
              <a:rPr dirty="0"/>
              <a:t> </a:t>
            </a:r>
            <a:r>
              <a:rPr dirty="0" err="1"/>
              <a:t>استفاده</a:t>
            </a:r>
            <a:r>
              <a:rPr dirty="0"/>
              <a:t> </a:t>
            </a:r>
            <a:r>
              <a:rPr dirty="0" err="1"/>
              <a:t>است</a:t>
            </a:r>
            <a:r>
              <a:rPr dirty="0"/>
              <a:t>؛ </a:t>
            </a:r>
            <a:r>
              <a:rPr dirty="0" err="1"/>
              <a:t>نفخ</a:t>
            </a:r>
            <a:r>
              <a:rPr dirty="0"/>
              <a:t> و </a:t>
            </a:r>
            <a:r>
              <a:rPr dirty="0" err="1"/>
              <a:t>گاز</a:t>
            </a:r>
            <a:r>
              <a:rPr dirty="0"/>
              <a:t> </a:t>
            </a:r>
            <a:r>
              <a:rPr dirty="0" err="1"/>
              <a:t>شایع‌اند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5650992"/>
            <a:ext cx="10927080" cy="621792"/>
          </a:xfrm>
          <a:prstGeom prst="roundRect">
            <a:avLst/>
          </a:prstGeom>
          <a:solidFill>
            <a:srgbClr val="EEF6F7"/>
          </a:solidFill>
          <a:ln>
            <a:solidFill>
              <a:srgbClr val="EEF6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5724144"/>
            <a:ext cx="10515600" cy="43891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1200" b="0">
                <a:solidFill>
                  <a:srgbClr val="5F6C78"/>
                </a:solidFill>
                <a:latin typeface="Arial"/>
              </a:defRPr>
            </a:pPr>
            <a:r>
              <a:t>راهنمای AGA–ACG برای PEG توصیه قوی دارد؛ انتخاب به دسترسی، تحمل و شرایط بیمار وابسته است.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913" y="186119"/>
            <a:ext cx="3143250" cy="18954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5913" y="1915477"/>
            <a:ext cx="2343150" cy="18002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37" y="4097083"/>
            <a:ext cx="2000250" cy="21240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103"/>
            <a:ext cx="4876800" cy="28670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9312"/>
            <a:ext cx="2819400" cy="26193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554" y="3428999"/>
            <a:ext cx="2857500" cy="32480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51576" y="393192"/>
            <a:ext cx="534847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 smtClean="0"/>
              <a:t>سدیم پیکو سولفات </a:t>
            </a:r>
          </a:p>
          <a:p>
            <a:r>
              <a:rPr lang="fa-IR" dirty="0" smtClean="0"/>
              <a:t>منیزیوم هیدروکسید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967102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217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19304A"/>
                </a:solidFill>
                <a:latin typeface="Arial"/>
              </a:defRPr>
            </a:pPr>
            <a:r>
              <a:t>ملین‌های محرک و درمان نجات‌بخش</a:t>
            </a:r>
          </a:p>
        </p:txBody>
      </p:sp>
      <p:sp>
        <p:nvSpPr>
          <p:cNvPr id="4" name="Rectangle 3"/>
          <p:cNvSpPr/>
          <p:nvPr/>
        </p:nvSpPr>
        <p:spPr>
          <a:xfrm>
            <a:off x="9509760" y="1042415"/>
            <a:ext cx="1920240" cy="50292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789920" cy="1451166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بیزاکودیل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سدیم</a:t>
            </a:r>
            <a:r>
              <a:rPr dirty="0"/>
              <a:t> </a:t>
            </a:r>
            <a:r>
              <a:rPr dirty="0" err="1"/>
              <a:t>پیکوسولفات</a:t>
            </a:r>
            <a:r>
              <a:rPr dirty="0"/>
              <a:t>: </a:t>
            </a:r>
            <a:r>
              <a:rPr dirty="0" err="1"/>
              <a:t>گزینه</a:t>
            </a:r>
            <a:r>
              <a:rPr dirty="0"/>
              <a:t> </a:t>
            </a:r>
            <a:r>
              <a:rPr dirty="0" err="1"/>
              <a:t>کوتاه‌مدت</a:t>
            </a:r>
            <a:r>
              <a:rPr dirty="0"/>
              <a:t>/</a:t>
            </a:r>
            <a:r>
              <a:rPr dirty="0" err="1"/>
              <a:t>نجات‌بخش</a:t>
            </a:r>
            <a:r>
              <a:rPr dirty="0"/>
              <a:t>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بزرگسالان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سنا</a:t>
            </a:r>
            <a:r>
              <a:rPr dirty="0"/>
              <a:t> </a:t>
            </a:r>
            <a:r>
              <a:rPr dirty="0" err="1"/>
              <a:t>می‌تواند</a:t>
            </a:r>
            <a:r>
              <a:rPr dirty="0"/>
              <a:t> </a:t>
            </a:r>
            <a:r>
              <a:rPr dirty="0" err="1"/>
              <a:t>گزینه‌ای</a:t>
            </a:r>
            <a:r>
              <a:rPr dirty="0"/>
              <a:t> </a:t>
            </a:r>
            <a:r>
              <a:rPr dirty="0" err="1"/>
              <a:t>دیگر</a:t>
            </a:r>
            <a:r>
              <a:rPr dirty="0"/>
              <a:t> </a:t>
            </a:r>
            <a:r>
              <a:rPr dirty="0" err="1"/>
              <a:t>باشد</a:t>
            </a:r>
            <a:r>
              <a:rPr dirty="0"/>
              <a:t>؛ </a:t>
            </a:r>
            <a:r>
              <a:rPr dirty="0" err="1"/>
              <a:t>دوز</a:t>
            </a:r>
            <a:r>
              <a:rPr dirty="0"/>
              <a:t> </a:t>
            </a:r>
            <a:r>
              <a:rPr dirty="0" err="1"/>
              <a:t>را</a:t>
            </a:r>
            <a:r>
              <a:rPr dirty="0"/>
              <a:t> </a:t>
            </a:r>
            <a:r>
              <a:rPr dirty="0" err="1"/>
              <a:t>بر</a:t>
            </a:r>
            <a:r>
              <a:rPr dirty="0"/>
              <a:t> </a:t>
            </a:r>
            <a:r>
              <a:rPr dirty="0" err="1"/>
              <a:t>اساس</a:t>
            </a:r>
            <a:r>
              <a:rPr dirty="0"/>
              <a:t> </a:t>
            </a:r>
            <a:r>
              <a:rPr dirty="0" err="1"/>
              <a:t>پاسخ</a:t>
            </a:r>
            <a:r>
              <a:rPr dirty="0"/>
              <a:t> و </a:t>
            </a:r>
            <a:r>
              <a:rPr dirty="0" err="1"/>
              <a:t>عوارض</a:t>
            </a:r>
            <a:r>
              <a:rPr dirty="0"/>
              <a:t> </a:t>
            </a:r>
            <a:r>
              <a:rPr dirty="0" err="1"/>
              <a:t>تنظیم</a:t>
            </a:r>
            <a:r>
              <a:rPr dirty="0"/>
              <a:t> </a:t>
            </a:r>
            <a:r>
              <a:rPr dirty="0" err="1"/>
              <a:t>کنید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دل‌پیچه</a:t>
            </a:r>
            <a:r>
              <a:rPr dirty="0"/>
              <a:t> و </a:t>
            </a:r>
            <a:r>
              <a:rPr dirty="0" err="1"/>
              <a:t>اسهال</a:t>
            </a:r>
            <a:r>
              <a:rPr dirty="0"/>
              <a:t> </a:t>
            </a:r>
            <a:r>
              <a:rPr dirty="0" err="1"/>
              <a:t>ممکن</a:t>
            </a:r>
            <a:r>
              <a:rPr dirty="0"/>
              <a:t> </a:t>
            </a:r>
            <a:r>
              <a:rPr dirty="0" err="1"/>
              <a:t>است</a:t>
            </a:r>
            <a:r>
              <a:rPr dirty="0"/>
              <a:t> </a:t>
            </a:r>
            <a:r>
              <a:rPr dirty="0" err="1"/>
              <a:t>رخ</a:t>
            </a:r>
            <a:r>
              <a:rPr dirty="0"/>
              <a:t> </a:t>
            </a:r>
            <a:r>
              <a:rPr dirty="0" err="1"/>
              <a:t>دهد</a:t>
            </a:r>
            <a:r>
              <a:rPr dirty="0"/>
              <a:t>؛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سالمند</a:t>
            </a:r>
            <a:r>
              <a:rPr dirty="0"/>
              <a:t> </a:t>
            </a:r>
            <a:r>
              <a:rPr dirty="0" err="1"/>
              <a:t>شکننده</a:t>
            </a:r>
            <a:r>
              <a:rPr dirty="0"/>
              <a:t> </a:t>
            </a:r>
            <a:r>
              <a:rPr dirty="0" err="1"/>
              <a:t>وضعیت</a:t>
            </a:r>
            <a:r>
              <a:rPr dirty="0"/>
              <a:t> </a:t>
            </a:r>
            <a:r>
              <a:rPr dirty="0" err="1"/>
              <a:t>آب</a:t>
            </a:r>
            <a:r>
              <a:rPr dirty="0"/>
              <a:t> و </a:t>
            </a:r>
            <a:r>
              <a:rPr dirty="0" err="1"/>
              <a:t>الکترولیت</a:t>
            </a:r>
            <a:r>
              <a:rPr dirty="0"/>
              <a:t> </a:t>
            </a:r>
            <a:r>
              <a:rPr dirty="0" err="1"/>
              <a:t>را</a:t>
            </a:r>
            <a:r>
              <a:rPr dirty="0"/>
              <a:t> </a:t>
            </a:r>
            <a:r>
              <a:rPr dirty="0" err="1"/>
              <a:t>پایش</a:t>
            </a:r>
            <a:r>
              <a:rPr dirty="0"/>
              <a:t> </a:t>
            </a:r>
            <a:r>
              <a:rPr dirty="0" err="1"/>
              <a:t>کنید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صورت</a:t>
            </a:r>
            <a:r>
              <a:rPr dirty="0"/>
              <a:t> </a:t>
            </a:r>
            <a:r>
              <a:rPr dirty="0" err="1"/>
              <a:t>عدم</a:t>
            </a:r>
            <a:r>
              <a:rPr dirty="0"/>
              <a:t> </a:t>
            </a:r>
            <a:r>
              <a:rPr dirty="0" err="1"/>
              <a:t>پاسخ</a:t>
            </a:r>
            <a:r>
              <a:rPr dirty="0"/>
              <a:t>، </a:t>
            </a:r>
            <a:r>
              <a:rPr dirty="0" err="1"/>
              <a:t>قبل</a:t>
            </a:r>
            <a:r>
              <a:rPr dirty="0"/>
              <a:t> </a:t>
            </a:r>
            <a:r>
              <a:rPr dirty="0" err="1"/>
              <a:t>از</a:t>
            </a:r>
            <a:r>
              <a:rPr dirty="0"/>
              <a:t> </a:t>
            </a:r>
            <a:r>
              <a:rPr dirty="0" err="1"/>
              <a:t>تشدید</a:t>
            </a:r>
            <a:r>
              <a:rPr dirty="0"/>
              <a:t> </a:t>
            </a:r>
            <a:r>
              <a:rPr dirty="0" err="1"/>
              <a:t>درمان</a:t>
            </a:r>
            <a:r>
              <a:rPr dirty="0"/>
              <a:t>، </a:t>
            </a:r>
            <a:r>
              <a:rPr dirty="0" err="1"/>
              <a:t>مصرف</a:t>
            </a:r>
            <a:r>
              <a:rPr dirty="0"/>
              <a:t> </a:t>
            </a:r>
            <a:r>
              <a:rPr dirty="0" err="1"/>
              <a:t>صحیح</a:t>
            </a:r>
            <a:r>
              <a:rPr dirty="0"/>
              <a:t>، </a:t>
            </a:r>
            <a:r>
              <a:rPr dirty="0" err="1"/>
              <a:t>دوز</a:t>
            </a:r>
            <a:r>
              <a:rPr dirty="0"/>
              <a:t> </a:t>
            </a:r>
            <a:r>
              <a:rPr dirty="0" err="1"/>
              <a:t>کافی</a:t>
            </a:r>
            <a:r>
              <a:rPr dirty="0"/>
              <a:t> و </a:t>
            </a:r>
            <a:r>
              <a:rPr dirty="0" err="1"/>
              <a:t>فکال</a:t>
            </a:r>
            <a:r>
              <a:rPr dirty="0"/>
              <a:t> </a:t>
            </a:r>
            <a:r>
              <a:rPr dirty="0" err="1"/>
              <a:t>ایمپکشن</a:t>
            </a:r>
            <a:r>
              <a:rPr dirty="0"/>
              <a:t> </a:t>
            </a:r>
            <a:r>
              <a:rPr dirty="0" err="1"/>
              <a:t>را</a:t>
            </a:r>
            <a:r>
              <a:rPr dirty="0"/>
              <a:t> </a:t>
            </a:r>
            <a:r>
              <a:rPr dirty="0" err="1"/>
              <a:t>بررسی</a:t>
            </a:r>
            <a:r>
              <a:rPr dirty="0"/>
              <a:t> </a:t>
            </a:r>
            <a:r>
              <a:rPr dirty="0" err="1"/>
              <a:t>کنید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203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AA3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217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19304A"/>
                </a:solidFill>
                <a:latin typeface="Arial"/>
              </a:defRPr>
            </a:pPr>
            <a:r>
              <a:t>احتیاط‌های ویژه در سالمندان</a:t>
            </a:r>
          </a:p>
        </p:txBody>
      </p:sp>
      <p:sp>
        <p:nvSpPr>
          <p:cNvPr id="4" name="Rectangle 3"/>
          <p:cNvSpPr/>
          <p:nvPr/>
        </p:nvSpPr>
        <p:spPr>
          <a:xfrm>
            <a:off x="9509760" y="1042415"/>
            <a:ext cx="1920240" cy="50292"/>
          </a:xfrm>
          <a:prstGeom prst="rect">
            <a:avLst/>
          </a:prstGeom>
          <a:solidFill>
            <a:srgbClr val="AA3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789920" cy="1740989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نمک‌های</a:t>
            </a:r>
            <a:r>
              <a:rPr dirty="0"/>
              <a:t> </a:t>
            </a:r>
            <a:r>
              <a:rPr dirty="0" err="1"/>
              <a:t>منیزیم</a:t>
            </a:r>
            <a:r>
              <a:rPr dirty="0"/>
              <a:t>: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نارسایی</a:t>
            </a:r>
            <a:r>
              <a:rPr dirty="0"/>
              <a:t> </a:t>
            </a:r>
            <a:r>
              <a:rPr dirty="0" err="1"/>
              <a:t>کلیه</a:t>
            </a:r>
            <a:r>
              <a:rPr dirty="0"/>
              <a:t> </a:t>
            </a:r>
            <a:r>
              <a:rPr dirty="0" err="1"/>
              <a:t>خطر</a:t>
            </a:r>
            <a:r>
              <a:rPr dirty="0"/>
              <a:t> </a:t>
            </a:r>
            <a:r>
              <a:rPr dirty="0" err="1"/>
              <a:t>تجمع</a:t>
            </a:r>
            <a:r>
              <a:rPr dirty="0"/>
              <a:t> و </a:t>
            </a:r>
            <a:r>
              <a:rPr dirty="0" err="1"/>
              <a:t>هیپرمنیزیمی</a:t>
            </a:r>
            <a:r>
              <a:rPr dirty="0"/>
              <a:t>؛ </a:t>
            </a:r>
            <a:r>
              <a:rPr dirty="0" err="1"/>
              <a:t>اجتناب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احتیاط</a:t>
            </a:r>
            <a:r>
              <a:rPr dirty="0"/>
              <a:t> </a:t>
            </a:r>
            <a:r>
              <a:rPr dirty="0" err="1"/>
              <a:t>جدی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فسفات</a:t>
            </a:r>
            <a:r>
              <a:rPr dirty="0"/>
              <a:t> </a:t>
            </a:r>
            <a:r>
              <a:rPr dirty="0" err="1"/>
              <a:t>سدیم</a:t>
            </a:r>
            <a:r>
              <a:rPr dirty="0"/>
              <a:t> </a:t>
            </a:r>
            <a:r>
              <a:rPr dirty="0" err="1"/>
              <a:t>خوراکی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تنقیه‌ای</a:t>
            </a:r>
            <a:r>
              <a:rPr dirty="0"/>
              <a:t>: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بیماری</a:t>
            </a:r>
            <a:r>
              <a:rPr dirty="0"/>
              <a:t> </a:t>
            </a:r>
            <a:r>
              <a:rPr dirty="0" err="1"/>
              <a:t>کلیه</a:t>
            </a:r>
            <a:r>
              <a:rPr dirty="0"/>
              <a:t>، </a:t>
            </a:r>
            <a:r>
              <a:rPr dirty="0" err="1"/>
              <a:t>نارسایی</a:t>
            </a:r>
            <a:r>
              <a:rPr dirty="0"/>
              <a:t> </a:t>
            </a:r>
            <a:r>
              <a:rPr dirty="0" err="1"/>
              <a:t>قلبی</a:t>
            </a:r>
            <a:r>
              <a:rPr dirty="0"/>
              <a:t>، </a:t>
            </a:r>
            <a:r>
              <a:rPr dirty="0" err="1"/>
              <a:t>کم‌آبی</a:t>
            </a:r>
            <a:r>
              <a:rPr dirty="0"/>
              <a:t> و </a:t>
            </a:r>
            <a:r>
              <a:rPr dirty="0" err="1"/>
              <a:t>سالمندی</a:t>
            </a:r>
            <a:r>
              <a:rPr dirty="0"/>
              <a:t> </a:t>
            </a:r>
            <a:r>
              <a:rPr dirty="0" err="1"/>
              <a:t>پرخطر</a:t>
            </a:r>
            <a:r>
              <a:rPr dirty="0"/>
              <a:t> </a:t>
            </a:r>
            <a:r>
              <a:rPr dirty="0" err="1"/>
              <a:t>می‌تواند</a:t>
            </a:r>
            <a:r>
              <a:rPr dirty="0"/>
              <a:t> </a:t>
            </a:r>
            <a:r>
              <a:rPr dirty="0" err="1"/>
              <a:t>آسیب‌زا</a:t>
            </a:r>
            <a:r>
              <a:rPr dirty="0"/>
              <a:t> </a:t>
            </a:r>
            <a:r>
              <a:rPr dirty="0" err="1"/>
              <a:t>باشد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ملین‌ها</a:t>
            </a:r>
            <a:r>
              <a:rPr dirty="0"/>
              <a:t> </a:t>
            </a:r>
            <a:r>
              <a:rPr dirty="0" err="1"/>
              <a:t>ممکن</a:t>
            </a:r>
            <a:r>
              <a:rPr dirty="0"/>
              <a:t> </a:t>
            </a:r>
            <a:r>
              <a:rPr dirty="0" err="1"/>
              <a:t>است</a:t>
            </a:r>
            <a:r>
              <a:rPr dirty="0"/>
              <a:t> </a:t>
            </a:r>
            <a:r>
              <a:rPr dirty="0" err="1"/>
              <a:t>اسهال</a:t>
            </a:r>
            <a:r>
              <a:rPr dirty="0"/>
              <a:t>، </a:t>
            </a:r>
            <a:r>
              <a:rPr dirty="0" err="1"/>
              <a:t>کم‌آبی</a:t>
            </a:r>
            <a:r>
              <a:rPr dirty="0"/>
              <a:t> و </a:t>
            </a:r>
            <a:r>
              <a:rPr dirty="0" err="1"/>
              <a:t>اختلال</a:t>
            </a:r>
            <a:r>
              <a:rPr dirty="0"/>
              <a:t> </a:t>
            </a:r>
            <a:r>
              <a:rPr dirty="0" err="1"/>
              <a:t>الکترولیتی</a:t>
            </a:r>
            <a:r>
              <a:rPr dirty="0"/>
              <a:t> </a:t>
            </a:r>
            <a:r>
              <a:rPr dirty="0" err="1"/>
              <a:t>ایجاد</a:t>
            </a:r>
            <a:r>
              <a:rPr dirty="0"/>
              <a:t> </a:t>
            </a:r>
            <a:r>
              <a:rPr dirty="0" err="1"/>
              <a:t>کنند</a:t>
            </a:r>
            <a:r>
              <a:rPr dirty="0"/>
              <a:t>؛ </a:t>
            </a:r>
            <a:r>
              <a:rPr dirty="0" err="1"/>
              <a:t>به‌ویژه</a:t>
            </a:r>
            <a:r>
              <a:rPr dirty="0"/>
              <a:t> </a:t>
            </a:r>
            <a:r>
              <a:rPr dirty="0" err="1"/>
              <a:t>با</a:t>
            </a:r>
            <a:r>
              <a:rPr dirty="0"/>
              <a:t> </a:t>
            </a:r>
            <a:r>
              <a:rPr dirty="0" err="1"/>
              <a:t>دیورتیک‌ها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نرم‌کننده</a:t>
            </a:r>
            <a:r>
              <a:rPr dirty="0"/>
              <a:t> </a:t>
            </a:r>
            <a:r>
              <a:rPr dirty="0" err="1"/>
              <a:t>مدفوع</a:t>
            </a:r>
            <a:r>
              <a:rPr dirty="0"/>
              <a:t> </a:t>
            </a:r>
            <a:r>
              <a:rPr dirty="0" err="1"/>
              <a:t>به‌تنهایی</a:t>
            </a:r>
            <a:r>
              <a:rPr dirty="0"/>
              <a:t> </a:t>
            </a:r>
            <a:r>
              <a:rPr dirty="0" err="1"/>
              <a:t>معمولاً</a:t>
            </a:r>
            <a:r>
              <a:rPr dirty="0"/>
              <a:t> </a:t>
            </a:r>
            <a:r>
              <a:rPr dirty="0" err="1"/>
              <a:t>اثر</a:t>
            </a:r>
            <a:r>
              <a:rPr dirty="0"/>
              <a:t> </a:t>
            </a:r>
            <a:r>
              <a:rPr dirty="0" err="1"/>
              <a:t>محدودی</a:t>
            </a:r>
            <a:r>
              <a:rPr dirty="0"/>
              <a:t> </a:t>
            </a:r>
            <a:r>
              <a:rPr dirty="0" err="1"/>
              <a:t>دارد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احتمال</a:t>
            </a:r>
            <a:r>
              <a:rPr dirty="0"/>
              <a:t> </a:t>
            </a:r>
            <a:r>
              <a:rPr dirty="0" err="1"/>
              <a:t>انسداد</a:t>
            </a:r>
            <a:r>
              <a:rPr dirty="0"/>
              <a:t>، </a:t>
            </a:r>
            <a:r>
              <a:rPr dirty="0" err="1"/>
              <a:t>درد</a:t>
            </a:r>
            <a:r>
              <a:rPr dirty="0"/>
              <a:t> </a:t>
            </a:r>
            <a:r>
              <a:rPr dirty="0" err="1"/>
              <a:t>شدید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استفراغ</a:t>
            </a:r>
            <a:r>
              <a:rPr dirty="0"/>
              <a:t>، </a:t>
            </a:r>
            <a:r>
              <a:rPr dirty="0" err="1"/>
              <a:t>درمان</a:t>
            </a:r>
            <a:r>
              <a:rPr dirty="0"/>
              <a:t> </a:t>
            </a:r>
            <a:r>
              <a:rPr dirty="0" err="1"/>
              <a:t>تجربی</a:t>
            </a:r>
            <a:r>
              <a:rPr dirty="0"/>
              <a:t> </a:t>
            </a:r>
            <a:r>
              <a:rPr dirty="0" err="1"/>
              <a:t>روتین</a:t>
            </a:r>
            <a:r>
              <a:rPr dirty="0"/>
              <a:t> </a:t>
            </a:r>
            <a:r>
              <a:rPr dirty="0" err="1"/>
              <a:t>را</a:t>
            </a:r>
            <a:r>
              <a:rPr dirty="0"/>
              <a:t> </a:t>
            </a:r>
            <a:r>
              <a:rPr dirty="0" err="1"/>
              <a:t>شروع</a:t>
            </a:r>
            <a:r>
              <a:rPr dirty="0"/>
              <a:t> </a:t>
            </a:r>
            <a:r>
              <a:rPr dirty="0" err="1"/>
              <a:t>نکنید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5650992"/>
            <a:ext cx="10927080" cy="621792"/>
          </a:xfrm>
          <a:prstGeom prst="roundRect">
            <a:avLst/>
          </a:prstGeom>
          <a:solidFill>
            <a:srgbClr val="FBEFEF"/>
          </a:solidFill>
          <a:ln>
            <a:solidFill>
              <a:srgbClr val="FBEF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5724144"/>
            <a:ext cx="10515600" cy="381643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1200" b="0">
                <a:solidFill>
                  <a:srgbClr val="5F6C78"/>
                </a:solidFill>
                <a:latin typeface="Arial"/>
              </a:defRPr>
            </a:pPr>
            <a:r>
              <a:rPr sz="2000" dirty="0" err="1">
                <a:solidFill>
                  <a:srgbClr val="FF0000"/>
                </a:solidFill>
              </a:rPr>
              <a:t>ایمنی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درمان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به‌اندازه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اثربخشی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مهم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است</a:t>
            </a:r>
            <a:r>
              <a:rPr sz="2000" dirty="0">
                <a:solidFill>
                  <a:srgbClr val="FF0000"/>
                </a:solidFill>
              </a:rPr>
              <a:t>؛ </a:t>
            </a:r>
            <a:r>
              <a:rPr sz="2000" dirty="0" err="1">
                <a:solidFill>
                  <a:srgbClr val="FF0000"/>
                </a:solidFill>
              </a:rPr>
              <a:t>عملکرد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کلیه</a:t>
            </a:r>
            <a:r>
              <a:rPr sz="2000" dirty="0">
                <a:solidFill>
                  <a:srgbClr val="FF0000"/>
                </a:solidFill>
              </a:rPr>
              <a:t> و </a:t>
            </a:r>
            <a:r>
              <a:rPr sz="2000" dirty="0" err="1">
                <a:solidFill>
                  <a:srgbClr val="FF0000"/>
                </a:solidFill>
              </a:rPr>
              <a:t>داروهای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هم‌زمان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را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در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نظر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بگیرید</a:t>
            </a:r>
            <a:r>
              <a:rPr sz="2000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217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19304A"/>
                </a:solidFill>
                <a:latin typeface="Arial"/>
              </a:defRPr>
            </a:pPr>
            <a:r>
              <a:t>اگر یبوست پاسخ نمی‌دهد: گام‌های بعدی</a:t>
            </a:r>
          </a:p>
        </p:txBody>
      </p:sp>
      <p:sp>
        <p:nvSpPr>
          <p:cNvPr id="4" name="Rectangle 3"/>
          <p:cNvSpPr/>
          <p:nvPr/>
        </p:nvSpPr>
        <p:spPr>
          <a:xfrm>
            <a:off x="9509760" y="1042415"/>
            <a:ext cx="1920240" cy="50292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789920" cy="1389611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پایبندی</a:t>
            </a:r>
            <a:r>
              <a:rPr dirty="0"/>
              <a:t>، </a:t>
            </a:r>
            <a:r>
              <a:rPr dirty="0" err="1"/>
              <a:t>دوز</a:t>
            </a:r>
            <a:r>
              <a:rPr dirty="0"/>
              <a:t> و </a:t>
            </a:r>
            <a:r>
              <a:rPr dirty="0" err="1"/>
              <a:t>مدت</a:t>
            </a:r>
            <a:r>
              <a:rPr dirty="0"/>
              <a:t> </a:t>
            </a:r>
            <a:r>
              <a:rPr dirty="0" err="1"/>
              <a:t>درمان</a:t>
            </a:r>
            <a:r>
              <a:rPr dirty="0"/>
              <a:t>؛ </a:t>
            </a:r>
            <a:r>
              <a:rPr dirty="0" err="1"/>
              <a:t>داروهای</a:t>
            </a:r>
            <a:r>
              <a:rPr dirty="0"/>
              <a:t> </a:t>
            </a:r>
            <a:r>
              <a:rPr dirty="0" err="1"/>
              <a:t>مسبب</a:t>
            </a:r>
            <a:r>
              <a:rPr dirty="0"/>
              <a:t> و </a:t>
            </a:r>
            <a:r>
              <a:rPr dirty="0" err="1"/>
              <a:t>فکال</a:t>
            </a:r>
            <a:r>
              <a:rPr dirty="0"/>
              <a:t> </a:t>
            </a:r>
            <a:r>
              <a:rPr dirty="0" err="1"/>
              <a:t>ایمپکشن</a:t>
            </a:r>
            <a:r>
              <a:rPr dirty="0"/>
              <a:t> </a:t>
            </a:r>
            <a:r>
              <a:rPr dirty="0" err="1"/>
              <a:t>را</a:t>
            </a:r>
            <a:r>
              <a:rPr dirty="0"/>
              <a:t> </a:t>
            </a:r>
            <a:r>
              <a:rPr dirty="0" err="1"/>
              <a:t>بازبینی</a:t>
            </a:r>
            <a:r>
              <a:rPr dirty="0"/>
              <a:t> </a:t>
            </a:r>
            <a:r>
              <a:rPr dirty="0" err="1"/>
              <a:t>کنید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صورت</a:t>
            </a:r>
            <a:r>
              <a:rPr dirty="0"/>
              <a:t> </a:t>
            </a:r>
            <a:r>
              <a:rPr dirty="0" err="1"/>
              <a:t>نیاز</a:t>
            </a:r>
            <a:r>
              <a:rPr dirty="0"/>
              <a:t>، PEG </a:t>
            </a:r>
            <a:r>
              <a:rPr dirty="0" err="1"/>
              <a:t>را</a:t>
            </a:r>
            <a:r>
              <a:rPr dirty="0"/>
              <a:t> </a:t>
            </a:r>
            <a:r>
              <a:rPr dirty="0" err="1"/>
              <a:t>تنظیم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ملین</a:t>
            </a:r>
            <a:r>
              <a:rPr dirty="0"/>
              <a:t> </a:t>
            </a:r>
            <a:r>
              <a:rPr dirty="0" err="1"/>
              <a:t>محرک</a:t>
            </a:r>
            <a:r>
              <a:rPr dirty="0"/>
              <a:t> </a:t>
            </a:r>
            <a:r>
              <a:rPr dirty="0" err="1"/>
              <a:t>را</a:t>
            </a:r>
            <a:r>
              <a:rPr dirty="0"/>
              <a:t> </a:t>
            </a:r>
            <a:r>
              <a:rPr lang="fa-IR" dirty="0" smtClean="0"/>
              <a:t>کوتاه مدت </a:t>
            </a:r>
            <a:r>
              <a:rPr dirty="0" err="1" smtClean="0"/>
              <a:t>اضافه</a:t>
            </a:r>
            <a:r>
              <a:rPr dirty="0" smtClean="0"/>
              <a:t> </a:t>
            </a:r>
            <a:r>
              <a:rPr dirty="0" err="1"/>
              <a:t>کنید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یبوست</a:t>
            </a:r>
            <a:r>
              <a:rPr dirty="0"/>
              <a:t> </a:t>
            </a:r>
            <a:r>
              <a:rPr dirty="0" err="1"/>
              <a:t>مزمن</a:t>
            </a:r>
            <a:r>
              <a:rPr dirty="0"/>
              <a:t> </a:t>
            </a:r>
            <a:r>
              <a:rPr dirty="0" err="1"/>
              <a:t>مقاوم</a:t>
            </a:r>
            <a:r>
              <a:rPr dirty="0"/>
              <a:t>: </a:t>
            </a:r>
            <a:r>
              <a:rPr b="1" dirty="0" err="1"/>
              <a:t>لیناکلوتاید</a:t>
            </a:r>
            <a:r>
              <a:rPr dirty="0"/>
              <a:t>، </a:t>
            </a:r>
            <a:r>
              <a:rPr dirty="0" err="1"/>
              <a:t>پلکاناتاید</a:t>
            </a:r>
            <a:r>
              <a:rPr dirty="0"/>
              <a:t>، </a:t>
            </a:r>
            <a:r>
              <a:rPr dirty="0" err="1"/>
              <a:t>لوبیپروستون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b="1" dirty="0" err="1"/>
              <a:t>پروکالوپراید</a:t>
            </a:r>
            <a:r>
              <a:rPr dirty="0"/>
              <a:t> </a:t>
            </a:r>
            <a:r>
              <a:rPr dirty="0" err="1"/>
              <a:t>بر</a:t>
            </a:r>
            <a:r>
              <a:rPr dirty="0"/>
              <a:t> </a:t>
            </a:r>
            <a:r>
              <a:rPr dirty="0" err="1"/>
              <a:t>اساس</a:t>
            </a:r>
            <a:r>
              <a:rPr dirty="0"/>
              <a:t> </a:t>
            </a:r>
            <a:r>
              <a:rPr dirty="0" err="1"/>
              <a:t>دسترسی</a:t>
            </a:r>
            <a:r>
              <a:rPr dirty="0"/>
              <a:t> و </a:t>
            </a:r>
            <a:r>
              <a:rPr dirty="0" err="1"/>
              <a:t>منع</a:t>
            </a:r>
            <a:r>
              <a:rPr dirty="0"/>
              <a:t> </a:t>
            </a:r>
            <a:r>
              <a:rPr dirty="0" err="1"/>
              <a:t>مصرف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اسهال</a:t>
            </a:r>
            <a:r>
              <a:rPr dirty="0"/>
              <a:t>، </a:t>
            </a:r>
            <a:r>
              <a:rPr dirty="0" err="1"/>
              <a:t>کم‌آبی</a:t>
            </a:r>
            <a:r>
              <a:rPr dirty="0"/>
              <a:t>، </a:t>
            </a:r>
            <a:r>
              <a:rPr dirty="0" err="1"/>
              <a:t>تداخل‌ها</a:t>
            </a:r>
            <a:r>
              <a:rPr dirty="0"/>
              <a:t>، </a:t>
            </a:r>
            <a:r>
              <a:rPr dirty="0" err="1"/>
              <a:t>عملکرد</a:t>
            </a:r>
            <a:r>
              <a:rPr dirty="0"/>
              <a:t> </a:t>
            </a:r>
            <a:r>
              <a:rPr dirty="0" err="1"/>
              <a:t>کلیه</a:t>
            </a:r>
            <a:r>
              <a:rPr dirty="0"/>
              <a:t>، </a:t>
            </a:r>
            <a:r>
              <a:rPr dirty="0" err="1"/>
              <a:t>هزینه</a:t>
            </a:r>
            <a:r>
              <a:rPr dirty="0"/>
              <a:t> و </a:t>
            </a:r>
            <a:r>
              <a:rPr dirty="0" err="1"/>
              <a:t>دسترسی</a:t>
            </a:r>
            <a:r>
              <a:rPr dirty="0"/>
              <a:t> </a:t>
            </a:r>
            <a:r>
              <a:rPr dirty="0" err="1"/>
              <a:t>را</a:t>
            </a:r>
            <a:r>
              <a:rPr dirty="0"/>
              <a:t>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تصمیم</a:t>
            </a:r>
            <a:r>
              <a:rPr dirty="0"/>
              <a:t> </a:t>
            </a:r>
            <a:r>
              <a:rPr dirty="0" err="1"/>
              <a:t>لحاظ</a:t>
            </a:r>
            <a:r>
              <a:rPr dirty="0"/>
              <a:t> </a:t>
            </a:r>
            <a:r>
              <a:rPr dirty="0" err="1"/>
              <a:t>کنید</a:t>
            </a:r>
            <a:r>
              <a:rPr dirty="0" smtClean="0"/>
              <a:t>.</a:t>
            </a: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217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19304A"/>
                </a:solidFill>
                <a:latin typeface="Arial"/>
              </a:defRPr>
            </a:pPr>
            <a:r>
              <a:t>چه زمانی به اختلال دفع شک کنیم؟</a:t>
            </a:r>
          </a:p>
        </p:txBody>
      </p:sp>
      <p:sp>
        <p:nvSpPr>
          <p:cNvPr id="4" name="Rectangle 3"/>
          <p:cNvSpPr/>
          <p:nvPr/>
        </p:nvSpPr>
        <p:spPr>
          <a:xfrm>
            <a:off x="9509760" y="1042415"/>
            <a:ext cx="1920240" cy="50292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789920" cy="1817934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زور</a:t>
            </a:r>
            <a:r>
              <a:rPr dirty="0"/>
              <a:t> </a:t>
            </a:r>
            <a:r>
              <a:rPr dirty="0" err="1"/>
              <a:t>زدن</a:t>
            </a:r>
            <a:r>
              <a:rPr dirty="0"/>
              <a:t> </a:t>
            </a:r>
            <a:r>
              <a:rPr dirty="0" err="1"/>
              <a:t>شدید</a:t>
            </a:r>
            <a:r>
              <a:rPr dirty="0"/>
              <a:t>، </a:t>
            </a:r>
            <a:r>
              <a:rPr dirty="0" err="1"/>
              <a:t>احساس</a:t>
            </a:r>
            <a:r>
              <a:rPr dirty="0"/>
              <a:t> </a:t>
            </a:r>
            <a:r>
              <a:rPr dirty="0" err="1"/>
              <a:t>انسداد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تخلیه</a:t>
            </a:r>
            <a:r>
              <a:rPr dirty="0"/>
              <a:t> </a:t>
            </a:r>
            <a:r>
              <a:rPr dirty="0" err="1"/>
              <a:t>ناکامل</a:t>
            </a:r>
            <a:r>
              <a:rPr dirty="0"/>
              <a:t>، </a:t>
            </a:r>
            <a:r>
              <a:rPr dirty="0" err="1"/>
              <a:t>مانور</a:t>
            </a:r>
            <a:r>
              <a:rPr dirty="0"/>
              <a:t> </a:t>
            </a:r>
            <a:r>
              <a:rPr dirty="0" err="1"/>
              <a:t>انگشتی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کمک</a:t>
            </a:r>
            <a:r>
              <a:rPr dirty="0"/>
              <a:t> </a:t>
            </a:r>
            <a:r>
              <a:rPr dirty="0" err="1"/>
              <a:t>دستی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پاسخ</a:t>
            </a:r>
            <a:r>
              <a:rPr dirty="0"/>
              <a:t> </a:t>
            </a:r>
            <a:r>
              <a:rPr dirty="0" err="1"/>
              <a:t>ناکافی</a:t>
            </a:r>
            <a:r>
              <a:rPr dirty="0"/>
              <a:t> </a:t>
            </a:r>
            <a:r>
              <a:rPr dirty="0" err="1"/>
              <a:t>با</a:t>
            </a:r>
            <a:r>
              <a:rPr dirty="0"/>
              <a:t> </a:t>
            </a:r>
            <a:r>
              <a:rPr dirty="0" err="1"/>
              <a:t>وجود</a:t>
            </a:r>
            <a:r>
              <a:rPr dirty="0"/>
              <a:t> </a:t>
            </a:r>
            <a:r>
              <a:rPr dirty="0" err="1"/>
              <a:t>نرم</a:t>
            </a:r>
            <a:r>
              <a:rPr dirty="0"/>
              <a:t> </a:t>
            </a:r>
            <a:r>
              <a:rPr dirty="0" err="1"/>
              <a:t>شدن</a:t>
            </a:r>
            <a:r>
              <a:rPr dirty="0"/>
              <a:t> </a:t>
            </a:r>
            <a:r>
              <a:rPr dirty="0" err="1"/>
              <a:t>مدفوع</a:t>
            </a:r>
            <a:r>
              <a:rPr dirty="0"/>
              <a:t> و </a:t>
            </a:r>
            <a:r>
              <a:rPr dirty="0" err="1"/>
              <a:t>درمان</a:t>
            </a:r>
            <a:r>
              <a:rPr dirty="0"/>
              <a:t> </a:t>
            </a:r>
            <a:r>
              <a:rPr dirty="0" err="1"/>
              <a:t>مناسب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معاینه</a:t>
            </a:r>
            <a:r>
              <a:rPr dirty="0"/>
              <a:t> </a:t>
            </a:r>
            <a:r>
              <a:rPr dirty="0" err="1"/>
              <a:t>رکتال</a:t>
            </a:r>
            <a:r>
              <a:rPr dirty="0"/>
              <a:t> </a:t>
            </a:r>
            <a:r>
              <a:rPr dirty="0" err="1"/>
              <a:t>هدفمند</a:t>
            </a:r>
            <a:r>
              <a:rPr dirty="0"/>
              <a:t>؛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صورت</a:t>
            </a:r>
            <a:r>
              <a:rPr dirty="0"/>
              <a:t> </a:t>
            </a:r>
            <a:r>
              <a:rPr dirty="0" err="1"/>
              <a:t>تداوم</a:t>
            </a:r>
            <a:r>
              <a:rPr dirty="0"/>
              <a:t>، </a:t>
            </a:r>
            <a:r>
              <a:rPr b="1" dirty="0" err="1"/>
              <a:t>مانومتری</a:t>
            </a:r>
            <a:r>
              <a:rPr b="1" dirty="0"/>
              <a:t> </a:t>
            </a:r>
            <a:r>
              <a:rPr b="1" dirty="0" err="1"/>
              <a:t>آنورکتال</a:t>
            </a:r>
            <a:r>
              <a:rPr b="1" dirty="0"/>
              <a:t> و </a:t>
            </a:r>
            <a:r>
              <a:rPr b="1" dirty="0" err="1"/>
              <a:t>تست</a:t>
            </a:r>
            <a:r>
              <a:rPr b="1" dirty="0"/>
              <a:t> </a:t>
            </a:r>
            <a:r>
              <a:rPr b="1" dirty="0" err="1"/>
              <a:t>دفع</a:t>
            </a:r>
            <a:r>
              <a:rPr b="1" dirty="0"/>
              <a:t> </a:t>
            </a:r>
            <a:r>
              <a:rPr b="1" dirty="0" err="1"/>
              <a:t>بالون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دفکوگرافی</a:t>
            </a:r>
            <a:r>
              <a:rPr dirty="0"/>
              <a:t>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موارد</a:t>
            </a:r>
            <a:r>
              <a:rPr dirty="0"/>
              <a:t> </a:t>
            </a:r>
            <a:r>
              <a:rPr dirty="0" err="1"/>
              <a:t>منتخب</a:t>
            </a:r>
            <a:r>
              <a:rPr dirty="0"/>
              <a:t> </a:t>
            </a:r>
            <a:r>
              <a:rPr dirty="0" err="1"/>
              <a:t>با</a:t>
            </a:r>
            <a:r>
              <a:rPr dirty="0"/>
              <a:t> </a:t>
            </a:r>
            <a:r>
              <a:rPr dirty="0" err="1"/>
              <a:t>شک</a:t>
            </a:r>
            <a:r>
              <a:rPr dirty="0"/>
              <a:t> </a:t>
            </a:r>
            <a:r>
              <a:rPr dirty="0" err="1"/>
              <a:t>به</a:t>
            </a:r>
            <a:r>
              <a:rPr dirty="0"/>
              <a:t> </a:t>
            </a:r>
            <a:r>
              <a:rPr dirty="0" err="1"/>
              <a:t>اختلال</a:t>
            </a:r>
            <a:r>
              <a:rPr dirty="0"/>
              <a:t> </a:t>
            </a:r>
            <a:r>
              <a:rPr dirty="0" err="1"/>
              <a:t>ساختاری</a:t>
            </a:r>
            <a:r>
              <a:rPr dirty="0"/>
              <a:t> </a:t>
            </a:r>
            <a:r>
              <a:rPr dirty="0" err="1"/>
              <a:t>کف</a:t>
            </a:r>
            <a:r>
              <a:rPr dirty="0"/>
              <a:t> </a:t>
            </a:r>
            <a:r>
              <a:rPr dirty="0" err="1"/>
              <a:t>لگن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بیوفیدبک</a:t>
            </a:r>
            <a:r>
              <a:rPr dirty="0"/>
              <a:t> </a:t>
            </a:r>
            <a:r>
              <a:rPr dirty="0" err="1"/>
              <a:t>کف</a:t>
            </a:r>
            <a:r>
              <a:rPr dirty="0"/>
              <a:t> </a:t>
            </a:r>
            <a:r>
              <a:rPr dirty="0" err="1"/>
              <a:t>لگن</a:t>
            </a:r>
            <a:r>
              <a:rPr dirty="0"/>
              <a:t> </a:t>
            </a:r>
            <a:r>
              <a:rPr dirty="0" err="1"/>
              <a:t>درمان</a:t>
            </a:r>
            <a:r>
              <a:rPr dirty="0"/>
              <a:t> </a:t>
            </a:r>
            <a:r>
              <a:rPr dirty="0" err="1"/>
              <a:t>هدفمند</a:t>
            </a:r>
            <a:r>
              <a:rPr dirty="0"/>
              <a:t> </a:t>
            </a:r>
            <a:r>
              <a:rPr dirty="0" err="1"/>
              <a:t>اختلال</a:t>
            </a:r>
            <a:r>
              <a:rPr dirty="0"/>
              <a:t> </a:t>
            </a:r>
            <a:r>
              <a:rPr dirty="0" err="1"/>
              <a:t>دفع</a:t>
            </a:r>
            <a:r>
              <a:rPr dirty="0"/>
              <a:t> </a:t>
            </a:r>
            <a:r>
              <a:rPr dirty="0" err="1"/>
              <a:t>تأییدشده</a:t>
            </a:r>
            <a:r>
              <a:rPr dirty="0"/>
              <a:t> </a:t>
            </a:r>
            <a:r>
              <a:rPr dirty="0" err="1"/>
              <a:t>است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5650992"/>
            <a:ext cx="10927080" cy="621792"/>
          </a:xfrm>
          <a:prstGeom prst="roundRect">
            <a:avLst/>
          </a:prstGeom>
          <a:solidFill>
            <a:srgbClr val="EEF6F7"/>
          </a:solidFill>
          <a:ln>
            <a:solidFill>
              <a:srgbClr val="EEF6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5724144"/>
            <a:ext cx="10515600" cy="381643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1200" b="0">
                <a:solidFill>
                  <a:srgbClr val="5F6C78"/>
                </a:solidFill>
                <a:latin typeface="Arial"/>
              </a:defRPr>
            </a:pPr>
            <a:r>
              <a:rPr sz="2000" dirty="0" err="1">
                <a:solidFill>
                  <a:srgbClr val="FF0000"/>
                </a:solidFill>
              </a:rPr>
              <a:t>ملین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قوی‌تر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همیشه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پاسخ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درست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نیست</a:t>
            </a:r>
            <a:r>
              <a:rPr sz="2000" dirty="0">
                <a:solidFill>
                  <a:srgbClr val="FF0000"/>
                </a:solidFill>
              </a:rPr>
              <a:t>؛ </a:t>
            </a:r>
            <a:r>
              <a:rPr sz="2000" dirty="0" err="1">
                <a:solidFill>
                  <a:srgbClr val="FF0000"/>
                </a:solidFill>
              </a:rPr>
              <a:t>گاهی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مشکل</a:t>
            </a:r>
            <a:r>
              <a:rPr sz="2000" dirty="0">
                <a:solidFill>
                  <a:srgbClr val="FF0000"/>
                </a:solidFill>
              </a:rPr>
              <a:t>، </a:t>
            </a:r>
            <a:r>
              <a:rPr sz="2000" dirty="0" err="1">
                <a:solidFill>
                  <a:srgbClr val="FF0000"/>
                </a:solidFill>
              </a:rPr>
              <a:t>تخلیه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است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نه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قوام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مدفوع</a:t>
            </a:r>
            <a:r>
              <a:rPr sz="2000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AA3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217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19304A"/>
                </a:solidFill>
                <a:latin typeface="Arial"/>
              </a:defRPr>
            </a:pPr>
            <a:r>
              <a:t>فکال ایمپکشن: تشخیص و مدیریت</a:t>
            </a:r>
          </a:p>
        </p:txBody>
      </p:sp>
      <p:sp>
        <p:nvSpPr>
          <p:cNvPr id="4" name="Rectangle 3"/>
          <p:cNvSpPr/>
          <p:nvPr/>
        </p:nvSpPr>
        <p:spPr>
          <a:xfrm>
            <a:off x="9509760" y="1042415"/>
            <a:ext cx="1920240" cy="50292"/>
          </a:xfrm>
          <a:prstGeom prst="rect">
            <a:avLst/>
          </a:prstGeom>
          <a:solidFill>
            <a:srgbClr val="AA3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79576" y="1508760"/>
            <a:ext cx="10789920" cy="1817934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به</a:t>
            </a:r>
            <a:r>
              <a:rPr dirty="0"/>
              <a:t> </a:t>
            </a:r>
            <a:r>
              <a:rPr dirty="0" err="1"/>
              <a:t>یبوست</a:t>
            </a:r>
            <a:r>
              <a:rPr dirty="0"/>
              <a:t> </a:t>
            </a:r>
            <a:r>
              <a:rPr dirty="0" err="1"/>
              <a:t>طولانی</a:t>
            </a:r>
            <a:r>
              <a:rPr dirty="0"/>
              <a:t>، </a:t>
            </a:r>
            <a:r>
              <a:rPr dirty="0" err="1"/>
              <a:t>فشار</a:t>
            </a:r>
            <a:r>
              <a:rPr dirty="0"/>
              <a:t> </a:t>
            </a:r>
            <a:r>
              <a:rPr dirty="0" err="1"/>
              <a:t>رکتال</a:t>
            </a:r>
            <a:r>
              <a:rPr dirty="0"/>
              <a:t>، </a:t>
            </a:r>
            <a:r>
              <a:rPr dirty="0" err="1"/>
              <a:t>کاهش</a:t>
            </a:r>
            <a:r>
              <a:rPr dirty="0"/>
              <a:t> </a:t>
            </a:r>
            <a:r>
              <a:rPr dirty="0" err="1"/>
              <a:t>اشتها</a:t>
            </a:r>
            <a:r>
              <a:rPr dirty="0"/>
              <a:t>، </a:t>
            </a:r>
            <a:r>
              <a:rPr dirty="0" err="1"/>
              <a:t>احتباس</a:t>
            </a:r>
            <a:r>
              <a:rPr dirty="0"/>
              <a:t> </a:t>
            </a:r>
            <a:r>
              <a:rPr dirty="0" err="1"/>
              <a:t>ادرار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اسهال</a:t>
            </a:r>
            <a:r>
              <a:rPr dirty="0"/>
              <a:t> </a:t>
            </a:r>
            <a:r>
              <a:rPr dirty="0" err="1"/>
              <a:t>سرریزی</a:t>
            </a:r>
            <a:r>
              <a:rPr dirty="0"/>
              <a:t> </a:t>
            </a:r>
            <a:r>
              <a:rPr dirty="0" err="1"/>
              <a:t>توجه</a:t>
            </a:r>
            <a:r>
              <a:rPr dirty="0"/>
              <a:t> </a:t>
            </a:r>
            <a:r>
              <a:rPr dirty="0" err="1"/>
              <a:t>کنید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معاینه</a:t>
            </a:r>
            <a:r>
              <a:rPr dirty="0"/>
              <a:t> </a:t>
            </a:r>
            <a:r>
              <a:rPr dirty="0" err="1"/>
              <a:t>رکتال</a:t>
            </a:r>
            <a:r>
              <a:rPr dirty="0"/>
              <a:t> </a:t>
            </a:r>
            <a:r>
              <a:rPr dirty="0" err="1"/>
              <a:t>کمک‌کننده</a:t>
            </a:r>
            <a:r>
              <a:rPr dirty="0"/>
              <a:t> </a:t>
            </a:r>
            <a:r>
              <a:rPr dirty="0" err="1"/>
              <a:t>است</a:t>
            </a:r>
            <a:r>
              <a:rPr dirty="0"/>
              <a:t>؛ </a:t>
            </a:r>
            <a:r>
              <a:rPr dirty="0" err="1"/>
              <a:t>ایمپکشن</a:t>
            </a:r>
            <a:r>
              <a:rPr dirty="0"/>
              <a:t> </a:t>
            </a:r>
            <a:r>
              <a:rPr dirty="0" err="1"/>
              <a:t>پروگزیمال</a:t>
            </a:r>
            <a:r>
              <a:rPr dirty="0"/>
              <a:t> </a:t>
            </a:r>
            <a:r>
              <a:rPr dirty="0" err="1"/>
              <a:t>با</a:t>
            </a:r>
            <a:r>
              <a:rPr dirty="0"/>
              <a:t> </a:t>
            </a:r>
            <a:r>
              <a:rPr dirty="0" err="1"/>
              <a:t>معاینه</a:t>
            </a:r>
            <a:r>
              <a:rPr dirty="0"/>
              <a:t> </a:t>
            </a:r>
            <a:r>
              <a:rPr dirty="0" err="1"/>
              <a:t>منفی</a:t>
            </a:r>
            <a:r>
              <a:rPr dirty="0"/>
              <a:t> </a:t>
            </a:r>
            <a:r>
              <a:rPr dirty="0" err="1"/>
              <a:t>رد</a:t>
            </a:r>
            <a:r>
              <a:rPr dirty="0"/>
              <a:t> </a:t>
            </a:r>
            <a:r>
              <a:rPr dirty="0" err="1"/>
              <a:t>نمی‌شود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 smtClean="0"/>
              <a:t>در</a:t>
            </a:r>
            <a:r>
              <a:rPr lang="fa-IR" dirty="0" smtClean="0"/>
              <a:t>شک به </a:t>
            </a:r>
            <a:r>
              <a:rPr dirty="0" err="1" smtClean="0"/>
              <a:t>انسداد</a:t>
            </a:r>
            <a:r>
              <a:rPr dirty="0"/>
              <a:t>، </a:t>
            </a:r>
            <a:r>
              <a:rPr dirty="0" err="1"/>
              <a:t>درد</a:t>
            </a:r>
            <a:r>
              <a:rPr dirty="0"/>
              <a:t> </a:t>
            </a:r>
            <a:r>
              <a:rPr dirty="0" err="1"/>
              <a:t>شدید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علائم</a:t>
            </a:r>
            <a:r>
              <a:rPr dirty="0"/>
              <a:t> </a:t>
            </a:r>
            <a:r>
              <a:rPr dirty="0" err="1"/>
              <a:t>سیستمیک</a:t>
            </a:r>
            <a:r>
              <a:rPr dirty="0"/>
              <a:t>، </a:t>
            </a:r>
            <a:r>
              <a:rPr dirty="0" err="1"/>
              <a:t>ارزیابی</a:t>
            </a:r>
            <a:r>
              <a:rPr dirty="0"/>
              <a:t> </a:t>
            </a:r>
            <a:r>
              <a:rPr dirty="0" err="1"/>
              <a:t>فوری</a:t>
            </a:r>
            <a:r>
              <a:rPr dirty="0"/>
              <a:t> و </a:t>
            </a:r>
            <a:r>
              <a:rPr dirty="0" err="1" smtClean="0"/>
              <a:t>تصویربرداری</a:t>
            </a:r>
            <a:r>
              <a:rPr lang="fa-IR" dirty="0" smtClean="0"/>
              <a:t> لازم هست</a:t>
            </a:r>
            <a:r>
              <a:rPr dirty="0" smtClean="0"/>
              <a:t>.</a:t>
            </a:r>
            <a:endParaRPr dirty="0"/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ایمپکشن</a:t>
            </a:r>
            <a:r>
              <a:rPr dirty="0"/>
              <a:t> </a:t>
            </a:r>
            <a:r>
              <a:rPr dirty="0" err="1"/>
              <a:t>دیستال</a:t>
            </a:r>
            <a:r>
              <a:rPr dirty="0"/>
              <a:t>، </a:t>
            </a:r>
            <a:r>
              <a:rPr dirty="0" err="1"/>
              <a:t>تخلیه</a:t>
            </a:r>
            <a:r>
              <a:rPr dirty="0"/>
              <a:t> </a:t>
            </a:r>
            <a:r>
              <a:rPr dirty="0" err="1"/>
              <a:t>دستی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درمان</a:t>
            </a:r>
            <a:r>
              <a:rPr dirty="0"/>
              <a:t> </a:t>
            </a:r>
            <a:r>
              <a:rPr dirty="0" err="1"/>
              <a:t>رکتال</a:t>
            </a:r>
            <a:r>
              <a:rPr dirty="0"/>
              <a:t> </a:t>
            </a:r>
            <a:r>
              <a:rPr dirty="0" err="1"/>
              <a:t>مناسب</a:t>
            </a:r>
            <a:r>
              <a:rPr dirty="0"/>
              <a:t> </a:t>
            </a:r>
            <a:r>
              <a:rPr dirty="0" err="1"/>
              <a:t>توسط</a:t>
            </a:r>
            <a:r>
              <a:rPr dirty="0"/>
              <a:t> </a:t>
            </a:r>
            <a:r>
              <a:rPr dirty="0" err="1"/>
              <a:t>فرد</a:t>
            </a:r>
            <a:r>
              <a:rPr dirty="0"/>
              <a:t> </a:t>
            </a:r>
            <a:r>
              <a:rPr dirty="0" err="1"/>
              <a:t>آموزش‌دیده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پس</a:t>
            </a:r>
            <a:r>
              <a:rPr dirty="0"/>
              <a:t> </a:t>
            </a:r>
            <a:r>
              <a:rPr dirty="0" err="1"/>
              <a:t>از</a:t>
            </a:r>
            <a:r>
              <a:rPr dirty="0"/>
              <a:t> </a:t>
            </a:r>
            <a:r>
              <a:rPr dirty="0" err="1"/>
              <a:t>رفع</a:t>
            </a:r>
            <a:r>
              <a:rPr dirty="0"/>
              <a:t> </a:t>
            </a:r>
            <a:r>
              <a:rPr dirty="0" err="1"/>
              <a:t>ایمپکشن</a:t>
            </a:r>
            <a:r>
              <a:rPr dirty="0"/>
              <a:t>، </a:t>
            </a:r>
            <a:r>
              <a:rPr dirty="0" err="1"/>
              <a:t>علت</a:t>
            </a:r>
            <a:r>
              <a:rPr dirty="0"/>
              <a:t> </a:t>
            </a:r>
            <a:r>
              <a:rPr dirty="0" err="1"/>
              <a:t>زمینه‌ای</a:t>
            </a:r>
            <a:r>
              <a:rPr dirty="0"/>
              <a:t> و </a:t>
            </a:r>
            <a:r>
              <a:rPr dirty="0" err="1"/>
              <a:t>برنامه</a:t>
            </a:r>
            <a:r>
              <a:rPr dirty="0"/>
              <a:t> </a:t>
            </a:r>
            <a:r>
              <a:rPr dirty="0" err="1"/>
              <a:t>نگهدارنده</a:t>
            </a:r>
            <a:r>
              <a:rPr dirty="0"/>
              <a:t> </a:t>
            </a:r>
            <a:r>
              <a:rPr dirty="0" err="1"/>
              <a:t>برای</a:t>
            </a:r>
            <a:r>
              <a:rPr dirty="0"/>
              <a:t> </a:t>
            </a:r>
            <a:r>
              <a:rPr dirty="0" err="1"/>
              <a:t>پیشگیری</a:t>
            </a:r>
            <a:r>
              <a:rPr dirty="0"/>
              <a:t> </a:t>
            </a:r>
            <a:r>
              <a:rPr dirty="0" err="1"/>
              <a:t>تعیین</a:t>
            </a:r>
            <a:r>
              <a:rPr dirty="0"/>
              <a:t> </a:t>
            </a:r>
            <a:r>
              <a:rPr dirty="0" err="1"/>
              <a:t>شود</a:t>
            </a:r>
            <a:r>
              <a:rPr dirty="0"/>
              <a:t>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9456"/>
            <a:ext cx="467258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82" y="0"/>
            <a:ext cx="111726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90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217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19304A"/>
                </a:solidFill>
                <a:latin typeface="Arial"/>
              </a:defRPr>
            </a:pPr>
            <a:r>
              <a:t>یبوست ناشی از اپیوئیدها</a:t>
            </a:r>
          </a:p>
        </p:txBody>
      </p:sp>
      <p:sp>
        <p:nvSpPr>
          <p:cNvPr id="4" name="Rectangle 3"/>
          <p:cNvSpPr/>
          <p:nvPr/>
        </p:nvSpPr>
        <p:spPr>
          <a:xfrm>
            <a:off x="9509760" y="1042415"/>
            <a:ext cx="1920240" cy="50292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789920" cy="2795124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اپیوئیدها</a:t>
            </a:r>
            <a:r>
              <a:rPr dirty="0"/>
              <a:t> </a:t>
            </a:r>
            <a:r>
              <a:rPr dirty="0" err="1"/>
              <a:t>حرکات</a:t>
            </a:r>
            <a:r>
              <a:rPr dirty="0"/>
              <a:t> و </a:t>
            </a:r>
            <a:r>
              <a:rPr dirty="0" err="1"/>
              <a:t>ترشح</a:t>
            </a:r>
            <a:r>
              <a:rPr dirty="0"/>
              <a:t> </a:t>
            </a:r>
            <a:r>
              <a:rPr dirty="0" err="1"/>
              <a:t>روده</a:t>
            </a:r>
            <a:r>
              <a:rPr dirty="0"/>
              <a:t> </a:t>
            </a:r>
            <a:r>
              <a:rPr dirty="0" err="1"/>
              <a:t>را</a:t>
            </a:r>
            <a:r>
              <a:rPr dirty="0"/>
              <a:t> </a:t>
            </a:r>
            <a:r>
              <a:rPr dirty="0" err="1"/>
              <a:t>کاهش</a:t>
            </a:r>
            <a:r>
              <a:rPr dirty="0"/>
              <a:t> </a:t>
            </a:r>
            <a:r>
              <a:rPr dirty="0" err="1"/>
              <a:t>می‌دهند</a:t>
            </a:r>
            <a:r>
              <a:rPr dirty="0"/>
              <a:t>؛ </a:t>
            </a:r>
            <a:r>
              <a:rPr dirty="0" err="1"/>
              <a:t>یبوست</a:t>
            </a:r>
            <a:r>
              <a:rPr dirty="0"/>
              <a:t> </a:t>
            </a:r>
            <a:r>
              <a:rPr dirty="0" err="1"/>
              <a:t>ممکن</a:t>
            </a:r>
            <a:r>
              <a:rPr dirty="0"/>
              <a:t> </a:t>
            </a:r>
            <a:r>
              <a:rPr dirty="0" err="1"/>
              <a:t>است</a:t>
            </a:r>
            <a:r>
              <a:rPr dirty="0"/>
              <a:t> </a:t>
            </a:r>
            <a:r>
              <a:rPr dirty="0" err="1"/>
              <a:t>از</a:t>
            </a:r>
            <a:r>
              <a:rPr dirty="0"/>
              <a:t> </a:t>
            </a:r>
            <a:r>
              <a:rPr dirty="0" err="1"/>
              <a:t>ابتدای</a:t>
            </a:r>
            <a:r>
              <a:rPr dirty="0"/>
              <a:t> </a:t>
            </a:r>
            <a:r>
              <a:rPr dirty="0" err="1"/>
              <a:t>درمان</a:t>
            </a:r>
            <a:r>
              <a:rPr dirty="0"/>
              <a:t> </a:t>
            </a:r>
            <a:r>
              <a:rPr dirty="0" err="1"/>
              <a:t>ایجاد</a:t>
            </a:r>
            <a:r>
              <a:rPr dirty="0"/>
              <a:t> </a:t>
            </a:r>
            <a:r>
              <a:rPr dirty="0" err="1"/>
              <a:t>شود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صورت</a:t>
            </a:r>
            <a:r>
              <a:rPr dirty="0"/>
              <a:t> </a:t>
            </a:r>
            <a:r>
              <a:rPr dirty="0" err="1"/>
              <a:t>امکان</a:t>
            </a:r>
            <a:r>
              <a:rPr dirty="0"/>
              <a:t>، </a:t>
            </a:r>
            <a:r>
              <a:rPr dirty="0" err="1"/>
              <a:t>نیاز</a:t>
            </a:r>
            <a:r>
              <a:rPr dirty="0"/>
              <a:t> و </a:t>
            </a:r>
            <a:r>
              <a:rPr dirty="0" err="1"/>
              <a:t>دوز</a:t>
            </a:r>
            <a:r>
              <a:rPr dirty="0"/>
              <a:t> </a:t>
            </a:r>
            <a:r>
              <a:rPr dirty="0" err="1"/>
              <a:t>اپیوئید</a:t>
            </a:r>
            <a:r>
              <a:rPr dirty="0"/>
              <a:t> </a:t>
            </a:r>
            <a:r>
              <a:rPr dirty="0" err="1"/>
              <a:t>را</a:t>
            </a:r>
            <a:r>
              <a:rPr dirty="0"/>
              <a:t> </a:t>
            </a:r>
            <a:r>
              <a:rPr dirty="0" err="1"/>
              <a:t>بازبینی</a:t>
            </a:r>
            <a:r>
              <a:rPr dirty="0"/>
              <a:t> </a:t>
            </a:r>
            <a:r>
              <a:rPr dirty="0" err="1"/>
              <a:t>کنید</a:t>
            </a:r>
            <a:r>
              <a:rPr dirty="0"/>
              <a:t>؛ </a:t>
            </a:r>
            <a:r>
              <a:rPr dirty="0" err="1"/>
              <a:t>اقدامات</a:t>
            </a:r>
            <a:r>
              <a:rPr dirty="0"/>
              <a:t> </a:t>
            </a:r>
            <a:r>
              <a:rPr dirty="0" err="1"/>
              <a:t>رفتاری</a:t>
            </a:r>
            <a:r>
              <a:rPr dirty="0"/>
              <a:t> </a:t>
            </a:r>
            <a:r>
              <a:rPr dirty="0" err="1"/>
              <a:t>به‌تنهایی</a:t>
            </a:r>
            <a:r>
              <a:rPr dirty="0"/>
              <a:t> </a:t>
            </a:r>
            <a:r>
              <a:rPr dirty="0" err="1"/>
              <a:t>اغلب</a:t>
            </a:r>
            <a:r>
              <a:rPr dirty="0"/>
              <a:t> </a:t>
            </a:r>
            <a:r>
              <a:rPr dirty="0" err="1"/>
              <a:t>کافی</a:t>
            </a:r>
            <a:r>
              <a:rPr dirty="0"/>
              <a:t> </a:t>
            </a:r>
            <a:r>
              <a:rPr dirty="0" err="1"/>
              <a:t>نیستند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ملین</a:t>
            </a:r>
            <a:r>
              <a:rPr dirty="0"/>
              <a:t> </a:t>
            </a:r>
            <a:r>
              <a:rPr dirty="0" err="1"/>
              <a:t>اسموتیک</a:t>
            </a:r>
            <a:r>
              <a:rPr dirty="0"/>
              <a:t> و/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محرک</a:t>
            </a:r>
            <a:r>
              <a:rPr dirty="0"/>
              <a:t> </a:t>
            </a:r>
            <a:r>
              <a:rPr dirty="0" err="1"/>
              <a:t>معمولاً</a:t>
            </a:r>
            <a:r>
              <a:rPr dirty="0"/>
              <a:t> </a:t>
            </a:r>
            <a:r>
              <a:rPr dirty="0" err="1"/>
              <a:t>از</a:t>
            </a:r>
            <a:r>
              <a:rPr dirty="0"/>
              <a:t> </a:t>
            </a:r>
            <a:r>
              <a:rPr dirty="0" err="1"/>
              <a:t>ابتدا</a:t>
            </a:r>
            <a:r>
              <a:rPr dirty="0"/>
              <a:t>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نظر</a:t>
            </a:r>
            <a:r>
              <a:rPr dirty="0"/>
              <a:t> </a:t>
            </a:r>
            <a:r>
              <a:rPr dirty="0" err="1"/>
              <a:t>گرفته</a:t>
            </a:r>
            <a:r>
              <a:rPr dirty="0"/>
              <a:t> </a:t>
            </a:r>
            <a:r>
              <a:rPr dirty="0" err="1"/>
              <a:t>می‌شوند</a:t>
            </a:r>
            <a:r>
              <a:rPr dirty="0"/>
              <a:t>، </a:t>
            </a:r>
            <a:r>
              <a:rPr dirty="0" err="1"/>
              <a:t>مگر</a:t>
            </a:r>
            <a:r>
              <a:rPr dirty="0"/>
              <a:t> </a:t>
            </a:r>
            <a:r>
              <a:rPr dirty="0" err="1"/>
              <a:t>منع</a:t>
            </a:r>
            <a:r>
              <a:rPr dirty="0"/>
              <a:t> </a:t>
            </a:r>
            <a:r>
              <a:rPr dirty="0" err="1"/>
              <a:t>مصرف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یبوست</a:t>
            </a:r>
            <a:r>
              <a:rPr dirty="0"/>
              <a:t> </a:t>
            </a:r>
            <a:r>
              <a:rPr dirty="0" err="1"/>
              <a:t>ناشی</a:t>
            </a:r>
            <a:r>
              <a:rPr dirty="0"/>
              <a:t> </a:t>
            </a:r>
            <a:r>
              <a:rPr dirty="0" err="1"/>
              <a:t>از</a:t>
            </a:r>
            <a:r>
              <a:rPr dirty="0"/>
              <a:t> </a:t>
            </a:r>
            <a:r>
              <a:rPr dirty="0" err="1"/>
              <a:t>اپیوئید</a:t>
            </a:r>
            <a:r>
              <a:rPr dirty="0"/>
              <a:t> </a:t>
            </a:r>
            <a:r>
              <a:rPr dirty="0" err="1"/>
              <a:t>مقاوم</a:t>
            </a:r>
            <a:r>
              <a:rPr dirty="0"/>
              <a:t> </a:t>
            </a:r>
            <a:r>
              <a:rPr dirty="0" err="1"/>
              <a:t>به</a:t>
            </a:r>
            <a:r>
              <a:rPr dirty="0"/>
              <a:t> </a:t>
            </a:r>
            <a:r>
              <a:rPr dirty="0" err="1"/>
              <a:t>ملین‌ها</a:t>
            </a:r>
            <a:r>
              <a:rPr dirty="0"/>
              <a:t>، </a:t>
            </a:r>
            <a:r>
              <a:rPr dirty="0" err="1"/>
              <a:t>داروهای</a:t>
            </a:r>
            <a:r>
              <a:rPr dirty="0"/>
              <a:t> </a:t>
            </a:r>
            <a:r>
              <a:rPr dirty="0" smtClean="0"/>
              <a:t>PAMORA </a:t>
            </a:r>
            <a:r>
              <a:rPr lang="fa-IR" dirty="0" smtClean="0"/>
              <a:t>* </a:t>
            </a:r>
            <a:r>
              <a:rPr dirty="0" err="1" smtClean="0"/>
              <a:t>مانند</a:t>
            </a:r>
            <a:r>
              <a:rPr dirty="0" smtClean="0"/>
              <a:t> </a:t>
            </a:r>
            <a:r>
              <a:rPr dirty="0" err="1"/>
              <a:t>نالوکسگول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نالدمیدین</a:t>
            </a:r>
            <a:r>
              <a:rPr dirty="0"/>
              <a:t> </a:t>
            </a:r>
            <a:r>
              <a:rPr dirty="0" err="1"/>
              <a:t>بر</a:t>
            </a:r>
            <a:r>
              <a:rPr dirty="0"/>
              <a:t> </a:t>
            </a:r>
            <a:r>
              <a:rPr dirty="0" err="1"/>
              <a:t>اساس</a:t>
            </a:r>
            <a:r>
              <a:rPr dirty="0"/>
              <a:t> </a:t>
            </a:r>
            <a:r>
              <a:rPr dirty="0" err="1"/>
              <a:t>دسترسی</a:t>
            </a:r>
            <a:r>
              <a:rPr dirty="0"/>
              <a:t>/</a:t>
            </a:r>
            <a:r>
              <a:rPr dirty="0" err="1"/>
              <a:t>منع</a:t>
            </a:r>
            <a:r>
              <a:rPr dirty="0"/>
              <a:t> </a:t>
            </a:r>
            <a:r>
              <a:rPr dirty="0" err="1"/>
              <a:t>مصرف</a:t>
            </a:r>
            <a:r>
              <a:rPr dirty="0"/>
              <a:t> </a:t>
            </a:r>
            <a:r>
              <a:rPr dirty="0" err="1"/>
              <a:t>قابل</a:t>
            </a:r>
            <a:r>
              <a:rPr dirty="0"/>
              <a:t> </a:t>
            </a:r>
            <a:r>
              <a:rPr dirty="0" err="1"/>
              <a:t>بررسی‌اند</a:t>
            </a:r>
            <a:r>
              <a:rPr dirty="0" smtClean="0"/>
              <a:t>.</a:t>
            </a:r>
            <a:endParaRPr lang="fa-IR" dirty="0" smtClean="0"/>
          </a:p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lang="fa-IR" dirty="0" smtClean="0"/>
              <a:t>	کاهش </a:t>
            </a:r>
            <a:r>
              <a:rPr lang="fa-IR" dirty="0"/>
              <a:t>دوز اپیوم یا تبدیل به بوپرونورفین</a:t>
            </a:r>
            <a:endParaRPr dirty="0"/>
          </a:p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پیش</a:t>
            </a:r>
            <a:r>
              <a:rPr dirty="0"/>
              <a:t> </a:t>
            </a:r>
            <a:r>
              <a:rPr dirty="0" err="1"/>
              <a:t>از</a:t>
            </a:r>
            <a:r>
              <a:rPr dirty="0"/>
              <a:t> </a:t>
            </a:r>
            <a:r>
              <a:rPr dirty="0" err="1"/>
              <a:t>درمان</a:t>
            </a:r>
            <a:r>
              <a:rPr dirty="0"/>
              <a:t>، </a:t>
            </a:r>
            <a:r>
              <a:rPr dirty="0" err="1"/>
              <a:t>انسداد</a:t>
            </a:r>
            <a:r>
              <a:rPr dirty="0"/>
              <a:t> </a:t>
            </a:r>
            <a:r>
              <a:rPr dirty="0" err="1"/>
              <a:t>مکانیکی</a:t>
            </a:r>
            <a:r>
              <a:rPr dirty="0"/>
              <a:t> </a:t>
            </a:r>
            <a:r>
              <a:rPr dirty="0" err="1"/>
              <a:t>را</a:t>
            </a:r>
            <a:r>
              <a:rPr dirty="0"/>
              <a:t>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بیمار</a:t>
            </a:r>
            <a:r>
              <a:rPr dirty="0"/>
              <a:t> </a:t>
            </a:r>
            <a:r>
              <a:rPr dirty="0" err="1"/>
              <a:t>مشکوک</a:t>
            </a:r>
            <a:r>
              <a:rPr dirty="0"/>
              <a:t> </a:t>
            </a:r>
            <a:r>
              <a:rPr dirty="0" err="1"/>
              <a:t>رد</a:t>
            </a:r>
            <a:r>
              <a:rPr dirty="0"/>
              <a:t> </a:t>
            </a:r>
            <a:r>
              <a:rPr dirty="0" err="1"/>
              <a:t>کنید</a:t>
            </a:r>
            <a:r>
              <a:rPr dirty="0" smtClean="0"/>
              <a:t>.</a:t>
            </a:r>
            <a:endParaRPr lang="fa-IR" dirty="0" smtClean="0"/>
          </a:p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r>
              <a:rPr lang="fa-IR" dirty="0"/>
              <a:t>این بخش به‌ویژه برای سالمندان مبتلا به درد مزمن یا سرطان اهمیت دارد.</a:t>
            </a:r>
          </a:p>
          <a:p>
            <a:pPr algn="r" rtl="1">
              <a:spcAft>
                <a:spcPts val="700"/>
              </a:spcAft>
              <a:defRPr sz="1700" b="0">
                <a:solidFill>
                  <a:srgbClr val="2A333D"/>
                </a:solidFill>
                <a:latin typeface="Arial"/>
              </a:defRPr>
            </a:pP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640080" y="5650992"/>
            <a:ext cx="10927080" cy="621792"/>
          </a:xfrm>
          <a:prstGeom prst="roundRect">
            <a:avLst/>
          </a:prstGeom>
          <a:solidFill>
            <a:srgbClr val="EEF6F7"/>
          </a:solidFill>
          <a:ln>
            <a:solidFill>
              <a:srgbClr val="EEF6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5733288"/>
            <a:ext cx="10515600" cy="25853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5F6C78"/>
                </a:solidFill>
                <a:latin typeface="Arial"/>
              </a:defRPr>
            </a:pPr>
            <a:r>
              <a:rPr lang="en-US" sz="1200" dirty="0" smtClean="0"/>
              <a:t>*Peripherally </a:t>
            </a:r>
            <a:r>
              <a:rPr lang="en-US" sz="1200" dirty="0"/>
              <a:t>Acting µ-Opioid Receptor Antagonists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217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19304A"/>
                </a:solidFill>
                <a:latin typeface="Arial"/>
              </a:defRPr>
            </a:pPr>
            <a:r>
              <a:t>الگوریتم ساده برای مطب</a:t>
            </a:r>
          </a:p>
        </p:txBody>
      </p:sp>
      <p:sp>
        <p:nvSpPr>
          <p:cNvPr id="4" name="Rectangle 3"/>
          <p:cNvSpPr/>
          <p:nvPr/>
        </p:nvSpPr>
        <p:spPr>
          <a:xfrm>
            <a:off x="9509760" y="1042415"/>
            <a:ext cx="1920240" cy="50292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789920" cy="2184701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۱) </a:t>
            </a:r>
            <a:r>
              <a:rPr dirty="0" err="1"/>
              <a:t>علائم</a:t>
            </a:r>
            <a:r>
              <a:rPr dirty="0"/>
              <a:t> </a:t>
            </a:r>
            <a:r>
              <a:rPr dirty="0" err="1"/>
              <a:t>انسداد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خطر</a:t>
            </a:r>
            <a:r>
              <a:rPr dirty="0"/>
              <a:t>؟ ← </a:t>
            </a:r>
            <a:r>
              <a:rPr dirty="0" err="1"/>
              <a:t>ارزیابی</a:t>
            </a:r>
            <a:r>
              <a:rPr dirty="0"/>
              <a:t> </a:t>
            </a:r>
            <a:r>
              <a:rPr dirty="0" err="1"/>
              <a:t>فوری</a:t>
            </a:r>
            <a:r>
              <a:rPr dirty="0"/>
              <a:t>/</a:t>
            </a:r>
            <a:r>
              <a:rPr dirty="0" err="1"/>
              <a:t>ارجاع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۲) </a:t>
            </a:r>
            <a:r>
              <a:rPr dirty="0" err="1"/>
              <a:t>شروع</a:t>
            </a:r>
            <a:r>
              <a:rPr dirty="0"/>
              <a:t> </a:t>
            </a:r>
            <a:r>
              <a:rPr dirty="0" err="1"/>
              <a:t>جدید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علائم</a:t>
            </a:r>
            <a:r>
              <a:rPr dirty="0"/>
              <a:t> </a:t>
            </a:r>
            <a:r>
              <a:rPr dirty="0" err="1"/>
              <a:t>هشدار</a:t>
            </a:r>
            <a:r>
              <a:rPr dirty="0"/>
              <a:t>؟ ← </a:t>
            </a:r>
            <a:r>
              <a:rPr dirty="0" err="1"/>
              <a:t>بررسی</a:t>
            </a:r>
            <a:r>
              <a:rPr dirty="0"/>
              <a:t> </a:t>
            </a:r>
            <a:r>
              <a:rPr dirty="0" err="1"/>
              <a:t>هدفمند</a:t>
            </a:r>
            <a:r>
              <a:rPr dirty="0"/>
              <a:t> و </a:t>
            </a:r>
            <a:r>
              <a:rPr dirty="0" err="1"/>
              <a:t>ارزیابی</a:t>
            </a:r>
            <a:r>
              <a:rPr dirty="0"/>
              <a:t> </a:t>
            </a:r>
            <a:r>
              <a:rPr dirty="0" err="1"/>
              <a:t>کولورکتال</a:t>
            </a:r>
            <a:r>
              <a:rPr dirty="0"/>
              <a:t> </a:t>
            </a:r>
            <a:r>
              <a:rPr dirty="0" err="1"/>
              <a:t>بر</a:t>
            </a:r>
            <a:r>
              <a:rPr dirty="0"/>
              <a:t> </a:t>
            </a:r>
            <a:r>
              <a:rPr dirty="0" err="1"/>
              <a:t>اساس</a:t>
            </a:r>
            <a:r>
              <a:rPr dirty="0"/>
              <a:t> </a:t>
            </a:r>
            <a:r>
              <a:rPr dirty="0" err="1"/>
              <a:t>ریسک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۳) </a:t>
            </a:r>
            <a:r>
              <a:rPr dirty="0" err="1"/>
              <a:t>مرور</a:t>
            </a:r>
            <a:r>
              <a:rPr dirty="0"/>
              <a:t> </a:t>
            </a:r>
            <a:r>
              <a:rPr dirty="0" err="1"/>
              <a:t>داروها</a:t>
            </a:r>
            <a:r>
              <a:rPr dirty="0"/>
              <a:t> + </a:t>
            </a:r>
            <a:r>
              <a:rPr dirty="0" err="1"/>
              <a:t>معاینه</a:t>
            </a:r>
            <a:r>
              <a:rPr dirty="0"/>
              <a:t> </a:t>
            </a:r>
            <a:r>
              <a:rPr dirty="0" err="1"/>
              <a:t>هدفمند</a:t>
            </a:r>
            <a:r>
              <a:rPr dirty="0"/>
              <a:t>؛ </a:t>
            </a:r>
            <a:r>
              <a:rPr dirty="0" err="1"/>
              <a:t>آزمایش‌ها</a:t>
            </a:r>
            <a:r>
              <a:rPr dirty="0"/>
              <a:t> </a:t>
            </a:r>
            <a:r>
              <a:rPr dirty="0" err="1"/>
              <a:t>فقط</a:t>
            </a:r>
            <a:r>
              <a:rPr dirty="0"/>
              <a:t> </a:t>
            </a:r>
            <a:r>
              <a:rPr dirty="0" err="1"/>
              <a:t>بر</a:t>
            </a:r>
            <a:r>
              <a:rPr dirty="0"/>
              <a:t> </a:t>
            </a:r>
            <a:r>
              <a:rPr dirty="0" err="1"/>
              <a:t>اساس</a:t>
            </a:r>
            <a:r>
              <a:rPr dirty="0"/>
              <a:t> </a:t>
            </a:r>
            <a:r>
              <a:rPr dirty="0" err="1"/>
              <a:t>شرح</a:t>
            </a:r>
            <a:r>
              <a:rPr dirty="0"/>
              <a:t> </a:t>
            </a:r>
            <a:r>
              <a:rPr dirty="0" err="1"/>
              <a:t>حال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۴) </a:t>
            </a:r>
            <a:r>
              <a:rPr dirty="0" err="1"/>
              <a:t>بدون</a:t>
            </a:r>
            <a:r>
              <a:rPr dirty="0"/>
              <a:t> </a:t>
            </a:r>
            <a:r>
              <a:rPr dirty="0" err="1"/>
              <a:t>هشدار</a:t>
            </a:r>
            <a:r>
              <a:rPr dirty="0"/>
              <a:t>: </a:t>
            </a:r>
            <a:r>
              <a:rPr dirty="0" err="1"/>
              <a:t>رفتار</a:t>
            </a:r>
            <a:r>
              <a:rPr dirty="0"/>
              <a:t> و </a:t>
            </a:r>
            <a:r>
              <a:rPr dirty="0" err="1"/>
              <a:t>رژیم</a:t>
            </a:r>
            <a:r>
              <a:rPr dirty="0"/>
              <a:t> + </a:t>
            </a:r>
            <a:r>
              <a:rPr dirty="0" err="1"/>
              <a:t>پسیلیوم</a:t>
            </a:r>
            <a:r>
              <a:rPr dirty="0"/>
              <a:t>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بیمار</a:t>
            </a:r>
            <a:r>
              <a:rPr dirty="0"/>
              <a:t> </a:t>
            </a:r>
            <a:r>
              <a:rPr dirty="0" err="1"/>
              <a:t>مناسب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PEG.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۵) </a:t>
            </a:r>
            <a:r>
              <a:rPr dirty="0" err="1"/>
              <a:t>بازبینی</a:t>
            </a:r>
            <a:r>
              <a:rPr dirty="0"/>
              <a:t> </a:t>
            </a:r>
            <a:r>
              <a:rPr dirty="0" err="1"/>
              <a:t>پاسخ</a:t>
            </a:r>
            <a:r>
              <a:rPr dirty="0"/>
              <a:t>؛ </a:t>
            </a:r>
            <a:r>
              <a:rPr dirty="0" err="1"/>
              <a:t>تنظیم</a:t>
            </a:r>
            <a:r>
              <a:rPr dirty="0"/>
              <a:t> </a:t>
            </a:r>
            <a:r>
              <a:rPr dirty="0" err="1"/>
              <a:t>دوز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افزودن</a:t>
            </a:r>
            <a:r>
              <a:rPr dirty="0"/>
              <a:t> </a:t>
            </a:r>
            <a:r>
              <a:rPr dirty="0" err="1"/>
              <a:t>درمان</a:t>
            </a:r>
            <a:r>
              <a:rPr dirty="0"/>
              <a:t> </a:t>
            </a:r>
            <a:r>
              <a:rPr dirty="0" err="1"/>
              <a:t>نجات‌بخش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۶) </a:t>
            </a:r>
            <a:r>
              <a:rPr dirty="0" err="1"/>
              <a:t>مقاوم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شک</a:t>
            </a:r>
            <a:r>
              <a:rPr dirty="0"/>
              <a:t> </a:t>
            </a:r>
            <a:r>
              <a:rPr dirty="0" err="1"/>
              <a:t>به</a:t>
            </a:r>
            <a:r>
              <a:rPr dirty="0"/>
              <a:t> </a:t>
            </a:r>
            <a:r>
              <a:rPr dirty="0" err="1"/>
              <a:t>اختلال</a:t>
            </a:r>
            <a:r>
              <a:rPr dirty="0"/>
              <a:t> </a:t>
            </a:r>
            <a:r>
              <a:rPr dirty="0" err="1"/>
              <a:t>دفع</a:t>
            </a:r>
            <a:r>
              <a:rPr dirty="0"/>
              <a:t>؟ ← </a:t>
            </a:r>
            <a:r>
              <a:rPr dirty="0" err="1"/>
              <a:t>ارجاع</a:t>
            </a:r>
            <a:r>
              <a:rPr dirty="0"/>
              <a:t> </a:t>
            </a:r>
            <a:r>
              <a:rPr dirty="0" err="1"/>
              <a:t>برای</a:t>
            </a:r>
            <a:r>
              <a:rPr dirty="0"/>
              <a:t> </a:t>
            </a:r>
            <a:r>
              <a:rPr dirty="0" err="1"/>
              <a:t>بررسی</a:t>
            </a:r>
            <a:r>
              <a:rPr dirty="0"/>
              <a:t> </a:t>
            </a:r>
            <a:r>
              <a:rPr dirty="0" err="1"/>
              <a:t>فیزیولوژیک</a:t>
            </a:r>
            <a:r>
              <a:rPr dirty="0"/>
              <a:t> و </a:t>
            </a:r>
            <a:r>
              <a:rPr dirty="0" err="1"/>
              <a:t>درمان</a:t>
            </a:r>
            <a:r>
              <a:rPr dirty="0"/>
              <a:t> </a:t>
            </a:r>
            <a:r>
              <a:rPr dirty="0" err="1"/>
              <a:t>اختصاصی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5650992"/>
            <a:ext cx="10927080" cy="621792"/>
          </a:xfrm>
          <a:prstGeom prst="roundRect">
            <a:avLst/>
          </a:prstGeom>
          <a:solidFill>
            <a:srgbClr val="EEF6F7"/>
          </a:solidFill>
          <a:ln>
            <a:solidFill>
              <a:srgbClr val="EEF6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5724144"/>
            <a:ext cx="10515600" cy="43891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1200" b="0">
                <a:solidFill>
                  <a:srgbClr val="5F6C78"/>
                </a:solidFill>
                <a:latin typeface="Arial"/>
              </a:defRPr>
            </a:pPr>
            <a:r>
              <a:t>هر بیمار باید برنامه پیگیری و هدف مشخص درمان داشته باشد.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CA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489365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19304A"/>
                </a:solidFill>
                <a:latin typeface="Arial"/>
              </a:defRPr>
            </a:pPr>
            <a:r>
              <a:rPr dirty="0" err="1"/>
              <a:t>مورد</a:t>
            </a:r>
            <a:r>
              <a:rPr dirty="0"/>
              <a:t> </a:t>
            </a:r>
            <a:r>
              <a:rPr dirty="0" err="1" smtClean="0"/>
              <a:t>بالینی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9509760" y="1042415"/>
            <a:ext cx="1920240" cy="50292"/>
          </a:xfrm>
          <a:prstGeom prst="rect">
            <a:avLst/>
          </a:prstGeom>
          <a:solidFill>
            <a:srgbClr val="DCA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789920" cy="1817934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زن</a:t>
            </a:r>
            <a:r>
              <a:rPr dirty="0"/>
              <a:t> ۸۲ </a:t>
            </a:r>
            <a:r>
              <a:rPr dirty="0" err="1"/>
              <a:t>ساله</a:t>
            </a:r>
            <a:r>
              <a:rPr dirty="0"/>
              <a:t>، </a:t>
            </a:r>
            <a:r>
              <a:rPr dirty="0" err="1"/>
              <a:t>کم‌تحرک</a:t>
            </a:r>
            <a:r>
              <a:rPr dirty="0"/>
              <a:t>، </a:t>
            </a:r>
            <a:r>
              <a:rPr dirty="0" err="1"/>
              <a:t>با</a:t>
            </a:r>
            <a:r>
              <a:rPr dirty="0"/>
              <a:t> </a:t>
            </a:r>
            <a:r>
              <a:rPr dirty="0" err="1"/>
              <a:t>یبوست</a:t>
            </a:r>
            <a:r>
              <a:rPr dirty="0"/>
              <a:t> ۳ </a:t>
            </a:r>
            <a:r>
              <a:rPr dirty="0" err="1"/>
              <a:t>هفته‌ای</a:t>
            </a:r>
            <a:r>
              <a:rPr dirty="0"/>
              <a:t> و </a:t>
            </a:r>
            <a:r>
              <a:rPr dirty="0" err="1"/>
              <a:t>دفع</a:t>
            </a:r>
            <a:r>
              <a:rPr dirty="0"/>
              <a:t> </a:t>
            </a:r>
            <a:r>
              <a:rPr dirty="0" err="1"/>
              <a:t>هر</a:t>
            </a:r>
            <a:r>
              <a:rPr dirty="0"/>
              <a:t> ۴–۵ </a:t>
            </a:r>
            <a:r>
              <a:rPr dirty="0" err="1"/>
              <a:t>روز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داروها</a:t>
            </a:r>
            <a:r>
              <a:rPr dirty="0"/>
              <a:t>: </a:t>
            </a:r>
            <a:r>
              <a:rPr lang="fa-IR" dirty="0" smtClean="0"/>
              <a:t>قرص </a:t>
            </a:r>
            <a:r>
              <a:rPr dirty="0" err="1" smtClean="0"/>
              <a:t>آهن</a:t>
            </a:r>
            <a:r>
              <a:rPr dirty="0"/>
              <a:t>، </a:t>
            </a:r>
            <a:r>
              <a:rPr dirty="0" err="1"/>
              <a:t>وراپامیل</a:t>
            </a:r>
            <a:r>
              <a:rPr dirty="0"/>
              <a:t> و </a:t>
            </a:r>
            <a:r>
              <a:rPr dirty="0" err="1"/>
              <a:t>آنتی‌هیستامین</a:t>
            </a:r>
            <a:r>
              <a:rPr dirty="0"/>
              <a:t> </a:t>
            </a:r>
            <a:r>
              <a:rPr dirty="0" err="1"/>
              <a:t>خواب‌آور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می‌گوید</a:t>
            </a:r>
            <a:r>
              <a:rPr dirty="0"/>
              <a:t> </a:t>
            </a:r>
            <a:r>
              <a:rPr dirty="0" err="1"/>
              <a:t>از</a:t>
            </a:r>
            <a:r>
              <a:rPr dirty="0"/>
              <a:t> </a:t>
            </a:r>
            <a:r>
              <a:rPr dirty="0" err="1"/>
              <a:t>دیروز</a:t>
            </a:r>
            <a:r>
              <a:rPr dirty="0"/>
              <a:t> </a:t>
            </a:r>
            <a:r>
              <a:rPr dirty="0" err="1"/>
              <a:t>مقدار</a:t>
            </a:r>
            <a:r>
              <a:rPr dirty="0"/>
              <a:t> </a:t>
            </a:r>
            <a:r>
              <a:rPr dirty="0" err="1"/>
              <a:t>کمی</a:t>
            </a:r>
            <a:r>
              <a:rPr dirty="0"/>
              <a:t> </a:t>
            </a:r>
            <a:r>
              <a:rPr dirty="0" err="1"/>
              <a:t>مدفوع</a:t>
            </a:r>
            <a:r>
              <a:rPr dirty="0"/>
              <a:t> </a:t>
            </a:r>
            <a:r>
              <a:rPr dirty="0" err="1"/>
              <a:t>آبکی</a:t>
            </a:r>
            <a:r>
              <a:rPr dirty="0"/>
              <a:t> </a:t>
            </a:r>
            <a:r>
              <a:rPr dirty="0" err="1"/>
              <a:t>داشته</a:t>
            </a:r>
            <a:r>
              <a:rPr dirty="0"/>
              <a:t>؛ </a:t>
            </a:r>
            <a:r>
              <a:rPr dirty="0" err="1"/>
              <a:t>اشتها</a:t>
            </a:r>
            <a:r>
              <a:rPr dirty="0"/>
              <a:t> </a:t>
            </a:r>
            <a:r>
              <a:rPr dirty="0" err="1"/>
              <a:t>کم</a:t>
            </a:r>
            <a:r>
              <a:rPr dirty="0"/>
              <a:t> </a:t>
            </a:r>
            <a:r>
              <a:rPr dirty="0" err="1"/>
              <a:t>شده</a:t>
            </a:r>
            <a:r>
              <a:rPr dirty="0"/>
              <a:t> و </a:t>
            </a:r>
            <a:r>
              <a:rPr dirty="0" err="1"/>
              <a:t>احساس</a:t>
            </a:r>
            <a:r>
              <a:rPr dirty="0"/>
              <a:t> </a:t>
            </a:r>
            <a:r>
              <a:rPr dirty="0" err="1"/>
              <a:t>فشار</a:t>
            </a:r>
            <a:r>
              <a:rPr dirty="0"/>
              <a:t> </a:t>
            </a:r>
            <a:r>
              <a:rPr dirty="0" err="1"/>
              <a:t>رکتال</a:t>
            </a:r>
            <a:r>
              <a:rPr dirty="0"/>
              <a:t> </a:t>
            </a:r>
            <a:r>
              <a:rPr dirty="0" err="1"/>
              <a:t>دارد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علائم</a:t>
            </a:r>
            <a:r>
              <a:rPr dirty="0"/>
              <a:t> </a:t>
            </a:r>
            <a:r>
              <a:rPr dirty="0" err="1"/>
              <a:t>حیاتی</a:t>
            </a:r>
            <a:r>
              <a:rPr dirty="0"/>
              <a:t> </a:t>
            </a:r>
            <a:r>
              <a:rPr dirty="0" err="1"/>
              <a:t>پایدار</a:t>
            </a:r>
            <a:r>
              <a:rPr dirty="0"/>
              <a:t>؛ </a:t>
            </a:r>
            <a:r>
              <a:rPr dirty="0" err="1"/>
              <a:t>شکم</a:t>
            </a:r>
            <a:r>
              <a:rPr dirty="0"/>
              <a:t> </a:t>
            </a:r>
            <a:r>
              <a:rPr dirty="0" err="1"/>
              <a:t>کمی</a:t>
            </a:r>
            <a:r>
              <a:rPr dirty="0"/>
              <a:t> </a:t>
            </a:r>
            <a:r>
              <a:rPr dirty="0" err="1"/>
              <a:t>متسع</a:t>
            </a:r>
            <a:r>
              <a:rPr dirty="0"/>
              <a:t> </a:t>
            </a:r>
            <a:r>
              <a:rPr dirty="0" err="1"/>
              <a:t>است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پرسش</a:t>
            </a:r>
            <a:r>
              <a:rPr dirty="0"/>
              <a:t>: </a:t>
            </a:r>
            <a:r>
              <a:rPr dirty="0" err="1"/>
              <a:t>قدم</a:t>
            </a:r>
            <a:r>
              <a:rPr dirty="0"/>
              <a:t> </a:t>
            </a:r>
            <a:r>
              <a:rPr dirty="0" err="1"/>
              <a:t>بعدی</a:t>
            </a:r>
            <a:r>
              <a:rPr dirty="0"/>
              <a:t> </a:t>
            </a:r>
            <a:r>
              <a:rPr dirty="0" err="1"/>
              <a:t>مناسب‌تر</a:t>
            </a:r>
            <a:r>
              <a:rPr dirty="0"/>
              <a:t> </a:t>
            </a:r>
            <a:r>
              <a:rPr dirty="0" err="1"/>
              <a:t>چیست</a:t>
            </a:r>
            <a:r>
              <a:rPr dirty="0"/>
              <a:t>؟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217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19304A"/>
                </a:solidFill>
                <a:latin typeface="Arial"/>
              </a:defRPr>
            </a:pPr>
            <a:r>
              <a:t>بحث مورد بالینی: پاسخ و استدلال</a:t>
            </a:r>
          </a:p>
        </p:txBody>
      </p:sp>
      <p:sp>
        <p:nvSpPr>
          <p:cNvPr id="4" name="Rectangle 3"/>
          <p:cNvSpPr/>
          <p:nvPr/>
        </p:nvSpPr>
        <p:spPr>
          <a:xfrm>
            <a:off x="9509760" y="1042415"/>
            <a:ext cx="1920240" cy="50292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789920" cy="1817934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ابتدا</a:t>
            </a:r>
            <a:r>
              <a:rPr dirty="0"/>
              <a:t> </a:t>
            </a:r>
            <a:r>
              <a:rPr dirty="0" err="1"/>
              <a:t>به</a:t>
            </a:r>
            <a:r>
              <a:rPr dirty="0"/>
              <a:t> </a:t>
            </a:r>
            <a:r>
              <a:rPr dirty="0" err="1"/>
              <a:t>فکال</a:t>
            </a:r>
            <a:r>
              <a:rPr dirty="0"/>
              <a:t> </a:t>
            </a:r>
            <a:r>
              <a:rPr dirty="0" err="1"/>
              <a:t>ایمپکشن</a:t>
            </a:r>
            <a:r>
              <a:rPr dirty="0"/>
              <a:t> و </a:t>
            </a:r>
            <a:r>
              <a:rPr dirty="0" err="1"/>
              <a:t>احتمال</a:t>
            </a:r>
            <a:r>
              <a:rPr dirty="0"/>
              <a:t> </a:t>
            </a:r>
            <a:r>
              <a:rPr dirty="0" err="1"/>
              <a:t>انسداد</a:t>
            </a:r>
            <a:r>
              <a:rPr dirty="0"/>
              <a:t> </a:t>
            </a:r>
            <a:r>
              <a:rPr dirty="0" err="1"/>
              <a:t>فکر</a:t>
            </a:r>
            <a:r>
              <a:rPr dirty="0"/>
              <a:t> </a:t>
            </a:r>
            <a:r>
              <a:rPr dirty="0" err="1"/>
              <a:t>کنید</a:t>
            </a:r>
            <a:r>
              <a:rPr dirty="0"/>
              <a:t>؛ </a:t>
            </a:r>
            <a:r>
              <a:rPr dirty="0" err="1"/>
              <a:t>اسهال</a:t>
            </a:r>
            <a:r>
              <a:rPr dirty="0"/>
              <a:t> </a:t>
            </a:r>
            <a:r>
              <a:rPr dirty="0" err="1"/>
              <a:t>آبکی</a:t>
            </a:r>
            <a:r>
              <a:rPr dirty="0"/>
              <a:t>، </a:t>
            </a:r>
            <a:r>
              <a:rPr dirty="0" err="1"/>
              <a:t>یبوست</a:t>
            </a:r>
            <a:r>
              <a:rPr dirty="0"/>
              <a:t> </a:t>
            </a:r>
            <a:r>
              <a:rPr dirty="0" err="1"/>
              <a:t>را</a:t>
            </a:r>
            <a:r>
              <a:rPr dirty="0"/>
              <a:t> </a:t>
            </a:r>
            <a:r>
              <a:rPr dirty="0" err="1"/>
              <a:t>رد</a:t>
            </a:r>
            <a:r>
              <a:rPr dirty="0"/>
              <a:t> </a:t>
            </a:r>
            <a:r>
              <a:rPr dirty="0" err="1"/>
              <a:t>نمی‌کند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شرح</a:t>
            </a:r>
            <a:r>
              <a:rPr dirty="0"/>
              <a:t> </a:t>
            </a:r>
            <a:r>
              <a:rPr dirty="0" err="1"/>
              <a:t>حال</a:t>
            </a:r>
            <a:r>
              <a:rPr dirty="0"/>
              <a:t> </a:t>
            </a:r>
            <a:r>
              <a:rPr dirty="0" err="1"/>
              <a:t>تکمیلی</a:t>
            </a:r>
            <a:r>
              <a:rPr dirty="0"/>
              <a:t>، </a:t>
            </a:r>
            <a:r>
              <a:rPr dirty="0" err="1"/>
              <a:t>معاینه</a:t>
            </a:r>
            <a:r>
              <a:rPr dirty="0"/>
              <a:t> </a:t>
            </a:r>
            <a:r>
              <a:rPr dirty="0" err="1"/>
              <a:t>شکم</a:t>
            </a:r>
            <a:r>
              <a:rPr dirty="0"/>
              <a:t> و </a:t>
            </a:r>
            <a:r>
              <a:rPr dirty="0" err="1"/>
              <a:t>معاینه</a:t>
            </a:r>
            <a:r>
              <a:rPr dirty="0"/>
              <a:t> </a:t>
            </a:r>
            <a:r>
              <a:rPr dirty="0" err="1"/>
              <a:t>رکتال</a:t>
            </a:r>
            <a:r>
              <a:rPr dirty="0"/>
              <a:t>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صورت</a:t>
            </a:r>
            <a:r>
              <a:rPr dirty="0"/>
              <a:t> </a:t>
            </a:r>
            <a:r>
              <a:rPr dirty="0" err="1"/>
              <a:t>امکان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اگر</a:t>
            </a:r>
            <a:r>
              <a:rPr dirty="0"/>
              <a:t> </a:t>
            </a:r>
            <a:r>
              <a:rPr dirty="0" err="1"/>
              <a:t>درد</a:t>
            </a:r>
            <a:r>
              <a:rPr dirty="0"/>
              <a:t> </a:t>
            </a:r>
            <a:r>
              <a:rPr dirty="0" err="1"/>
              <a:t>شدید</a:t>
            </a:r>
            <a:r>
              <a:rPr dirty="0"/>
              <a:t>، </a:t>
            </a:r>
            <a:r>
              <a:rPr dirty="0" err="1"/>
              <a:t>استفراغ</a:t>
            </a:r>
            <a:r>
              <a:rPr dirty="0"/>
              <a:t>، </a:t>
            </a:r>
            <a:r>
              <a:rPr dirty="0" err="1"/>
              <a:t>عدم</a:t>
            </a:r>
            <a:r>
              <a:rPr dirty="0"/>
              <a:t> </a:t>
            </a:r>
            <a:r>
              <a:rPr dirty="0" err="1"/>
              <a:t>دفع</a:t>
            </a:r>
            <a:r>
              <a:rPr dirty="0"/>
              <a:t> </a:t>
            </a:r>
            <a:r>
              <a:rPr dirty="0" err="1"/>
              <a:t>گاز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شک</a:t>
            </a:r>
            <a:r>
              <a:rPr dirty="0"/>
              <a:t> </a:t>
            </a:r>
            <a:r>
              <a:rPr dirty="0" err="1"/>
              <a:t>به</a:t>
            </a:r>
            <a:r>
              <a:rPr dirty="0"/>
              <a:t> </a:t>
            </a:r>
            <a:r>
              <a:rPr dirty="0" err="1"/>
              <a:t>انسداد</a:t>
            </a:r>
            <a:r>
              <a:rPr dirty="0"/>
              <a:t> </a:t>
            </a:r>
            <a:r>
              <a:rPr dirty="0" err="1"/>
              <a:t>وجود</a:t>
            </a:r>
            <a:r>
              <a:rPr dirty="0"/>
              <a:t> </a:t>
            </a:r>
            <a:r>
              <a:rPr dirty="0" err="1"/>
              <a:t>دارد</a:t>
            </a:r>
            <a:r>
              <a:rPr dirty="0"/>
              <a:t>: </a:t>
            </a:r>
            <a:r>
              <a:rPr dirty="0" err="1"/>
              <a:t>ارزیابی</a:t>
            </a:r>
            <a:r>
              <a:rPr dirty="0"/>
              <a:t> </a:t>
            </a:r>
            <a:r>
              <a:rPr dirty="0" err="1"/>
              <a:t>فوری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صورت</a:t>
            </a:r>
            <a:r>
              <a:rPr dirty="0"/>
              <a:t> </a:t>
            </a:r>
            <a:r>
              <a:rPr dirty="0" err="1"/>
              <a:t>تأیید</a:t>
            </a:r>
            <a:r>
              <a:rPr dirty="0"/>
              <a:t> </a:t>
            </a:r>
            <a:r>
              <a:rPr dirty="0" err="1"/>
              <a:t>ایمپکشن</a:t>
            </a:r>
            <a:r>
              <a:rPr dirty="0"/>
              <a:t>، </a:t>
            </a:r>
            <a:r>
              <a:rPr dirty="0" err="1"/>
              <a:t>تخلیه</a:t>
            </a:r>
            <a:r>
              <a:rPr dirty="0"/>
              <a:t> </a:t>
            </a:r>
            <a:r>
              <a:rPr dirty="0" err="1"/>
              <a:t>مناسب</a:t>
            </a:r>
            <a:r>
              <a:rPr dirty="0"/>
              <a:t> و </a:t>
            </a:r>
            <a:r>
              <a:rPr dirty="0" err="1"/>
              <a:t>سپس</a:t>
            </a:r>
            <a:r>
              <a:rPr dirty="0"/>
              <a:t> </a:t>
            </a:r>
            <a:r>
              <a:rPr dirty="0" err="1"/>
              <a:t>برنامه</a:t>
            </a:r>
            <a:r>
              <a:rPr dirty="0"/>
              <a:t> </a:t>
            </a:r>
            <a:r>
              <a:rPr dirty="0" err="1"/>
              <a:t>نگهدارنده</a:t>
            </a:r>
            <a:r>
              <a:rPr dirty="0"/>
              <a:t>؛ </a:t>
            </a:r>
            <a:r>
              <a:rPr dirty="0" err="1"/>
              <a:t>داروهای</a:t>
            </a:r>
            <a:r>
              <a:rPr dirty="0"/>
              <a:t> </a:t>
            </a:r>
            <a:r>
              <a:rPr dirty="0" err="1"/>
              <a:t>مسبب</a:t>
            </a:r>
            <a:r>
              <a:rPr dirty="0"/>
              <a:t> </a:t>
            </a:r>
            <a:r>
              <a:rPr dirty="0" err="1"/>
              <a:t>را</a:t>
            </a:r>
            <a:r>
              <a:rPr dirty="0"/>
              <a:t> </a:t>
            </a:r>
            <a:r>
              <a:rPr dirty="0" err="1"/>
              <a:t>بازبینی</a:t>
            </a:r>
            <a:r>
              <a:rPr dirty="0"/>
              <a:t> </a:t>
            </a:r>
            <a:r>
              <a:rPr dirty="0" err="1"/>
              <a:t>کنید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18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از</a:t>
            </a:r>
            <a:r>
              <a:rPr dirty="0"/>
              <a:t> </a:t>
            </a:r>
            <a:r>
              <a:rPr dirty="0" err="1"/>
              <a:t>تجویز</a:t>
            </a:r>
            <a:r>
              <a:rPr dirty="0"/>
              <a:t> </a:t>
            </a:r>
            <a:r>
              <a:rPr dirty="0" err="1"/>
              <a:t>کورکورانه</a:t>
            </a:r>
            <a:r>
              <a:rPr dirty="0"/>
              <a:t> </a:t>
            </a:r>
            <a:r>
              <a:rPr dirty="0" err="1"/>
              <a:t>فیبر</a:t>
            </a:r>
            <a:r>
              <a:rPr dirty="0"/>
              <a:t> </a:t>
            </a:r>
            <a:r>
              <a:rPr dirty="0" err="1"/>
              <a:t>یا</a:t>
            </a:r>
            <a:r>
              <a:rPr dirty="0"/>
              <a:t> </a:t>
            </a:r>
            <a:r>
              <a:rPr dirty="0" err="1"/>
              <a:t>افزایش</a:t>
            </a:r>
            <a:r>
              <a:rPr dirty="0"/>
              <a:t> </a:t>
            </a:r>
            <a:r>
              <a:rPr dirty="0" err="1"/>
              <a:t>ملین</a:t>
            </a:r>
            <a:r>
              <a:rPr dirty="0"/>
              <a:t> </a:t>
            </a:r>
            <a:r>
              <a:rPr dirty="0" err="1"/>
              <a:t>خوراکی</a:t>
            </a:r>
            <a:r>
              <a:rPr dirty="0"/>
              <a:t> </a:t>
            </a:r>
            <a:r>
              <a:rPr dirty="0" err="1"/>
              <a:t>پیش</a:t>
            </a:r>
            <a:r>
              <a:rPr dirty="0"/>
              <a:t> </a:t>
            </a:r>
            <a:r>
              <a:rPr dirty="0" err="1"/>
              <a:t>از</a:t>
            </a:r>
            <a:r>
              <a:rPr dirty="0"/>
              <a:t> </a:t>
            </a:r>
            <a:r>
              <a:rPr dirty="0" err="1"/>
              <a:t>ارزیابی</a:t>
            </a:r>
            <a:r>
              <a:rPr dirty="0"/>
              <a:t> </a:t>
            </a:r>
            <a:r>
              <a:rPr dirty="0" err="1"/>
              <a:t>پرهیز</a:t>
            </a:r>
            <a:r>
              <a:rPr dirty="0"/>
              <a:t> </a:t>
            </a:r>
            <a:r>
              <a:rPr dirty="0" err="1"/>
              <a:t>کنید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5650992"/>
            <a:ext cx="10927080" cy="621792"/>
          </a:xfrm>
          <a:prstGeom prst="roundRect">
            <a:avLst/>
          </a:prstGeom>
          <a:solidFill>
            <a:srgbClr val="EEF6F7"/>
          </a:solidFill>
          <a:ln>
            <a:solidFill>
              <a:srgbClr val="EEF6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5724144"/>
            <a:ext cx="10515600" cy="381643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1200" b="0">
                <a:solidFill>
                  <a:srgbClr val="5F6C78"/>
                </a:solidFill>
                <a:latin typeface="Arial"/>
              </a:defRPr>
            </a:pPr>
            <a:r>
              <a:rPr sz="2000" dirty="0" err="1">
                <a:solidFill>
                  <a:srgbClr val="FF0000"/>
                </a:solidFill>
              </a:rPr>
              <a:t>نکته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smtClean="0">
                <a:solidFill>
                  <a:srgbClr val="FF0000"/>
                </a:solidFill>
              </a:rPr>
              <a:t>: </a:t>
            </a:r>
            <a:r>
              <a:rPr sz="2000" dirty="0" err="1">
                <a:solidFill>
                  <a:srgbClr val="FF0000"/>
                </a:solidFill>
              </a:rPr>
              <a:t>داروهای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مسبب</a:t>
            </a:r>
            <a:r>
              <a:rPr sz="2000" dirty="0">
                <a:solidFill>
                  <a:srgbClr val="FF0000"/>
                </a:solidFill>
              </a:rPr>
              <a:t> و </a:t>
            </a:r>
            <a:r>
              <a:rPr sz="2000" dirty="0" err="1">
                <a:solidFill>
                  <a:srgbClr val="FF0000"/>
                </a:solidFill>
              </a:rPr>
              <a:t>فکال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ایمپکشن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هر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دو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باید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هم‌زمان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دیده</a:t>
            </a:r>
            <a:r>
              <a:rPr sz="2000" dirty="0">
                <a:solidFill>
                  <a:srgbClr val="FF0000"/>
                </a:solidFill>
              </a:rPr>
              <a:t> </a:t>
            </a:r>
            <a:r>
              <a:rPr sz="2000" dirty="0" err="1">
                <a:solidFill>
                  <a:srgbClr val="FF0000"/>
                </a:solidFill>
              </a:rPr>
              <a:t>شوند</a:t>
            </a:r>
            <a:r>
              <a:rPr sz="20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9" name="AutoShape 2" descr="blob:https://web.bale.ai/5cbdcc21-49c0-4d9c-a00a-ae5993d7a7b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/>
          </a:p>
        </p:txBody>
      </p:sp>
      <p:sp>
        <p:nvSpPr>
          <p:cNvPr id="10" name="AutoShape 4" descr="blob:https://web.bale.ai/5cbdcc21-49c0-4d9c-a00a-ae5993d7a7b5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/>
          </a:p>
        </p:txBody>
      </p:sp>
      <p:sp>
        <p:nvSpPr>
          <p:cNvPr id="11" name="AutoShape 6" descr="blob:https://web.bale.ai/5cbdcc21-49c0-4d9c-a00a-ae5993d7a7b5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5" y="2962656"/>
            <a:ext cx="3480689" cy="331012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214360" y="4663208"/>
            <a:ext cx="397764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dirty="0" smtClean="0"/>
              <a:t>فروس بیس گلیسینات</a:t>
            </a:r>
          </a:p>
          <a:p>
            <a:r>
              <a:rPr lang="fa-IR" dirty="0" smtClean="0"/>
              <a:t>کلسیم سیترات</a:t>
            </a:r>
            <a:endParaRPr lang="fa-I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217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19304A"/>
                </a:solidFill>
                <a:latin typeface="Arial"/>
              </a:defRPr>
            </a:pPr>
            <a:r>
              <a:t>سه پیام پایانی</a:t>
            </a:r>
          </a:p>
        </p:txBody>
      </p:sp>
      <p:sp>
        <p:nvSpPr>
          <p:cNvPr id="4" name="Rectangle 3"/>
          <p:cNvSpPr/>
          <p:nvPr/>
        </p:nvSpPr>
        <p:spPr>
          <a:xfrm>
            <a:off x="9509760" y="1042415"/>
            <a:ext cx="1920240" cy="50292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789920" cy="1222899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 rtl="1">
              <a:spcAft>
                <a:spcPts val="700"/>
              </a:spcAft>
              <a:defRPr sz="21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یبوست</a:t>
            </a:r>
            <a:r>
              <a:rPr dirty="0"/>
              <a:t> </a:t>
            </a:r>
            <a:r>
              <a:rPr dirty="0" err="1"/>
              <a:t>سالمند</a:t>
            </a:r>
            <a:r>
              <a:rPr dirty="0"/>
              <a:t> </a:t>
            </a:r>
            <a:r>
              <a:rPr dirty="0" err="1"/>
              <a:t>را</a:t>
            </a:r>
            <a:r>
              <a:rPr dirty="0"/>
              <a:t> </a:t>
            </a:r>
            <a:r>
              <a:rPr dirty="0" err="1"/>
              <a:t>به</a:t>
            </a:r>
            <a:r>
              <a:rPr dirty="0"/>
              <a:t> </a:t>
            </a:r>
            <a:r>
              <a:rPr dirty="0" err="1"/>
              <a:t>سن</a:t>
            </a:r>
            <a:r>
              <a:rPr dirty="0"/>
              <a:t> </a:t>
            </a:r>
            <a:r>
              <a:rPr dirty="0" err="1"/>
              <a:t>نسبت</a:t>
            </a:r>
            <a:r>
              <a:rPr dirty="0"/>
              <a:t> </a:t>
            </a:r>
            <a:r>
              <a:rPr dirty="0" err="1"/>
              <a:t>ندهید</a:t>
            </a:r>
            <a:r>
              <a:rPr dirty="0"/>
              <a:t>؛ </a:t>
            </a:r>
            <a:r>
              <a:rPr dirty="0" err="1"/>
              <a:t>تغییر</a:t>
            </a:r>
            <a:r>
              <a:rPr dirty="0"/>
              <a:t> </a:t>
            </a:r>
            <a:r>
              <a:rPr dirty="0" err="1"/>
              <a:t>جدید</a:t>
            </a:r>
            <a:r>
              <a:rPr dirty="0"/>
              <a:t> </a:t>
            </a:r>
            <a:r>
              <a:rPr dirty="0" err="1"/>
              <a:t>الگوی</a:t>
            </a:r>
            <a:r>
              <a:rPr dirty="0"/>
              <a:t> </a:t>
            </a:r>
            <a:r>
              <a:rPr dirty="0" err="1"/>
              <a:t>دفع</a:t>
            </a:r>
            <a:r>
              <a:rPr dirty="0"/>
              <a:t> و </a:t>
            </a:r>
            <a:r>
              <a:rPr dirty="0" err="1"/>
              <a:t>علائم</a:t>
            </a:r>
            <a:r>
              <a:rPr dirty="0"/>
              <a:t> </a:t>
            </a:r>
            <a:r>
              <a:rPr dirty="0" err="1"/>
              <a:t>هشدار</a:t>
            </a:r>
            <a:r>
              <a:rPr dirty="0"/>
              <a:t> </a:t>
            </a:r>
            <a:r>
              <a:rPr dirty="0" err="1"/>
              <a:t>مهم‌اند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21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PEG </a:t>
            </a:r>
            <a:r>
              <a:rPr dirty="0" err="1"/>
              <a:t>گزینه</a:t>
            </a:r>
            <a:r>
              <a:rPr dirty="0"/>
              <a:t> </a:t>
            </a:r>
            <a:r>
              <a:rPr dirty="0" err="1"/>
              <a:t>خط</a:t>
            </a:r>
            <a:r>
              <a:rPr dirty="0"/>
              <a:t> </a:t>
            </a:r>
            <a:r>
              <a:rPr dirty="0" err="1"/>
              <a:t>اول</a:t>
            </a:r>
            <a:r>
              <a:rPr dirty="0"/>
              <a:t> </a:t>
            </a:r>
            <a:r>
              <a:rPr dirty="0" err="1"/>
              <a:t>با</a:t>
            </a:r>
            <a:r>
              <a:rPr dirty="0"/>
              <a:t> </a:t>
            </a:r>
            <a:r>
              <a:rPr dirty="0" err="1"/>
              <a:t>شواهد</a:t>
            </a:r>
            <a:r>
              <a:rPr dirty="0"/>
              <a:t> </a:t>
            </a:r>
            <a:r>
              <a:rPr dirty="0" err="1"/>
              <a:t>مناسب</a:t>
            </a:r>
            <a:r>
              <a:rPr dirty="0"/>
              <a:t> </a:t>
            </a:r>
            <a:r>
              <a:rPr dirty="0" err="1"/>
              <a:t>است</a:t>
            </a:r>
            <a:r>
              <a:rPr dirty="0"/>
              <a:t>؛ </a:t>
            </a:r>
            <a:r>
              <a:rPr dirty="0" err="1"/>
              <a:t>منیزیم</a:t>
            </a:r>
            <a:r>
              <a:rPr dirty="0"/>
              <a:t> و </a:t>
            </a:r>
            <a:r>
              <a:rPr dirty="0" err="1"/>
              <a:t>فسفات</a:t>
            </a:r>
            <a:r>
              <a:rPr dirty="0"/>
              <a:t>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سالمندان</a:t>
            </a:r>
            <a:r>
              <a:rPr dirty="0"/>
              <a:t> </a:t>
            </a:r>
            <a:r>
              <a:rPr dirty="0" err="1"/>
              <a:t>پرخطر</a:t>
            </a:r>
            <a:r>
              <a:rPr dirty="0"/>
              <a:t> </a:t>
            </a:r>
            <a:r>
              <a:rPr dirty="0" err="1"/>
              <a:t>می‌توانند</a:t>
            </a:r>
            <a:r>
              <a:rPr dirty="0"/>
              <a:t> </a:t>
            </a:r>
            <a:r>
              <a:rPr dirty="0" err="1"/>
              <a:t>آسیب‌زا</a:t>
            </a:r>
            <a:r>
              <a:rPr dirty="0"/>
              <a:t> </a:t>
            </a:r>
            <a:r>
              <a:rPr dirty="0" err="1"/>
              <a:t>باشند</a:t>
            </a:r>
            <a:r>
              <a:rPr dirty="0"/>
              <a:t>.</a:t>
            </a:r>
          </a:p>
          <a:p>
            <a:pPr algn="r" rtl="1">
              <a:spcAft>
                <a:spcPts val="700"/>
              </a:spcAft>
              <a:defRPr sz="21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یبوست</a:t>
            </a:r>
            <a:r>
              <a:rPr dirty="0"/>
              <a:t> </a:t>
            </a:r>
            <a:r>
              <a:rPr dirty="0" err="1"/>
              <a:t>مقاوم</a:t>
            </a:r>
            <a:r>
              <a:rPr dirty="0"/>
              <a:t>، </a:t>
            </a:r>
            <a:r>
              <a:rPr dirty="0" err="1"/>
              <a:t>فکال</a:t>
            </a:r>
            <a:r>
              <a:rPr dirty="0"/>
              <a:t> </a:t>
            </a:r>
            <a:r>
              <a:rPr dirty="0" err="1"/>
              <a:t>ایمپکشن</a:t>
            </a:r>
            <a:r>
              <a:rPr dirty="0"/>
              <a:t> و </a:t>
            </a:r>
            <a:r>
              <a:rPr dirty="0" err="1"/>
              <a:t>اختلال</a:t>
            </a:r>
            <a:r>
              <a:rPr dirty="0"/>
              <a:t> </a:t>
            </a:r>
            <a:r>
              <a:rPr dirty="0" err="1"/>
              <a:t>دفع</a:t>
            </a:r>
            <a:r>
              <a:rPr dirty="0"/>
              <a:t> </a:t>
            </a:r>
            <a:r>
              <a:rPr dirty="0" err="1"/>
              <a:t>را</a:t>
            </a:r>
            <a:r>
              <a:rPr dirty="0"/>
              <a:t> </a:t>
            </a:r>
            <a:r>
              <a:rPr dirty="0" err="1"/>
              <a:t>بررسی</a:t>
            </a:r>
            <a:r>
              <a:rPr dirty="0"/>
              <a:t> </a:t>
            </a:r>
            <a:r>
              <a:rPr dirty="0" err="1"/>
              <a:t>کنید</a:t>
            </a:r>
            <a:r>
              <a:rPr dirty="0"/>
              <a:t>؛ </a:t>
            </a:r>
            <a:r>
              <a:rPr dirty="0" err="1"/>
              <a:t>فقط</a:t>
            </a:r>
            <a:r>
              <a:rPr dirty="0"/>
              <a:t> </a:t>
            </a:r>
            <a:r>
              <a:rPr dirty="0" err="1"/>
              <a:t>ملین</a:t>
            </a:r>
            <a:r>
              <a:rPr dirty="0"/>
              <a:t> </a:t>
            </a:r>
            <a:r>
              <a:rPr dirty="0" err="1"/>
              <a:t>را</a:t>
            </a:r>
            <a:r>
              <a:rPr dirty="0"/>
              <a:t> </a:t>
            </a:r>
            <a:r>
              <a:rPr dirty="0" err="1"/>
              <a:t>قوی‌تر</a:t>
            </a:r>
            <a:r>
              <a:rPr dirty="0"/>
              <a:t> </a:t>
            </a:r>
            <a:r>
              <a:rPr dirty="0" err="1"/>
              <a:t>نکنید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6217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r">
              <a:spcAft>
                <a:spcPts val="700"/>
              </a:spcAft>
              <a:defRPr sz="2700" b="1">
                <a:solidFill>
                  <a:srgbClr val="19304A"/>
                </a:solidFill>
                <a:latin typeface="Arial"/>
              </a:defRPr>
            </a:pPr>
            <a:r>
              <a:t>منابع منتخب</a:t>
            </a:r>
          </a:p>
        </p:txBody>
      </p:sp>
      <p:sp>
        <p:nvSpPr>
          <p:cNvPr id="4" name="Rectangle 3"/>
          <p:cNvSpPr/>
          <p:nvPr/>
        </p:nvSpPr>
        <p:spPr>
          <a:xfrm>
            <a:off x="9509760" y="1042415"/>
            <a:ext cx="1920240" cy="50292"/>
          </a:xfrm>
          <a:prstGeom prst="rect">
            <a:avLst/>
          </a:prstGeom>
          <a:solidFill>
            <a:srgbClr val="00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298448"/>
            <a:ext cx="10789920" cy="1330621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 rtl="1">
              <a:spcAft>
                <a:spcPts val="700"/>
              </a:spcAft>
              <a:defRPr sz="14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Chang L, et al. AGA–ACG Clinical Practice Guideline: Pharmacological Management of Chronic Idiopathic Constipation. Gastroenterology. 2023;164:1086–1106. doi:10.1053/j.gastro.2023.03.214</a:t>
            </a:r>
          </a:p>
          <a:p>
            <a:pPr algn="l" rtl="1">
              <a:spcAft>
                <a:spcPts val="700"/>
              </a:spcAft>
              <a:defRPr sz="14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AGA Clinical Guidance: Pharmacological management of chronic idiopathic constipation. https://gastro.org/clinical-guidance/pharmacological-management-of-chronic-idiopathic-constipation/</a:t>
            </a:r>
          </a:p>
          <a:p>
            <a:pPr algn="l" rtl="1">
              <a:spcAft>
                <a:spcPts val="700"/>
              </a:spcAft>
              <a:defRPr sz="1400" b="0">
                <a:solidFill>
                  <a:srgbClr val="2A333D"/>
                </a:solidFill>
                <a:latin typeface="Arial"/>
              </a:defRPr>
            </a:pPr>
            <a:r>
              <a:rPr dirty="0"/>
              <a:t>• Rome IV criteria for functional constipation</a:t>
            </a:r>
            <a:r>
              <a:rPr dirty="0" smtClean="0"/>
              <a:t>.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1911</Words>
  <Application>Microsoft Office PowerPoint</Application>
  <PresentationFormat>Widescreen</PresentationFormat>
  <Paragraphs>154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2017</dc:creator>
  <cp:keywords/>
  <dc:description>generated using python-pptx</dc:description>
  <cp:lastModifiedBy>2017</cp:lastModifiedBy>
  <cp:revision>16</cp:revision>
  <dcterms:created xsi:type="dcterms:W3CDTF">2013-01-27T09:14:16Z</dcterms:created>
  <dcterms:modified xsi:type="dcterms:W3CDTF">2026-10-29T04:04:31Z</dcterms:modified>
  <cp:category/>
</cp:coreProperties>
</file>