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handoutMasterIdLst>
    <p:handoutMasterId r:id="rId44"/>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5" r:id="rId16"/>
    <p:sldId id="276" r:id="rId17"/>
    <p:sldId id="277" r:id="rId18"/>
    <p:sldId id="278" r:id="rId19"/>
    <p:sldId id="279" r:id="rId20"/>
    <p:sldId id="285" r:id="rId21"/>
    <p:sldId id="298" r:id="rId22"/>
    <p:sldId id="287" r:id="rId23"/>
    <p:sldId id="288" r:id="rId24"/>
    <p:sldId id="289" r:id="rId25"/>
    <p:sldId id="290" r:id="rId26"/>
    <p:sldId id="291" r:id="rId27"/>
    <p:sldId id="292" r:id="rId28"/>
    <p:sldId id="293" r:id="rId29"/>
    <p:sldId id="294" r:id="rId30"/>
    <p:sldId id="295" r:id="rId31"/>
    <p:sldId id="296" r:id="rId32"/>
    <p:sldId id="297" r:id="rId33"/>
    <p:sldId id="299" r:id="rId34"/>
    <p:sldId id="300" r:id="rId35"/>
    <p:sldId id="301" r:id="rId36"/>
    <p:sldId id="302" r:id="rId37"/>
    <p:sldId id="303" r:id="rId38"/>
    <p:sldId id="304" r:id="rId39"/>
    <p:sldId id="305" r:id="rId40"/>
    <p:sldId id="306" r:id="rId41"/>
    <p:sldId id="307"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0" d="100"/>
          <a:sy n="70" d="100"/>
        </p:scale>
        <p:origin x="714"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۶۵ سال و بالاتر</c:v>
                </c:pt>
              </c:strCache>
            </c:strRef>
          </c:tx>
          <c:spPr>
            <a:solidFill>
              <a:srgbClr val="5EA0F2"/>
            </a:solidFill>
            <a:ln>
              <a:noFill/>
            </a:ln>
          </c:spPr>
          <c:invertIfNegative val="0"/>
          <c:cat>
            <c:strRef>
              <c:f>Sheet1!$A$2:$A$6</c:f>
              <c:strCache>
                <c:ptCount val="5"/>
                <c:pt idx="0">
                  <c:v>۱۹۸۸–۱۹۹۴</c:v>
                </c:pt>
                <c:pt idx="1">
                  <c:v>۱۹۹۹–۲۰۰۰</c:v>
                </c:pt>
                <c:pt idx="2">
                  <c:v>۲۰۰۵–۲۰۰۶</c:v>
                </c:pt>
                <c:pt idx="3">
                  <c:v>۲۰۱۳–۲۰۱۴</c:v>
                </c:pt>
                <c:pt idx="4">
                  <c:v>۲۰۱۷–۲۰۲۰</c:v>
                </c:pt>
              </c:strCache>
            </c:strRef>
          </c:cat>
          <c:val>
            <c:numRef>
              <c:f>Sheet1!$B$2:$B$6</c:f>
              <c:numCache>
                <c:formatCode>General</c:formatCode>
                <c:ptCount val="5"/>
                <c:pt idx="0">
                  <c:v>33</c:v>
                </c:pt>
                <c:pt idx="1">
                  <c:v>33</c:v>
                </c:pt>
                <c:pt idx="2">
                  <c:v>33</c:v>
                </c:pt>
                <c:pt idx="3">
                  <c:v>39</c:v>
                </c:pt>
                <c:pt idx="4">
                  <c:v>38</c:v>
                </c:pt>
              </c:numCache>
            </c:numRef>
          </c:val>
          <c:extLst>
            <c:ext xmlns:c16="http://schemas.microsoft.com/office/drawing/2014/chart" uri="{C3380CC4-5D6E-409C-BE32-E72D297353CC}">
              <c16:uniqueId val="{00000000-B22F-4A18-B154-C54335C32F8C}"/>
            </c:ext>
          </c:extLst>
        </c:ser>
        <c:ser>
          <c:idx val="1"/>
          <c:order val="1"/>
          <c:tx>
            <c:strRef>
              <c:f>Sheet1!$C$1</c:f>
              <c:strCache>
                <c:ptCount val="1"/>
                <c:pt idx="0">
                  <c:v>۷۵ سال و بالاتر</c:v>
                </c:pt>
              </c:strCache>
            </c:strRef>
          </c:tx>
          <c:spPr>
            <a:solidFill>
              <a:srgbClr val="9FB4D8"/>
            </a:solidFill>
            <a:ln>
              <a:noFill/>
            </a:ln>
          </c:spPr>
          <c:invertIfNegative val="0"/>
          <c:cat>
            <c:strRef>
              <c:f>Sheet1!$A$2:$A$6</c:f>
              <c:strCache>
                <c:ptCount val="5"/>
                <c:pt idx="0">
                  <c:v>۱۹۸۸–۱۹۹۴</c:v>
                </c:pt>
                <c:pt idx="1">
                  <c:v>۱۹۹۹–۲۰۰۰</c:v>
                </c:pt>
                <c:pt idx="2">
                  <c:v>۲۰۰۵–۲۰۰۶</c:v>
                </c:pt>
                <c:pt idx="3">
                  <c:v>۲۰۱۳–۲۰۱۴</c:v>
                </c:pt>
                <c:pt idx="4">
                  <c:v>۲۰۱۷–۲۰۲۰</c:v>
                </c:pt>
              </c:strCache>
            </c:strRef>
          </c:cat>
          <c:val>
            <c:numRef>
              <c:f>Sheet1!$C$2:$C$6</c:f>
              <c:numCache>
                <c:formatCode>General</c:formatCode>
                <c:ptCount val="5"/>
                <c:pt idx="0">
                  <c:v>25</c:v>
                </c:pt>
                <c:pt idx="1">
                  <c:v>24</c:v>
                </c:pt>
                <c:pt idx="2">
                  <c:v>23</c:v>
                </c:pt>
                <c:pt idx="3">
                  <c:v>28</c:v>
                </c:pt>
                <c:pt idx="4">
                  <c:v>29</c:v>
                </c:pt>
              </c:numCache>
            </c:numRef>
          </c:val>
          <c:extLst>
            <c:ext xmlns:c16="http://schemas.microsoft.com/office/drawing/2014/chart" uri="{C3380CC4-5D6E-409C-BE32-E72D297353CC}">
              <c16:uniqueId val="{00000001-B22F-4A18-B154-C54335C32F8C}"/>
            </c:ext>
          </c:extLst>
        </c:ser>
        <c:dLbls>
          <c:showLegendKey val="0"/>
          <c:showVal val="0"/>
          <c:showCatName val="0"/>
          <c:showSerName val="0"/>
          <c:showPercent val="0"/>
          <c:showBubbleSize val="0"/>
        </c:dLbls>
        <c:gapWidth val="150"/>
        <c:axId val="143741312"/>
        <c:axId val="143742848"/>
      </c:barChart>
      <c:catAx>
        <c:axId val="143741312"/>
        <c:scaling>
          <c:orientation val="minMax"/>
        </c:scaling>
        <c:delete val="0"/>
        <c:axPos val="b"/>
        <c:numFmt formatCode="General" sourceLinked="0"/>
        <c:majorTickMark val="out"/>
        <c:minorTickMark val="none"/>
        <c:tickLblPos val="nextTo"/>
        <c:spPr>
          <a:ln>
            <a:solidFill>
              <a:srgbClr val="2A3348"/>
            </a:solidFill>
          </a:ln>
        </c:spPr>
        <c:txPr>
          <a:bodyPr rot="0" vert="horz"/>
          <a:lstStyle/>
          <a:p>
            <a:pPr>
              <a:defRPr sz="1100">
                <a:solidFill>
                  <a:srgbClr val="F2F5FA"/>
                </a:solidFill>
                <a:latin typeface="Vazirmatn"/>
              </a:defRPr>
            </a:pPr>
            <a:endParaRPr lang="fa-IR"/>
          </a:p>
        </c:txPr>
        <c:crossAx val="143742848"/>
        <c:crosses val="autoZero"/>
        <c:auto val="1"/>
        <c:lblAlgn val="ctr"/>
        <c:lblOffset val="100"/>
        <c:noMultiLvlLbl val="0"/>
      </c:catAx>
      <c:valAx>
        <c:axId val="143742848"/>
        <c:scaling>
          <c:orientation val="minMax"/>
        </c:scaling>
        <c:delete val="0"/>
        <c:axPos val="l"/>
        <c:majorGridlines>
          <c:spPr>
            <a:ln>
              <a:solidFill>
                <a:srgbClr val="2A3348"/>
              </a:solidFill>
            </a:ln>
          </c:spPr>
        </c:majorGridlines>
        <c:numFmt formatCode="General" sourceLinked="1"/>
        <c:majorTickMark val="out"/>
        <c:minorTickMark val="none"/>
        <c:tickLblPos val="nextTo"/>
        <c:spPr>
          <a:ln>
            <a:noFill/>
          </a:ln>
        </c:spPr>
        <c:txPr>
          <a:bodyPr/>
          <a:lstStyle/>
          <a:p>
            <a:pPr>
              <a:defRPr sz="1000">
                <a:solidFill>
                  <a:srgbClr val="8A94A8"/>
                </a:solidFill>
                <a:latin typeface="Vazirmatn"/>
              </a:defRPr>
            </a:pPr>
            <a:endParaRPr lang="fa-IR"/>
          </a:p>
        </c:txPr>
        <c:crossAx val="143741312"/>
        <c:crosses val="autoZero"/>
        <c:crossBetween val="between"/>
      </c:valAx>
      <c:spPr>
        <a:noFill/>
        <a:ln>
          <a:noFill/>
        </a:ln>
      </c:spPr>
    </c:plotArea>
    <c:legend>
      <c:legendPos val="b"/>
      <c:overlay val="0"/>
      <c:txPr>
        <a:bodyPr/>
        <a:lstStyle/>
        <a:p>
          <a:pPr>
            <a:defRPr sz="1100">
              <a:latin typeface="Vazirmatn"/>
            </a:defRPr>
          </a:pPr>
          <a:endParaRPr lang="fa-IR"/>
        </a:p>
      </c:txPr>
    </c:legend>
    <c:plotVisOnly val="0"/>
    <c:dispBlanksAs val="gap"/>
    <c:showDLblsOverMax val="0"/>
  </c:chart>
  <c:spPr>
    <a:noFill/>
    <a:ln>
      <a:noFill/>
    </a:ln>
  </c:spPr>
  <c:txPr>
    <a:bodyPr/>
    <a:lstStyle/>
    <a:p>
      <a:pPr>
        <a:defRPr sz="1100">
          <a:solidFill>
            <a:srgbClr val="8A94A8"/>
          </a:solidFill>
          <a:latin typeface="Vazirmatn"/>
        </a:defRPr>
      </a:pPr>
      <a:endParaRPr lang="fa-I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fa-IR"/>
          </a:p>
        </p:txBody>
      </p:sp>
      <p:sp>
        <p:nvSpPr>
          <p:cNvPr id="3" name="Date Placeholder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F808C668-E701-4EC2-83FE-9AB283EB5ED4}" type="datetimeFigureOut">
              <a:rPr lang="fa-IR" smtClean="0"/>
              <a:t>18/05/1448</a:t>
            </a:fld>
            <a:endParaRPr lang="fa-IR"/>
          </a:p>
        </p:txBody>
      </p:sp>
      <p:sp>
        <p:nvSpPr>
          <p:cNvPr id="4" name="Footer Placeholder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fa-IR"/>
          </a:p>
        </p:txBody>
      </p:sp>
      <p:sp>
        <p:nvSpPr>
          <p:cNvPr id="5" name="Slide Number Placeholder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B1E498DE-4428-4954-9CAF-79CDD9E35383}" type="slidenum">
              <a:rPr lang="fa-IR" smtClean="0"/>
              <a:t>‹#›</a:t>
            </a:fld>
            <a:endParaRPr lang="fa-I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fa-IR"/>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1EEF01D3-E779-4F2E-844C-D74BF76B672E}" type="datetimeFigureOut">
              <a:rPr lang="fa-IR" smtClean="0"/>
              <a:pPr/>
              <a:t>18/05/1448</a:t>
            </a:fld>
            <a:endParaRPr lang="fa-I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1" anchor="ctr"/>
          <a:lstStyle/>
          <a:p>
            <a:endParaRPr lang="fa-I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fa-IR"/>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AD713AC9-C68B-4F54-AF1B-64429F0891FE}" type="slidenum">
              <a:rPr lang="fa-IR" smtClean="0"/>
              <a:pPr/>
              <a:t>‹#›</a:t>
            </a:fld>
            <a:endParaRPr lang="fa-IR"/>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اهداف آموزشی مطابق ساختار فصل ۳۰ هازارد تنظیم شده‌اند؛ از اپیدمیولوژی تا پیامدهای بالینی و مداخلات درمانی. در ارائه، بر انتقال کاربردی هر هدف به تصمیم‌گیری بالینی تأکید کنید.</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err="1"/>
              <a:t>در</a:t>
            </a:r>
            <a:r>
              <a:rPr dirty="0"/>
              <a:t> </a:t>
            </a:r>
            <a:r>
              <a:rPr dirty="0" err="1"/>
              <a:t>سالمندان</a:t>
            </a:r>
            <a:r>
              <a:rPr dirty="0"/>
              <a:t> BMI </a:t>
            </a:r>
            <a:r>
              <a:rPr dirty="0" err="1"/>
              <a:t>به‌تنهایی</a:t>
            </a:r>
            <a:r>
              <a:rPr dirty="0"/>
              <a:t> </a:t>
            </a:r>
            <a:r>
              <a:rPr dirty="0" err="1"/>
              <a:t>قابل</a:t>
            </a:r>
            <a:r>
              <a:rPr dirty="0"/>
              <a:t> </a:t>
            </a:r>
            <a:r>
              <a:rPr dirty="0" err="1"/>
              <a:t>اعتماد</a:t>
            </a:r>
            <a:r>
              <a:rPr dirty="0"/>
              <a:t> </a:t>
            </a:r>
            <a:r>
              <a:rPr dirty="0" err="1"/>
              <a:t>نیست</a:t>
            </a:r>
            <a:r>
              <a:rPr dirty="0"/>
              <a:t>؛ </a:t>
            </a:r>
            <a:r>
              <a:rPr dirty="0" err="1"/>
              <a:t>کاهش</a:t>
            </a:r>
            <a:r>
              <a:rPr dirty="0"/>
              <a:t> </a:t>
            </a:r>
            <a:r>
              <a:rPr dirty="0" err="1"/>
              <a:t>قد</a:t>
            </a:r>
            <a:r>
              <a:rPr dirty="0"/>
              <a:t>، </a:t>
            </a:r>
            <a:r>
              <a:rPr dirty="0" err="1"/>
              <a:t>سارکوپنی</a:t>
            </a:r>
            <a:r>
              <a:rPr dirty="0"/>
              <a:t> و </a:t>
            </a:r>
            <a:r>
              <a:rPr dirty="0" err="1"/>
              <a:t>بازتوزیع</a:t>
            </a:r>
            <a:r>
              <a:rPr dirty="0"/>
              <a:t> </a:t>
            </a:r>
            <a:r>
              <a:rPr dirty="0" err="1"/>
              <a:t>چربی</a:t>
            </a:r>
            <a:r>
              <a:rPr dirty="0"/>
              <a:t> </a:t>
            </a:r>
            <a:r>
              <a:rPr dirty="0" err="1"/>
              <a:t>موجب</a:t>
            </a:r>
            <a:r>
              <a:rPr dirty="0"/>
              <a:t> </a:t>
            </a:r>
            <a:r>
              <a:rPr dirty="0" err="1"/>
              <a:t>می‌شود</a:t>
            </a:r>
            <a:r>
              <a:rPr dirty="0"/>
              <a:t> BMI </a:t>
            </a:r>
            <a:r>
              <a:rPr dirty="0" err="1"/>
              <a:t>با</a:t>
            </a:r>
            <a:r>
              <a:rPr dirty="0"/>
              <a:t> </a:t>
            </a:r>
            <a:r>
              <a:rPr dirty="0" err="1"/>
              <a:t>میزان</a:t>
            </a:r>
            <a:r>
              <a:rPr dirty="0"/>
              <a:t> </a:t>
            </a:r>
            <a:r>
              <a:rPr dirty="0" err="1"/>
              <a:t>واقعی</a:t>
            </a:r>
            <a:r>
              <a:rPr dirty="0"/>
              <a:t> </a:t>
            </a:r>
            <a:r>
              <a:rPr dirty="0" err="1"/>
              <a:t>چربی</a:t>
            </a:r>
            <a:r>
              <a:rPr dirty="0"/>
              <a:t> و </a:t>
            </a:r>
            <a:r>
              <a:rPr dirty="0" err="1"/>
              <a:t>ریسک</a:t>
            </a:r>
            <a:r>
              <a:rPr dirty="0"/>
              <a:t> </a:t>
            </a:r>
            <a:r>
              <a:rPr dirty="0" err="1"/>
              <a:t>متابولیک</a:t>
            </a:r>
            <a:r>
              <a:rPr dirty="0"/>
              <a:t> </a:t>
            </a:r>
            <a:r>
              <a:rPr dirty="0" err="1"/>
              <a:t>همخوانی</a:t>
            </a:r>
            <a:r>
              <a:rPr dirty="0"/>
              <a:t> </a:t>
            </a:r>
            <a:r>
              <a:rPr dirty="0" err="1"/>
              <a:t>نداشته</a:t>
            </a:r>
            <a:r>
              <a:rPr dirty="0"/>
              <a:t> </a:t>
            </a:r>
            <a:r>
              <a:rPr dirty="0" err="1"/>
              <a:t>باشد</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این مدل، ستون فقرات فصل ۳۰ هازارد است: تغذیه، فعالیت و بیماری در یک چرخه تعامل دوسویه‌اند. مثال بیمار بستری با NPO و بی‌حرکتی هر سه ضلع منفی را هم‌زمان فعال می‌کند.</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err="1"/>
              <a:t>بالانس</a:t>
            </a:r>
            <a:r>
              <a:rPr dirty="0"/>
              <a:t> </a:t>
            </a:r>
            <a:r>
              <a:rPr dirty="0" err="1"/>
              <a:t>نیتروژن</a:t>
            </a:r>
            <a:r>
              <a:rPr dirty="0"/>
              <a:t> </a:t>
            </a:r>
            <a:r>
              <a:rPr dirty="0" err="1"/>
              <a:t>مفهوم</a:t>
            </a:r>
            <a:r>
              <a:rPr dirty="0"/>
              <a:t> </a:t>
            </a:r>
            <a:r>
              <a:rPr dirty="0" err="1"/>
              <a:t>محوری</a:t>
            </a:r>
            <a:r>
              <a:rPr dirty="0"/>
              <a:t> </a:t>
            </a:r>
            <a:r>
              <a:rPr dirty="0" err="1"/>
              <a:t>فصل</a:t>
            </a:r>
            <a:r>
              <a:rPr dirty="0"/>
              <a:t> </a:t>
            </a:r>
            <a:r>
              <a:rPr dirty="0" err="1"/>
              <a:t>است</a:t>
            </a:r>
            <a:r>
              <a:rPr dirty="0"/>
              <a:t>: </a:t>
            </a:r>
            <a:r>
              <a:rPr dirty="0" err="1"/>
              <a:t>مثبت</a:t>
            </a:r>
            <a:r>
              <a:rPr dirty="0"/>
              <a:t> = </a:t>
            </a:r>
            <a:r>
              <a:rPr dirty="0" err="1"/>
              <a:t>ساخت</a:t>
            </a:r>
            <a:r>
              <a:rPr dirty="0"/>
              <a:t>، </a:t>
            </a:r>
            <a:r>
              <a:rPr dirty="0" err="1"/>
              <a:t>منفی</a:t>
            </a:r>
            <a:r>
              <a:rPr dirty="0"/>
              <a:t> = </a:t>
            </a:r>
            <a:r>
              <a:rPr dirty="0" err="1"/>
              <a:t>تحلیل</a:t>
            </a:r>
            <a:r>
              <a:rPr dirty="0"/>
              <a:t>. </a:t>
            </a:r>
            <a:r>
              <a:rPr dirty="0" err="1"/>
              <a:t>مقاومت</a:t>
            </a:r>
            <a:r>
              <a:rPr dirty="0"/>
              <a:t> </a:t>
            </a:r>
            <a:r>
              <a:rPr dirty="0" err="1"/>
              <a:t>آنابولیک</a:t>
            </a:r>
            <a:r>
              <a:rPr dirty="0"/>
              <a:t> </a:t>
            </a:r>
            <a:r>
              <a:rPr dirty="0" err="1"/>
              <a:t>سالمندی</a:t>
            </a:r>
            <a:r>
              <a:rPr dirty="0"/>
              <a:t> </a:t>
            </a:r>
            <a:r>
              <a:rPr dirty="0" err="1"/>
              <a:t>دوز</a:t>
            </a:r>
            <a:r>
              <a:rPr dirty="0"/>
              <a:t> </a:t>
            </a:r>
            <a:r>
              <a:rPr dirty="0" err="1"/>
              <a:t>موثر</a:t>
            </a:r>
            <a:r>
              <a:rPr dirty="0"/>
              <a:t> </a:t>
            </a:r>
            <a:r>
              <a:rPr dirty="0" err="1"/>
              <a:t>پروتئین</a:t>
            </a:r>
            <a:r>
              <a:rPr dirty="0"/>
              <a:t> </a:t>
            </a:r>
            <a:r>
              <a:rPr dirty="0" err="1"/>
              <a:t>را</a:t>
            </a:r>
            <a:r>
              <a:rPr dirty="0"/>
              <a:t> </a:t>
            </a:r>
            <a:r>
              <a:rPr dirty="0" err="1"/>
              <a:t>بالا</a:t>
            </a:r>
            <a:r>
              <a:rPr dirty="0"/>
              <a:t> </a:t>
            </a:r>
            <a:r>
              <a:rPr dirty="0" err="1"/>
              <a:t>می‌برد</a:t>
            </a:r>
            <a:r>
              <a:rPr dirty="0"/>
              <a:t>. </a:t>
            </a:r>
            <a:r>
              <a:rPr dirty="0" err="1"/>
              <a:t>منبع</a:t>
            </a:r>
            <a:r>
              <a:rPr dirty="0"/>
              <a:t>: </a:t>
            </a:r>
            <a:r>
              <a:rPr dirty="0" err="1"/>
              <a:t>Hazzard's</a:t>
            </a:r>
            <a:r>
              <a:rPr dirty="0"/>
              <a:t> Geriatric Medicine، </a:t>
            </a:r>
            <a:r>
              <a:rPr dirty="0" err="1"/>
              <a:t>فصل</a:t>
            </a:r>
            <a:r>
              <a:rPr dirty="0"/>
              <a:t> ۳۰ (Sullivan و </a:t>
            </a:r>
            <a:r>
              <a:rPr dirty="0" err="1"/>
              <a:t>همکاران</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err="1"/>
              <a:t>مطالعات</a:t>
            </a:r>
            <a:r>
              <a:rPr dirty="0"/>
              <a:t> bed rest </a:t>
            </a:r>
            <a:r>
              <a:rPr dirty="0" err="1"/>
              <a:t>نشان</a:t>
            </a:r>
            <a:r>
              <a:rPr dirty="0"/>
              <a:t> </a:t>
            </a:r>
            <a:r>
              <a:rPr dirty="0" err="1"/>
              <a:t>می‌دهند</a:t>
            </a:r>
            <a:r>
              <a:rPr dirty="0"/>
              <a:t> </a:t>
            </a:r>
            <a:r>
              <a:rPr dirty="0" err="1"/>
              <a:t>بی‌حرکتی</a:t>
            </a:r>
            <a:r>
              <a:rPr dirty="0"/>
              <a:t> </a:t>
            </a:r>
            <a:r>
              <a:rPr dirty="0" err="1"/>
              <a:t>چند</a:t>
            </a:r>
            <a:r>
              <a:rPr dirty="0"/>
              <a:t> </a:t>
            </a:r>
            <a:r>
              <a:rPr dirty="0" err="1"/>
              <a:t>هفته‌ای</a:t>
            </a:r>
            <a:r>
              <a:rPr dirty="0"/>
              <a:t> </a:t>
            </a:r>
            <a:r>
              <a:rPr dirty="0" err="1"/>
              <a:t>توده</a:t>
            </a:r>
            <a:r>
              <a:rPr dirty="0"/>
              <a:t> </a:t>
            </a:r>
            <a:r>
              <a:rPr dirty="0" err="1"/>
              <a:t>عضلانی</a:t>
            </a:r>
            <a:r>
              <a:rPr dirty="0"/>
              <a:t> </a:t>
            </a:r>
            <a:r>
              <a:rPr dirty="0" err="1"/>
              <a:t>قابل‌توجهی</a:t>
            </a:r>
            <a:r>
              <a:rPr dirty="0"/>
              <a:t> </a:t>
            </a:r>
            <a:r>
              <a:rPr dirty="0" err="1"/>
              <a:t>را</a:t>
            </a:r>
            <a:r>
              <a:rPr dirty="0"/>
              <a:t> </a:t>
            </a:r>
            <a:r>
              <a:rPr dirty="0" err="1"/>
              <a:t>تحلیل</a:t>
            </a:r>
            <a:r>
              <a:rPr dirty="0"/>
              <a:t> </a:t>
            </a:r>
            <a:r>
              <a:rPr dirty="0" err="1"/>
              <a:t>می‌برد</a:t>
            </a:r>
            <a:r>
              <a:rPr dirty="0"/>
              <a:t>؛ </a:t>
            </a:r>
            <a:r>
              <a:rPr dirty="0" err="1"/>
              <a:t>در</a:t>
            </a:r>
            <a:r>
              <a:rPr dirty="0"/>
              <a:t> </a:t>
            </a:r>
            <a:r>
              <a:rPr dirty="0" err="1"/>
              <a:t>سالمندان</a:t>
            </a:r>
            <a:r>
              <a:rPr dirty="0"/>
              <a:t> </a:t>
            </a:r>
            <a:r>
              <a:rPr dirty="0" err="1"/>
              <a:t>میزان</a:t>
            </a:r>
            <a:r>
              <a:rPr dirty="0"/>
              <a:t> </a:t>
            </a:r>
            <a:r>
              <a:rPr dirty="0" err="1"/>
              <a:t>اتلاف</a:t>
            </a:r>
            <a:r>
              <a:rPr dirty="0"/>
              <a:t> </a:t>
            </a:r>
            <a:r>
              <a:rPr dirty="0" err="1"/>
              <a:t>بیشتر</a:t>
            </a:r>
            <a:r>
              <a:rPr dirty="0"/>
              <a:t> و </a:t>
            </a:r>
            <a:r>
              <a:rPr dirty="0" err="1"/>
              <a:t>بازگشت</a:t>
            </a:r>
            <a:r>
              <a:rPr dirty="0"/>
              <a:t> </a:t>
            </a:r>
            <a:r>
              <a:rPr dirty="0" err="1"/>
              <a:t>کندتر</a:t>
            </a:r>
            <a:r>
              <a:rPr dirty="0"/>
              <a:t> </a:t>
            </a:r>
            <a:r>
              <a:rPr dirty="0" err="1"/>
              <a:t>است</a:t>
            </a:r>
            <a:r>
              <a:rPr dirty="0"/>
              <a:t>. NPO و </a:t>
            </a:r>
            <a:r>
              <a:rPr dirty="0" err="1"/>
              <a:t>رژیم</a:t>
            </a:r>
            <a:r>
              <a:rPr dirty="0"/>
              <a:t> </a:t>
            </a:r>
            <a:r>
              <a:rPr dirty="0" err="1"/>
              <a:t>ایزوله</a:t>
            </a:r>
            <a:r>
              <a:rPr dirty="0"/>
              <a:t> </a:t>
            </a:r>
            <a:r>
              <a:rPr dirty="0" err="1"/>
              <a:t>این</a:t>
            </a:r>
            <a:r>
              <a:rPr dirty="0"/>
              <a:t> </a:t>
            </a:r>
            <a:r>
              <a:rPr dirty="0" err="1"/>
              <a:t>روند</a:t>
            </a:r>
            <a:r>
              <a:rPr dirty="0"/>
              <a:t> </a:t>
            </a:r>
            <a:r>
              <a:rPr dirty="0" err="1"/>
              <a:t>را</a:t>
            </a:r>
            <a:r>
              <a:rPr dirty="0"/>
              <a:t> </a:t>
            </a:r>
            <a:r>
              <a:rPr dirty="0" err="1"/>
              <a:t>تشدید</a:t>
            </a:r>
            <a:r>
              <a:rPr dirty="0"/>
              <a:t> </a:t>
            </a:r>
            <a:r>
              <a:rPr dirty="0" err="1"/>
              <a:t>می‌کند</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در بستری‌ها، فیزیوتراپی زودهنگام همراه با حمایت پروتئینی، جلوی «بازتوانی ناقص» را می‌گیرد. ارقام و توصیه‌ها بر پایه فصل ۳۰ هازارد است.</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استخوان بافت حساسی به مکانیک است؛ استئوبلاست‌ها به بارگذاری پاسخ می‌دهند. پروتئین کم نه‌تنها عضله بلکه ماتریکس استخوانی را تحلیل می‌برد. منبع: فصل ۳۰ هازارد.</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توده بدون چربی محل اصلی اکسیداسیون، تنظیم حرارت و ذخیره پروتئین است. در سالمندان ذخیره اولیه کمتر است؛ بنابراین هر استرس حاد، سریع‌تر به ذخایر حیاتی ضربه می‌زند.</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نکته کلیدی: در گرسنگی خالص، کتوژنز از عضله محافظت می‌کند؛ اما در استرس حاد هورمون‌های استرس کتوژنز را سرکوب می‌کنند و گلوکونئوژنز ادامه می‌یابد — به همین دلیل تحلیل عضلانی در بیماری حاد شدیدتر از گرسنگی خالص است.</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err="1"/>
              <a:t>داده‌های</a:t>
            </a:r>
            <a:r>
              <a:rPr dirty="0"/>
              <a:t> </a:t>
            </a:r>
            <a:r>
              <a:rPr dirty="0" err="1"/>
              <a:t>گتوی</a:t>
            </a:r>
            <a:r>
              <a:rPr dirty="0"/>
              <a:t> </a:t>
            </a:r>
            <a:r>
              <a:rPr dirty="0" err="1"/>
              <a:t>ورشو</a:t>
            </a:r>
            <a:r>
              <a:rPr dirty="0"/>
              <a:t> و </a:t>
            </a:r>
            <a:r>
              <a:rPr dirty="0" err="1"/>
              <a:t>مطالعات</a:t>
            </a:r>
            <a:r>
              <a:rPr dirty="0"/>
              <a:t> ICU </a:t>
            </a:r>
            <a:r>
              <a:rPr dirty="0" err="1"/>
              <a:t>نشان</a:t>
            </a:r>
            <a:r>
              <a:rPr dirty="0"/>
              <a:t> </a:t>
            </a:r>
            <a:r>
              <a:rPr dirty="0" err="1"/>
              <a:t>می‌دهند</a:t>
            </a:r>
            <a:r>
              <a:rPr dirty="0"/>
              <a:t> </a:t>
            </a:r>
            <a:r>
              <a:rPr dirty="0" err="1"/>
              <a:t>کاهش</a:t>
            </a:r>
            <a:r>
              <a:rPr dirty="0"/>
              <a:t> </a:t>
            </a:r>
            <a:r>
              <a:rPr dirty="0" err="1"/>
              <a:t>شدید</a:t>
            </a:r>
            <a:r>
              <a:rPr dirty="0"/>
              <a:t> LBM </a:t>
            </a:r>
            <a:r>
              <a:rPr dirty="0" err="1"/>
              <a:t>مرز</a:t>
            </a:r>
            <a:r>
              <a:rPr dirty="0"/>
              <a:t> </a:t>
            </a:r>
            <a:r>
              <a:rPr dirty="0" err="1"/>
              <a:t>میان</a:t>
            </a:r>
            <a:r>
              <a:rPr dirty="0"/>
              <a:t> </a:t>
            </a:r>
            <a:r>
              <a:rPr dirty="0" err="1"/>
              <a:t>بازگشت‌پذیری</a:t>
            </a:r>
            <a:r>
              <a:rPr dirty="0"/>
              <a:t> و </a:t>
            </a:r>
            <a:r>
              <a:rPr dirty="0" err="1"/>
              <a:t>مرگ</a:t>
            </a:r>
            <a:r>
              <a:rPr dirty="0"/>
              <a:t> </a:t>
            </a:r>
            <a:r>
              <a:rPr dirty="0" err="1"/>
              <a:t>است</a:t>
            </a:r>
            <a:r>
              <a:rPr dirty="0"/>
              <a:t>. </a:t>
            </a:r>
            <a:r>
              <a:rPr dirty="0" err="1"/>
              <a:t>در</a:t>
            </a:r>
            <a:r>
              <a:rPr dirty="0"/>
              <a:t> </a:t>
            </a:r>
            <a:r>
              <a:rPr dirty="0" err="1"/>
              <a:t>سالمندان</a:t>
            </a:r>
            <a:r>
              <a:rPr dirty="0"/>
              <a:t> </a:t>
            </a:r>
            <a:r>
              <a:rPr dirty="0" err="1"/>
              <a:t>ذخیره</a:t>
            </a:r>
            <a:r>
              <a:rPr dirty="0"/>
              <a:t> </a:t>
            </a:r>
            <a:r>
              <a:rPr dirty="0" err="1"/>
              <a:t>اولیه</a:t>
            </a:r>
            <a:r>
              <a:rPr dirty="0"/>
              <a:t> </a:t>
            </a:r>
            <a:r>
              <a:rPr dirty="0" err="1"/>
              <a:t>کم</a:t>
            </a:r>
            <a:r>
              <a:rPr dirty="0"/>
              <a:t> </a:t>
            </a:r>
            <a:r>
              <a:rPr dirty="0" err="1"/>
              <a:t>است</a:t>
            </a:r>
            <a:r>
              <a:rPr dirty="0"/>
              <a:t>؛ </a:t>
            </a:r>
            <a:r>
              <a:rPr dirty="0" err="1"/>
              <a:t>بنابراین</a:t>
            </a:r>
            <a:r>
              <a:rPr dirty="0"/>
              <a:t> </a:t>
            </a:r>
            <a:r>
              <a:rPr dirty="0" err="1"/>
              <a:t>آستانه</a:t>
            </a:r>
            <a:r>
              <a:rPr dirty="0"/>
              <a:t> </a:t>
            </a:r>
            <a:r>
              <a:rPr dirty="0" err="1"/>
              <a:t>زودتر</a:t>
            </a:r>
            <a:r>
              <a:rPr dirty="0"/>
              <a:t> </a:t>
            </a:r>
            <a:r>
              <a:rPr dirty="0" err="1"/>
              <a:t>با</a:t>
            </a:r>
            <a:r>
              <a:rPr dirty="0"/>
              <a:t> </a:t>
            </a:r>
            <a:r>
              <a:rPr dirty="0" err="1"/>
              <a:t>استرس</a:t>
            </a:r>
            <a:r>
              <a:rPr dirty="0"/>
              <a:t> </a:t>
            </a:r>
            <a:r>
              <a:rPr dirty="0" err="1"/>
              <a:t>حاد</a:t>
            </a:r>
            <a:r>
              <a:rPr dirty="0"/>
              <a:t> و </a:t>
            </a:r>
            <a:r>
              <a:rPr dirty="0" err="1"/>
              <a:t>بی‌حرکتی</a:t>
            </a:r>
            <a:r>
              <a:rPr dirty="0"/>
              <a:t> </a:t>
            </a:r>
            <a:r>
              <a:rPr dirty="0" err="1"/>
              <a:t>به</a:t>
            </a:r>
            <a:r>
              <a:rPr dirty="0"/>
              <a:t> </a:t>
            </a:r>
            <a:r>
              <a:rPr dirty="0" err="1"/>
              <a:t>دست</a:t>
            </a:r>
            <a:r>
              <a:rPr dirty="0"/>
              <a:t> </a:t>
            </a:r>
            <a:r>
              <a:rPr dirty="0" err="1"/>
              <a:t>می‌آید</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تأکید بر دوسویه بودن: بیماری تغذیه را خراب می‌کند و سوءتغذیه، بیماری را تشدید می‌کند. در ارزیابی سالمند، بیماری زمینه‌یی و فعالیت را هم‌زمان با وضعیت تغذیه‌یی بررسی کنید.</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err="1"/>
              <a:t>توزیع</a:t>
            </a:r>
            <a:r>
              <a:rPr dirty="0"/>
              <a:t> </a:t>
            </a:r>
            <a:r>
              <a:rPr dirty="0" err="1"/>
              <a:t>چربی</a:t>
            </a:r>
            <a:r>
              <a:rPr dirty="0"/>
              <a:t> </a:t>
            </a:r>
            <a:r>
              <a:rPr dirty="0" err="1"/>
              <a:t>با</a:t>
            </a:r>
            <a:r>
              <a:rPr dirty="0"/>
              <a:t> </a:t>
            </a:r>
            <a:r>
              <a:rPr dirty="0" err="1"/>
              <a:t>سن</a:t>
            </a:r>
            <a:r>
              <a:rPr dirty="0"/>
              <a:t> </a:t>
            </a:r>
            <a:r>
              <a:rPr dirty="0" err="1"/>
              <a:t>تغییر</a:t>
            </a:r>
            <a:r>
              <a:rPr dirty="0"/>
              <a:t> </a:t>
            </a:r>
            <a:r>
              <a:rPr dirty="0" err="1"/>
              <a:t>می‌کند</a:t>
            </a:r>
            <a:r>
              <a:rPr dirty="0"/>
              <a:t> و </a:t>
            </a:r>
            <a:r>
              <a:rPr dirty="0" err="1"/>
              <a:t>تجمع</a:t>
            </a:r>
            <a:r>
              <a:rPr dirty="0"/>
              <a:t> </a:t>
            </a:r>
            <a:r>
              <a:rPr dirty="0" err="1"/>
              <a:t>احشایی</a:t>
            </a:r>
            <a:r>
              <a:rPr dirty="0"/>
              <a:t> </a:t>
            </a:r>
            <a:r>
              <a:rPr dirty="0" err="1"/>
              <a:t>افزایش</a:t>
            </a:r>
            <a:r>
              <a:rPr dirty="0"/>
              <a:t> </a:t>
            </a:r>
            <a:r>
              <a:rPr dirty="0" err="1"/>
              <a:t>می‌یابد</a:t>
            </a:r>
            <a:r>
              <a:rPr dirty="0"/>
              <a:t>؛ </a:t>
            </a:r>
            <a:r>
              <a:rPr dirty="0" err="1"/>
              <a:t>این</a:t>
            </a:r>
            <a:r>
              <a:rPr dirty="0"/>
              <a:t> </a:t>
            </a:r>
            <a:r>
              <a:rPr dirty="0" err="1"/>
              <a:t>تغییر</a:t>
            </a:r>
            <a:r>
              <a:rPr dirty="0"/>
              <a:t> </a:t>
            </a:r>
            <a:r>
              <a:rPr dirty="0" err="1"/>
              <a:t>در</a:t>
            </a:r>
            <a:r>
              <a:rPr dirty="0"/>
              <a:t> </a:t>
            </a:r>
            <a:r>
              <a:rPr dirty="0" err="1"/>
              <a:t>مردان</a:t>
            </a:r>
            <a:r>
              <a:rPr dirty="0"/>
              <a:t> </a:t>
            </a:r>
            <a:r>
              <a:rPr dirty="0" err="1"/>
              <a:t>شدیدتر</a:t>
            </a:r>
            <a:r>
              <a:rPr dirty="0"/>
              <a:t> </a:t>
            </a:r>
            <a:r>
              <a:rPr dirty="0" err="1"/>
              <a:t>است</a:t>
            </a:r>
            <a:r>
              <a:rPr dirty="0"/>
              <a:t>. </a:t>
            </a:r>
            <a:r>
              <a:rPr dirty="0" err="1"/>
              <a:t>منبع</a:t>
            </a:r>
            <a:r>
              <a:rPr dirty="0"/>
              <a:t>: </a:t>
            </a:r>
            <a:r>
              <a:rPr dirty="0" err="1"/>
              <a:t>Hazzard's</a:t>
            </a:r>
            <a:r>
              <a:rPr dirty="0"/>
              <a:t> </a:t>
            </a:r>
            <a:r>
              <a:rPr dirty="0" err="1"/>
              <a:t>فصل</a:t>
            </a:r>
            <a:r>
              <a:rPr dirty="0"/>
              <a:t> ۳۰.</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BEE با فرمول هریس-بندیکیت تخمین زده می‌شود اما در سالمندان خطای قابل‌توجه دارد. نکته بالینی: نیاز پروتئینی سالمند بیمار تا ۱.۲ تا ۱.۶ گرم بر کیلوگرم است.</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err="1"/>
              <a:t>بر</a:t>
            </a:r>
            <a:r>
              <a:rPr dirty="0"/>
              <a:t> </a:t>
            </a:r>
            <a:r>
              <a:rPr dirty="0" err="1"/>
              <a:t>اساس</a:t>
            </a:r>
            <a:r>
              <a:rPr dirty="0"/>
              <a:t> NHANES و </a:t>
            </a:r>
            <a:r>
              <a:rPr dirty="0" err="1"/>
              <a:t>شکل‌های</a:t>
            </a:r>
            <a:r>
              <a:rPr dirty="0"/>
              <a:t> ۳۰-۳ و ۳۰-۴ </a:t>
            </a:r>
            <a:r>
              <a:rPr dirty="0" err="1"/>
              <a:t>هازارد</a:t>
            </a:r>
            <a:r>
              <a:rPr dirty="0"/>
              <a:t>؛ </a:t>
            </a:r>
            <a:r>
              <a:rPr dirty="0" err="1"/>
              <a:t>ارقام</a:t>
            </a:r>
            <a:r>
              <a:rPr dirty="0"/>
              <a:t> </a:t>
            </a:r>
            <a:r>
              <a:rPr dirty="0" err="1"/>
              <a:t>درصدی</a:t>
            </a:r>
            <a:r>
              <a:rPr dirty="0"/>
              <a:t> </a:t>
            </a:r>
            <a:r>
              <a:rPr dirty="0" err="1"/>
              <a:t>تقریبی‌اند</a:t>
            </a:r>
            <a:r>
              <a:rPr dirty="0"/>
              <a:t> و </a:t>
            </a:r>
            <a:r>
              <a:rPr dirty="0" err="1"/>
              <a:t>برای</a:t>
            </a:r>
            <a:r>
              <a:rPr dirty="0"/>
              <a:t> </a:t>
            </a:r>
            <a:r>
              <a:rPr dirty="0" err="1"/>
              <a:t>نمایش</a:t>
            </a:r>
            <a:r>
              <a:rPr dirty="0"/>
              <a:t> </a:t>
            </a:r>
            <a:r>
              <a:rPr dirty="0" err="1"/>
              <a:t>روند</a:t>
            </a:r>
            <a:r>
              <a:rPr dirty="0"/>
              <a:t> </a:t>
            </a:r>
            <a:r>
              <a:rPr dirty="0" err="1"/>
              <a:t>استفاده</a:t>
            </a:r>
            <a:r>
              <a:rPr dirty="0"/>
              <a:t> </a:t>
            </a:r>
            <a:r>
              <a:rPr dirty="0" err="1"/>
              <a:t>شده‌اند</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در فصل ۳۰ هازارد، ارزیابی ترکیبی BMI، دور کمر، WHR و ترکیب بدن توصیه می‌شود.</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کوهورت NIH-AARP منحنی J شکل نشان داد؛ این یافته مجوز چاقی نیست و باید با ترکیب بدن، سارکوپنی و عوامل مداخله‌گر تفسیر شود.</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چاقی سارکوپنیک درمان تک‌وجهی ندارد؛ کاهش وزن باید آرام و همراه با حفظ تودهٔ عضلانی باشد.</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مداخله چندجانبه با هدف حفظ عضله و عملکرد، پایهٔ درمان چاقی سالمند است.</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جمع‌بندی: تغذیه و چاقی سالمند را باید در بستر ترکیب بدن، بیماری‌های هم‌بود و شرایط محیطی سنجید؛ هدف نهایی حفظ عضله، عملکرد و کیفیت زندگی است.</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err="1"/>
              <a:t>طبق</a:t>
            </a:r>
            <a:r>
              <a:rPr dirty="0"/>
              <a:t> </a:t>
            </a:r>
            <a:r>
              <a:rPr dirty="0" err="1"/>
              <a:t>فصل</a:t>
            </a:r>
            <a:r>
              <a:rPr dirty="0"/>
              <a:t> ۳۱، </a:t>
            </a:r>
            <a:r>
              <a:rPr dirty="0" err="1"/>
              <a:t>شیوع</a:t>
            </a:r>
            <a:r>
              <a:rPr dirty="0"/>
              <a:t> </a:t>
            </a:r>
            <a:r>
              <a:rPr dirty="0" err="1"/>
              <a:t>در</a:t>
            </a:r>
            <a:r>
              <a:rPr dirty="0"/>
              <a:t> </a:t>
            </a:r>
            <a:r>
              <a:rPr dirty="0" err="1"/>
              <a:t>جامعه</a:t>
            </a:r>
            <a:r>
              <a:rPr dirty="0"/>
              <a:t> </a:t>
            </a:r>
            <a:r>
              <a:rPr dirty="0" err="1"/>
              <a:t>حدود</a:t>
            </a:r>
            <a:r>
              <a:rPr dirty="0"/>
              <a:t> ۱۵٪ و </a:t>
            </a:r>
            <a:r>
              <a:rPr dirty="0" err="1"/>
              <a:t>در</a:t>
            </a:r>
            <a:r>
              <a:rPr dirty="0"/>
              <a:t> </a:t>
            </a:r>
            <a:r>
              <a:rPr dirty="0" err="1"/>
              <a:t>مراکز</a:t>
            </a:r>
            <a:r>
              <a:rPr dirty="0"/>
              <a:t> </a:t>
            </a:r>
            <a:r>
              <a:rPr dirty="0" err="1"/>
              <a:t>بیش</a:t>
            </a:r>
            <a:r>
              <a:rPr dirty="0"/>
              <a:t> </a:t>
            </a:r>
            <a:r>
              <a:rPr dirty="0" err="1"/>
              <a:t>از</a:t>
            </a:r>
            <a:r>
              <a:rPr dirty="0"/>
              <a:t> ۴۰٪ </a:t>
            </a:r>
            <a:r>
              <a:rPr dirty="0" err="1"/>
              <a:t>است</a:t>
            </a:r>
            <a:r>
              <a:rPr dirty="0"/>
              <a:t> و </a:t>
            </a:r>
            <a:r>
              <a:rPr dirty="0" err="1"/>
              <a:t>به</a:t>
            </a:r>
            <a:r>
              <a:rPr dirty="0"/>
              <a:t> </a:t>
            </a:r>
            <a:r>
              <a:rPr dirty="0" err="1"/>
              <a:t>جمعیت</a:t>
            </a:r>
            <a:r>
              <a:rPr dirty="0"/>
              <a:t> و </a:t>
            </a:r>
            <a:r>
              <a:rPr dirty="0" err="1"/>
              <a:t>روش</a:t>
            </a:r>
            <a:r>
              <a:rPr dirty="0"/>
              <a:t> </a:t>
            </a:r>
            <a:r>
              <a:rPr dirty="0" err="1"/>
              <a:t>شناسایی</a:t>
            </a:r>
            <a:r>
              <a:rPr dirty="0"/>
              <a:t> </a:t>
            </a:r>
            <a:r>
              <a:rPr dirty="0" err="1"/>
              <a:t>بسیار</a:t>
            </a:r>
            <a:r>
              <a:rPr dirty="0"/>
              <a:t> </a:t>
            </a:r>
            <a:r>
              <a:rPr dirty="0" err="1"/>
              <a:t>حساس</a:t>
            </a:r>
            <a:r>
              <a:rPr dirty="0"/>
              <a:t>. ASHA </a:t>
            </a:r>
            <a:r>
              <a:rPr dirty="0" err="1"/>
              <a:t>بازه</a:t>
            </a:r>
            <a:r>
              <a:rPr dirty="0"/>
              <a:t> ۱۵–۲۲٪ </a:t>
            </a:r>
            <a:r>
              <a:rPr dirty="0" err="1"/>
              <a:t>در</a:t>
            </a:r>
            <a:r>
              <a:rPr dirty="0"/>
              <a:t> </a:t>
            </a:r>
            <a:r>
              <a:rPr dirty="0" err="1"/>
              <a:t>جامعه</a:t>
            </a:r>
            <a:r>
              <a:rPr dirty="0"/>
              <a:t> و </a:t>
            </a:r>
            <a:r>
              <a:rPr dirty="0" err="1"/>
              <a:t>تا</a:t>
            </a:r>
            <a:r>
              <a:rPr dirty="0"/>
              <a:t> ۶۸٪ </a:t>
            </a:r>
            <a:r>
              <a:rPr dirty="0" err="1"/>
              <a:t>در</a:t>
            </a:r>
            <a:r>
              <a:rPr dirty="0"/>
              <a:t> </a:t>
            </a:r>
            <a:r>
              <a:rPr dirty="0" err="1"/>
              <a:t>مراکز</a:t>
            </a:r>
            <a:r>
              <a:rPr dirty="0"/>
              <a:t> </a:t>
            </a:r>
            <a:r>
              <a:rPr dirty="0" err="1"/>
              <a:t>بلندمدت</a:t>
            </a:r>
            <a:r>
              <a:rPr dirty="0"/>
              <a:t> </a:t>
            </a:r>
            <a:r>
              <a:rPr dirty="0" err="1"/>
              <a:t>را</a:t>
            </a:r>
            <a:r>
              <a:rPr dirty="0"/>
              <a:t> </a:t>
            </a:r>
            <a:r>
              <a:rPr dirty="0" err="1"/>
              <a:t>ذکر</a:t>
            </a:r>
            <a:r>
              <a:rPr dirty="0"/>
              <a:t> </a:t>
            </a:r>
            <a:r>
              <a:rPr dirty="0" err="1"/>
              <a:t>می‌کند</a:t>
            </a:r>
            <a:r>
              <a:rPr dirty="0"/>
              <a:t>؛ </a:t>
            </a:r>
            <a:r>
              <a:rPr dirty="0" err="1"/>
              <a:t>با</a:t>
            </a:r>
            <a:r>
              <a:rPr dirty="0"/>
              <a:t> </a:t>
            </a:r>
            <a:r>
              <a:rPr dirty="0" err="1"/>
              <a:t>یک</a:t>
            </a:r>
            <a:r>
              <a:rPr dirty="0"/>
              <a:t> </a:t>
            </a:r>
            <a:r>
              <a:rPr dirty="0" err="1"/>
              <a:t>عدد</a:t>
            </a:r>
            <a:r>
              <a:rPr dirty="0"/>
              <a:t> </a:t>
            </a:r>
            <a:r>
              <a:rPr dirty="0" err="1"/>
              <a:t>ثابت</a:t>
            </a:r>
            <a:r>
              <a:rPr dirty="0"/>
              <a:t> </a:t>
            </a:r>
            <a:r>
              <a:rPr dirty="0" err="1"/>
              <a:t>برخورد</a:t>
            </a:r>
            <a:r>
              <a:rPr dirty="0"/>
              <a:t> </a:t>
            </a:r>
            <a:r>
              <a:rPr dirty="0" err="1"/>
              <a:t>نکنید</a:t>
            </a:r>
            <a:r>
              <a:rPr dirty="0"/>
              <a:t>.</a:t>
            </a:r>
          </a:p>
          <a:p>
            <a:endParaRPr dirty="0"/>
          </a:p>
          <a:p>
            <a:r>
              <a:rPr dirty="0" err="1"/>
              <a:t>منابع</a:t>
            </a:r>
            <a:r>
              <a:rPr dirty="0"/>
              <a:t>:</a:t>
            </a:r>
          </a:p>
          <a:p>
            <a:r>
              <a:rPr dirty="0"/>
              <a:t>- ASHA Adult </a:t>
            </a:r>
            <a:r>
              <a:rPr dirty="0" err="1"/>
              <a:t>Dysphagia</a:t>
            </a:r>
            <a:r>
              <a:rPr dirty="0"/>
              <a:t> Practice Portal (</a:t>
            </a:r>
            <a:r>
              <a:rPr dirty="0" err="1"/>
              <a:t>بازدید</a:t>
            </a:r>
            <a:r>
              <a:rPr dirty="0"/>
              <a:t> ۲۰۲۶-۱۰-۲۷) — https://www.asha.org/practice-portal/clinical-topics/adult-dysphagia/</a:t>
            </a:r>
          </a:p>
          <a:p>
            <a:r>
              <a:rPr dirty="0"/>
              <a:t>- </a:t>
            </a:r>
            <a:r>
              <a:rPr dirty="0" err="1"/>
              <a:t>Hazzard's</a:t>
            </a:r>
            <a:r>
              <a:rPr dirty="0"/>
              <a:t> Ch. 31 (Disorders of Swallowing) (</a:t>
            </a:r>
            <a:r>
              <a:rPr dirty="0" err="1"/>
              <a:t>صفحات</a:t>
            </a:r>
            <a:r>
              <a:rPr dirty="0"/>
              <a:t> </a:t>
            </a:r>
            <a:r>
              <a:rPr dirty="0" err="1"/>
              <a:t>نمایشگر</a:t>
            </a:r>
            <a:r>
              <a:rPr dirty="0"/>
              <a:t> ۹۷۶–۹۹۷) — https://accessmedicine.mhmedical.com</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تمایز دیسفاژی و پرزبی‌فاژی کلیدی است: پرزبی‌فاژی بیماری نیست بلکه کاهش ظرفیت ذخیره است که با استرسور (بیماری حاد، دارو، لوله) به دیسفاژی علامت‌دار تبدیل می‌شود. در گلوبوس، تا زمانی که علائم هشدار مری حذف نشده، بررسی انجام شود.</a:t>
            </a:r>
          </a:p>
          <a:p>
            <a:endParaRPr/>
          </a:p>
          <a:p>
            <a:r>
              <a:t>منابع:</a:t>
            </a:r>
          </a:p>
          <a:p>
            <a:r>
              <a:t>- Hazzard's Ch. 31 (Disorders of Swallowing) (صفحات نمایشگر ۹۷۶–۹۹۷) — https://accessmedicine.mhmedical.com</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این پیامدها را به مدل «ذخیره کم + استرسور» (اسلاید ۱۵) وصل کنید: هر پیامد می‌تواند خودش استرسور بعدی باشد و حلقه معیوب بسازد. از ادعای مرگ‌ومیر مستقل و آمار قطعی اضافی بپرهیزید.</a:t>
            </a:r>
          </a:p>
          <a:p>
            <a:endParaRPr/>
          </a:p>
          <a:p>
            <a:r>
              <a:t>منابع:</a:t>
            </a:r>
          </a:p>
          <a:p>
            <a:r>
              <a:t>- ASHA Adult Dysphagia Practice Portal (بازدید ۲۰۲۶-۱۰-۲۷) — https://www.asha.org/practice-portal/clinical-topics/adult-dysphagia/</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فازهای ۱ و ۲ ارادی و وابسته به کنترل قشرند؛ فازهای ۳ و ۴ خودکار و وابسته به مرکز بلع ساقه مغز. در کیس بالینی، تعیین فاز مختل‌شده اولین قدم مدیریت است و محل ضایعه را پیش‌بینی می‌کند.</a:t>
            </a:r>
          </a:p>
          <a:p>
            <a:endParaRPr/>
          </a:p>
          <a:p>
            <a:r>
              <a:t>منابع:</a:t>
            </a:r>
          </a:p>
          <a:p>
            <a:r>
              <a:t>- Hazzard's Ch. 31 (Disorders of Swallowing) (صفحات نمایشگر ۹۷۶–۹۹۷) — https://accessmedicine.mhmedical.com</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err="1"/>
              <a:t>در</a:t>
            </a:r>
            <a:r>
              <a:rPr dirty="0"/>
              <a:t> </a:t>
            </a:r>
            <a:r>
              <a:rPr dirty="0" err="1"/>
              <a:t>پارکینسون</a:t>
            </a:r>
            <a:r>
              <a:rPr dirty="0"/>
              <a:t> و </a:t>
            </a:r>
            <a:r>
              <a:rPr dirty="0" err="1"/>
              <a:t>دمانس</a:t>
            </a:r>
            <a:r>
              <a:rPr dirty="0"/>
              <a:t>، </a:t>
            </a:r>
            <a:r>
              <a:rPr dirty="0" err="1"/>
              <a:t>تحلیل‌رفتگی</a:t>
            </a:r>
            <a:r>
              <a:rPr dirty="0"/>
              <a:t> </a:t>
            </a:r>
            <a:r>
              <a:rPr dirty="0" err="1"/>
              <a:t>کنترل</a:t>
            </a:r>
            <a:r>
              <a:rPr dirty="0"/>
              <a:t> </a:t>
            </a:r>
            <a:r>
              <a:rPr dirty="0" err="1"/>
              <a:t>دهانی</a:t>
            </a:r>
            <a:r>
              <a:rPr dirty="0"/>
              <a:t> </a:t>
            </a:r>
            <a:r>
              <a:rPr dirty="0" err="1"/>
              <a:t>شایع</a:t>
            </a:r>
            <a:r>
              <a:rPr dirty="0"/>
              <a:t> </a:t>
            </a:r>
            <a:r>
              <a:rPr dirty="0" err="1"/>
              <a:t>است</a:t>
            </a:r>
            <a:r>
              <a:rPr dirty="0"/>
              <a:t>: </a:t>
            </a:r>
            <a:r>
              <a:rPr dirty="0" err="1"/>
              <a:t>خروج</a:t>
            </a:r>
            <a:r>
              <a:rPr dirty="0"/>
              <a:t> </a:t>
            </a:r>
            <a:r>
              <a:rPr dirty="0" err="1"/>
              <a:t>غذا</a:t>
            </a:r>
            <a:r>
              <a:rPr dirty="0"/>
              <a:t> </a:t>
            </a:r>
            <a:r>
              <a:rPr dirty="0" err="1"/>
              <a:t>از</a:t>
            </a:r>
            <a:r>
              <a:rPr dirty="0"/>
              <a:t> </a:t>
            </a:r>
            <a:r>
              <a:rPr dirty="0" err="1"/>
              <a:t>دهان</a:t>
            </a:r>
            <a:r>
              <a:rPr dirty="0"/>
              <a:t>، </a:t>
            </a:r>
            <a:r>
              <a:rPr dirty="0" err="1"/>
              <a:t>جویدن</a:t>
            </a:r>
            <a:r>
              <a:rPr dirty="0"/>
              <a:t> </a:t>
            </a:r>
            <a:r>
              <a:rPr dirty="0" err="1"/>
              <a:t>طولانی</a:t>
            </a:r>
            <a:r>
              <a:rPr dirty="0"/>
              <a:t> و pocketing. </a:t>
            </a:r>
            <a:r>
              <a:rPr dirty="0" err="1"/>
              <a:t>آسپیراسیون</a:t>
            </a:r>
            <a:r>
              <a:rPr dirty="0"/>
              <a:t> </a:t>
            </a:r>
            <a:r>
              <a:rPr dirty="0" err="1"/>
              <a:t>پیش</a:t>
            </a:r>
            <a:r>
              <a:rPr dirty="0"/>
              <a:t> </a:t>
            </a:r>
            <a:r>
              <a:rPr dirty="0" err="1"/>
              <a:t>از</a:t>
            </a:r>
            <a:r>
              <a:rPr dirty="0"/>
              <a:t> </a:t>
            </a:r>
            <a:r>
              <a:rPr dirty="0" err="1"/>
              <a:t>بلع</a:t>
            </a:r>
            <a:r>
              <a:rPr dirty="0"/>
              <a:t> </a:t>
            </a:r>
            <a:r>
              <a:rPr dirty="0" err="1"/>
              <a:t>معمولاً</a:t>
            </a:r>
            <a:r>
              <a:rPr dirty="0"/>
              <a:t> </a:t>
            </a:r>
            <a:r>
              <a:rPr dirty="0" err="1"/>
              <a:t>با</a:t>
            </a:r>
            <a:r>
              <a:rPr dirty="0"/>
              <a:t> </a:t>
            </a:r>
            <a:r>
              <a:rPr dirty="0" err="1"/>
              <a:t>ضعف</a:t>
            </a:r>
            <a:r>
              <a:rPr dirty="0"/>
              <a:t> </a:t>
            </a:r>
            <a:r>
              <a:rPr dirty="0" err="1"/>
              <a:t>کنترل</a:t>
            </a:r>
            <a:r>
              <a:rPr dirty="0"/>
              <a:t> </a:t>
            </a:r>
            <a:r>
              <a:rPr dirty="0" err="1"/>
              <a:t>دهانی</a:t>
            </a:r>
            <a:r>
              <a:rPr dirty="0"/>
              <a:t> </a:t>
            </a:r>
            <a:r>
              <a:rPr dirty="0" err="1"/>
              <a:t>همراه</a:t>
            </a:r>
            <a:r>
              <a:rPr dirty="0"/>
              <a:t> </a:t>
            </a:r>
            <a:r>
              <a:rPr dirty="0" err="1"/>
              <a:t>است</a:t>
            </a:r>
            <a:r>
              <a:rPr dirty="0"/>
              <a:t>، </a:t>
            </a:r>
            <a:r>
              <a:rPr dirty="0" err="1"/>
              <a:t>نه</a:t>
            </a:r>
            <a:r>
              <a:rPr dirty="0"/>
              <a:t> </a:t>
            </a:r>
            <a:r>
              <a:rPr dirty="0" err="1"/>
              <a:t>ضعف</a:t>
            </a:r>
            <a:r>
              <a:rPr dirty="0"/>
              <a:t> </a:t>
            </a:r>
            <a:r>
              <a:rPr dirty="0" err="1"/>
              <a:t>حفاظت</a:t>
            </a:r>
            <a:r>
              <a:rPr dirty="0"/>
              <a:t> </a:t>
            </a:r>
            <a:r>
              <a:rPr dirty="0" err="1"/>
              <a:t>حلقی</a:t>
            </a:r>
            <a:r>
              <a:rPr dirty="0"/>
              <a:t>.</a:t>
            </a:r>
          </a:p>
          <a:p>
            <a:endParaRPr dirty="0"/>
          </a:p>
          <a:p>
            <a:r>
              <a:rPr dirty="0" err="1"/>
              <a:t>منابع</a:t>
            </a:r>
            <a:r>
              <a:rPr dirty="0"/>
              <a:t>:</a:t>
            </a:r>
          </a:p>
          <a:p>
            <a:r>
              <a:rPr dirty="0"/>
              <a:t>- </a:t>
            </a:r>
            <a:r>
              <a:rPr dirty="0" err="1"/>
              <a:t>Hazzard's</a:t>
            </a:r>
            <a:r>
              <a:rPr dirty="0"/>
              <a:t> Ch. 31 (Disorders of Swallowing) (</a:t>
            </a:r>
            <a:r>
              <a:rPr dirty="0" err="1"/>
              <a:t>صفحات</a:t>
            </a:r>
            <a:r>
              <a:rPr dirty="0"/>
              <a:t> </a:t>
            </a:r>
            <a:r>
              <a:rPr dirty="0" err="1"/>
              <a:t>نمایشگر</a:t>
            </a:r>
            <a:r>
              <a:rPr dirty="0"/>
              <a:t> ۹۷۶–۹۹۷) — https://accessmedicine.mhmedical.com</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فاز حلقی سریع‌ترین و پیچیده‌ترین بخش بلع است: چند رویداد در کمتر از یک ثانیه با ترتیب دقیق. هر اختلال ترتیب (مثلاً بازشدن UES پیش از اتمام پاکسازی حلقی) پیامد بالینی خاص خود دارد؛ تأخیر شروع فاز حلقی در سالمندی شایع‌تر گزارش شده است.</a:t>
            </a:r>
          </a:p>
          <a:p>
            <a:endParaRPr/>
          </a:p>
          <a:p>
            <a:r>
              <a:t>منابع:</a:t>
            </a:r>
          </a:p>
          <a:p>
            <a:r>
              <a:t>- Hazzard's Ch. 31 (Disorders of Swallowing) (صفحات نمایشگر ۹۷۶–۹۹۷) — https://accessmedicine.mhmedical.com</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err="1"/>
              <a:t>در</a:t>
            </a:r>
            <a:r>
              <a:rPr dirty="0"/>
              <a:t> </a:t>
            </a:r>
            <a:r>
              <a:rPr dirty="0" err="1"/>
              <a:t>ارزیابی</a:t>
            </a:r>
            <a:r>
              <a:rPr dirty="0"/>
              <a:t> FEES </a:t>
            </a:r>
            <a:r>
              <a:rPr dirty="0" err="1"/>
              <a:t>سطح</a:t>
            </a:r>
            <a:r>
              <a:rPr dirty="0"/>
              <a:t> </a:t>
            </a:r>
            <a:r>
              <a:rPr dirty="0" err="1"/>
              <a:t>بسته‌شدن</a:t>
            </a:r>
            <a:r>
              <a:rPr dirty="0"/>
              <a:t> </a:t>
            </a:r>
            <a:r>
              <a:rPr dirty="0" err="1"/>
              <a:t>هر</a:t>
            </a:r>
            <a:r>
              <a:rPr dirty="0"/>
              <a:t> </a:t>
            </a:r>
            <a:r>
              <a:rPr dirty="0" err="1"/>
              <a:t>لایه</a:t>
            </a:r>
            <a:r>
              <a:rPr dirty="0"/>
              <a:t> و </a:t>
            </a:r>
            <a:r>
              <a:rPr dirty="0" err="1"/>
              <a:t>میزان</a:t>
            </a:r>
            <a:r>
              <a:rPr dirty="0"/>
              <a:t> penetration/aspiration </a:t>
            </a:r>
            <a:r>
              <a:rPr dirty="0" err="1"/>
              <a:t>دقیق‌تر</a:t>
            </a:r>
            <a:r>
              <a:rPr dirty="0"/>
              <a:t> </a:t>
            </a:r>
            <a:r>
              <a:rPr dirty="0" err="1"/>
              <a:t>دیده</a:t>
            </a:r>
            <a:r>
              <a:rPr dirty="0"/>
              <a:t> </a:t>
            </a:r>
            <a:r>
              <a:rPr dirty="0" err="1"/>
              <a:t>می‌شود</a:t>
            </a:r>
            <a:r>
              <a:rPr dirty="0"/>
              <a:t>. </a:t>
            </a:r>
            <a:r>
              <a:rPr dirty="0" err="1"/>
              <a:t>در</a:t>
            </a:r>
            <a:r>
              <a:rPr dirty="0"/>
              <a:t> </a:t>
            </a:r>
            <a:r>
              <a:rPr dirty="0" err="1"/>
              <a:t>ضایعات</a:t>
            </a:r>
            <a:r>
              <a:rPr dirty="0"/>
              <a:t> </a:t>
            </a:r>
            <a:r>
              <a:rPr dirty="0" err="1"/>
              <a:t>عصبی</a:t>
            </a:r>
            <a:r>
              <a:rPr dirty="0"/>
              <a:t>، </a:t>
            </a:r>
            <a:r>
              <a:rPr dirty="0" err="1"/>
              <a:t>ناکافی</a:t>
            </a:r>
            <a:r>
              <a:rPr dirty="0"/>
              <a:t> </a:t>
            </a:r>
            <a:r>
              <a:rPr dirty="0" err="1"/>
              <a:t>بودن</a:t>
            </a:r>
            <a:r>
              <a:rPr dirty="0"/>
              <a:t> </a:t>
            </a:r>
            <a:r>
              <a:rPr dirty="0" err="1"/>
              <a:t>بسته‌شدن</a:t>
            </a:r>
            <a:r>
              <a:rPr dirty="0"/>
              <a:t> </a:t>
            </a:r>
            <a:r>
              <a:rPr dirty="0" err="1"/>
              <a:t>صوتی</a:t>
            </a:r>
            <a:r>
              <a:rPr dirty="0"/>
              <a:t> </a:t>
            </a:r>
            <a:r>
              <a:rPr dirty="0" err="1"/>
              <a:t>واقعی</a:t>
            </a:r>
            <a:r>
              <a:rPr dirty="0"/>
              <a:t> </a:t>
            </a:r>
            <a:r>
              <a:rPr dirty="0" err="1"/>
              <a:t>خطر</a:t>
            </a:r>
            <a:r>
              <a:rPr dirty="0"/>
              <a:t> </a:t>
            </a:r>
            <a:r>
              <a:rPr dirty="0" err="1"/>
              <a:t>آسپیراسیون</a:t>
            </a:r>
            <a:r>
              <a:rPr dirty="0"/>
              <a:t> </a:t>
            </a:r>
            <a:r>
              <a:rPr dirty="0" err="1"/>
              <a:t>زیرگلوتال</a:t>
            </a:r>
            <a:r>
              <a:rPr dirty="0"/>
              <a:t> </a:t>
            </a:r>
            <a:r>
              <a:rPr dirty="0" err="1"/>
              <a:t>را</a:t>
            </a:r>
            <a:r>
              <a:rPr dirty="0"/>
              <a:t> </a:t>
            </a:r>
            <a:r>
              <a:rPr dirty="0" err="1"/>
              <a:t>بالا</a:t>
            </a:r>
            <a:r>
              <a:rPr dirty="0"/>
              <a:t> </a:t>
            </a:r>
            <a:r>
              <a:rPr dirty="0" err="1"/>
              <a:t>می‌برد</a:t>
            </a:r>
            <a:r>
              <a:rPr dirty="0"/>
              <a:t>.</a:t>
            </a:r>
          </a:p>
          <a:p>
            <a:endParaRPr dirty="0"/>
          </a:p>
          <a:p>
            <a:r>
              <a:rPr dirty="0" err="1"/>
              <a:t>منابع</a:t>
            </a:r>
            <a:r>
              <a:rPr dirty="0"/>
              <a:t>:</a:t>
            </a:r>
          </a:p>
          <a:p>
            <a:r>
              <a:rPr dirty="0"/>
              <a:t>- </a:t>
            </a:r>
            <a:r>
              <a:rPr dirty="0" err="1"/>
              <a:t>Hazzard's</a:t>
            </a:r>
            <a:r>
              <a:rPr dirty="0"/>
              <a:t> Ch. 31 (Disorders of Swallowing) (</a:t>
            </a:r>
            <a:r>
              <a:rPr dirty="0" err="1"/>
              <a:t>صفحات</a:t>
            </a:r>
            <a:r>
              <a:rPr dirty="0"/>
              <a:t> </a:t>
            </a:r>
            <a:r>
              <a:rPr dirty="0" err="1"/>
              <a:t>نمایشگر</a:t>
            </a:r>
            <a:r>
              <a:rPr dirty="0"/>
              <a:t> ۹۷۶–۹۹۷) — https://accessmedicine.mhmedical.com</a:t>
            </a: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نکته کلیدی: شل‌شدن UES یک رخداد پیش‌دستانه است که باید پیش از رسیدن بولوس کامل شود؛ اگر شروع فاز حلقی تأخیر داشته باشد، بولوس پیش از بازشدن کافی به حلق می‌رسد و penetration/aspiration یا باقی‌ماندن ایجاد می‌کند. در سالمندی ترکیب کاهش هر چهار عامل شایع‌تر از نقص یک عامل تنهاست.</a:t>
            </a:r>
          </a:p>
          <a:p>
            <a:endParaRPr/>
          </a:p>
          <a:p>
            <a:r>
              <a:t>منابع:</a:t>
            </a:r>
          </a:p>
          <a:p>
            <a:r>
              <a:t>- Hazzard's Ch. 31 (Disorders of Swallowing) (صفحات نمایشگر ۹۷۶–۹۹۷) — https://accessmedicine.mhmedical.com</a:t>
            </a: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بلع نیازمند هماهنگی قشر، ساقه مغز و پنج عصب مغزی است؛ نقش کلیدی هر عصب را با مثال بالینی (ضعف زبان، ضعف لب، کاهش حس حلقی) توضیح دهید. ضایعات دوطرفه ساقه یا وسیع ماده سفید می‌توانند بلع را مختل کنند.</a:t>
            </a:r>
          </a:p>
          <a:p>
            <a:endParaRPr/>
          </a:p>
          <a:p>
            <a:r>
              <a:t>منابع:</a:t>
            </a:r>
          </a:p>
          <a:p>
            <a:r>
              <a:t>- Hazzard's Ch. 31 (Disorders of Swallowing) (صفحات نمایشگر ۹۷۶–۹۹۷) — https://accessmedicine.mhmedical.com</a:t>
            </a: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err="1"/>
              <a:t>تأخیر</a:t>
            </a:r>
            <a:r>
              <a:rPr dirty="0"/>
              <a:t> و </a:t>
            </a:r>
            <a:r>
              <a:rPr dirty="0" err="1"/>
              <a:t>تجمع</a:t>
            </a:r>
            <a:r>
              <a:rPr dirty="0"/>
              <a:t> </a:t>
            </a:r>
            <a:r>
              <a:rPr dirty="0" err="1"/>
              <a:t>پیش</a:t>
            </a:r>
            <a:r>
              <a:rPr dirty="0"/>
              <a:t> </a:t>
            </a:r>
            <a:r>
              <a:rPr dirty="0" err="1"/>
              <a:t>از</a:t>
            </a:r>
            <a:r>
              <a:rPr dirty="0"/>
              <a:t> </a:t>
            </a:r>
            <a:r>
              <a:rPr dirty="0" err="1"/>
              <a:t>فاز</a:t>
            </a:r>
            <a:r>
              <a:rPr dirty="0"/>
              <a:t> </a:t>
            </a:r>
            <a:r>
              <a:rPr dirty="0" err="1"/>
              <a:t>حلقی</a:t>
            </a:r>
            <a:r>
              <a:rPr dirty="0"/>
              <a:t> </a:t>
            </a:r>
            <a:r>
              <a:rPr dirty="0" err="1"/>
              <a:t>طبیعی‌ترین</a:t>
            </a:r>
            <a:r>
              <a:rPr dirty="0"/>
              <a:t> </a:t>
            </a:r>
            <a:r>
              <a:rPr dirty="0" err="1"/>
              <a:t>تغییر</a:t>
            </a:r>
            <a:r>
              <a:rPr dirty="0"/>
              <a:t> </a:t>
            </a:r>
            <a:r>
              <a:rPr dirty="0" err="1"/>
              <a:t>سالمندی</a:t>
            </a:r>
            <a:r>
              <a:rPr dirty="0"/>
              <a:t> </a:t>
            </a:r>
            <a:r>
              <a:rPr dirty="0" err="1"/>
              <a:t>است</a:t>
            </a:r>
            <a:r>
              <a:rPr dirty="0"/>
              <a:t>؛ </a:t>
            </a:r>
            <a:r>
              <a:rPr dirty="0" err="1"/>
              <a:t>تنها</a:t>
            </a:r>
            <a:r>
              <a:rPr dirty="0"/>
              <a:t> </a:t>
            </a:r>
            <a:r>
              <a:rPr dirty="0" err="1"/>
              <a:t>وقتی</a:t>
            </a:r>
            <a:r>
              <a:rPr dirty="0"/>
              <a:t> </a:t>
            </a:r>
            <a:r>
              <a:rPr dirty="0" err="1"/>
              <a:t>سازوکار</a:t>
            </a:r>
            <a:r>
              <a:rPr dirty="0"/>
              <a:t> </a:t>
            </a:r>
            <a:r>
              <a:rPr dirty="0" err="1"/>
              <a:t>جبرانی</a:t>
            </a:r>
            <a:r>
              <a:rPr dirty="0"/>
              <a:t> </a:t>
            </a:r>
            <a:r>
              <a:rPr dirty="0" err="1"/>
              <a:t>شکست</a:t>
            </a:r>
            <a:r>
              <a:rPr dirty="0"/>
              <a:t> </a:t>
            </a:r>
            <a:r>
              <a:rPr dirty="0" err="1"/>
              <a:t>بخورد</a:t>
            </a:r>
            <a:r>
              <a:rPr dirty="0"/>
              <a:t> </a:t>
            </a:r>
            <a:r>
              <a:rPr dirty="0" err="1"/>
              <a:t>یا</a:t>
            </a:r>
            <a:r>
              <a:rPr dirty="0"/>
              <a:t> </a:t>
            </a:r>
            <a:r>
              <a:rPr dirty="0" err="1"/>
              <a:t>بیماری</a:t>
            </a:r>
            <a:r>
              <a:rPr dirty="0"/>
              <a:t> (</a:t>
            </a:r>
            <a:r>
              <a:rPr dirty="0" err="1"/>
              <a:t>سکته</a:t>
            </a:r>
            <a:r>
              <a:rPr dirty="0"/>
              <a:t>، </a:t>
            </a:r>
            <a:r>
              <a:rPr dirty="0" err="1"/>
              <a:t>پارکینسون</a:t>
            </a:r>
            <a:r>
              <a:rPr dirty="0"/>
              <a:t>، </a:t>
            </a:r>
            <a:r>
              <a:rPr dirty="0" err="1"/>
              <a:t>دمانس</a:t>
            </a:r>
            <a:r>
              <a:rPr dirty="0"/>
              <a:t>) </a:t>
            </a:r>
            <a:r>
              <a:rPr dirty="0" err="1"/>
              <a:t>اضافه</a:t>
            </a:r>
            <a:r>
              <a:rPr dirty="0"/>
              <a:t> </a:t>
            </a:r>
            <a:r>
              <a:rPr dirty="0" err="1"/>
              <a:t>شود</a:t>
            </a:r>
            <a:r>
              <a:rPr dirty="0"/>
              <a:t> </a:t>
            </a:r>
            <a:r>
              <a:rPr dirty="0" err="1"/>
              <a:t>آسپیراسیون</a:t>
            </a:r>
            <a:r>
              <a:rPr dirty="0"/>
              <a:t> </a:t>
            </a:r>
            <a:r>
              <a:rPr dirty="0" err="1"/>
              <a:t>رخ</a:t>
            </a:r>
            <a:r>
              <a:rPr dirty="0"/>
              <a:t> </a:t>
            </a:r>
            <a:r>
              <a:rPr dirty="0" err="1"/>
              <a:t>می‌دهد</a:t>
            </a:r>
            <a:r>
              <a:rPr dirty="0"/>
              <a:t>.</a:t>
            </a:r>
          </a:p>
          <a:p>
            <a:endParaRPr dirty="0"/>
          </a:p>
          <a:p>
            <a:r>
              <a:rPr dirty="0" err="1"/>
              <a:t>منابع</a:t>
            </a:r>
            <a:r>
              <a:rPr dirty="0"/>
              <a:t>:</a:t>
            </a:r>
          </a:p>
          <a:p>
            <a:r>
              <a:rPr dirty="0"/>
              <a:t>- </a:t>
            </a:r>
            <a:r>
              <a:rPr dirty="0" err="1"/>
              <a:t>Hazzard's</a:t>
            </a:r>
            <a:r>
              <a:rPr dirty="0"/>
              <a:t> Ch. 31 (</a:t>
            </a:r>
            <a:r>
              <a:rPr dirty="0" err="1"/>
              <a:t>صفحات</a:t>
            </a:r>
            <a:r>
              <a:rPr dirty="0"/>
              <a:t> </a:t>
            </a:r>
            <a:r>
              <a:rPr dirty="0" err="1"/>
              <a:t>نمایشگر</a:t>
            </a:r>
            <a:r>
              <a:rPr dirty="0"/>
              <a:t> ۹۷۶–۹۹۷) — https://accessmedicine.mhmedical.com</a:t>
            </a:r>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پیامدهای دیسفاژی فقط به خود عمل بلع محدود نیستند و بر تغذیه، تنفس، استقلال و رابطه بیمار با غذا اثر می‌گذارند. آسپیراسیون خاموش نیز ممکن است بدون علامت واضح رخ دهد؛ بنابراین ارزیابی باید چندبعدی باشد.</a:t>
            </a:r>
          </a:p>
          <a:p>
            <a:endParaRPr/>
          </a:p>
          <a:p>
            <a:r>
              <a:t>منابع:</a:t>
            </a:r>
          </a:p>
          <a:p>
            <a:r>
              <a:t>- ASHA Adult Dysphagia Practice Portal (2026-10-28) — https://www.asha.org/practice-portal/clinical-topics/adult-dysphagia/</a:t>
            </a:r>
          </a:p>
        </p:txBody>
      </p:sp>
      <p:sp>
        <p:nvSpPr>
          <p:cNvPr id="4" name="Slide Number Placeholder 3"/>
          <p:cNvSpPr>
            <a:spLocks noGrp="1"/>
          </p:cNvSpPr>
          <p:nvPr>
            <p:ph type="sldNum" sz="quarter"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تفکیک اولیه محل مشکل به انتخاب مسیر ارجاع کمک می‌کند، اما مرزها همیشه قطعی نیستند. تغییر صدای مرطوب، سرفه هنگام خوردن، کاهش وزن و پنومونی عودکننده باید جدی گرفته شوند؛ آسپیراسیون خاموش نیز ممکن است وجود داشته باشد.</a:t>
            </a:r>
          </a:p>
          <a:p>
            <a:endParaRPr/>
          </a:p>
          <a:p>
            <a:r>
              <a:t>منابع:</a:t>
            </a:r>
          </a:p>
          <a:p>
            <a:r>
              <a:t>- ASHA Adult Dysphagia Practice Portal (2026-10-28) — https://www.asha.org/practice-portal/clinical-topics/adult-dysphagia/</a:t>
            </a:r>
          </a:p>
        </p:txBody>
      </p:sp>
      <p:sp>
        <p:nvSpPr>
          <p:cNvPr id="4" name="Slide Number Placeholder 3"/>
          <p:cNvSpPr>
            <a:spLocks noGrp="1"/>
          </p:cNvSpPr>
          <p:nvPr>
            <p:ph type="sldNum" sz="quarter" idx="5"/>
          </p:nvPr>
        </p:nvSpPr>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غربالگری، تشخیص قطعی نیست. در ارزیابی غیرابزاری، زمان شروع علامت، بافت‌های مشکل‌ساز، وضعیت هوشیاری، تنفس، داروها، وضعیت دهان و هدف بیمار از تغذیه را ثبت کنید.</a:t>
            </a:r>
          </a:p>
          <a:p>
            <a:endParaRPr/>
          </a:p>
          <a:p>
            <a:r>
              <a:t>منابع:</a:t>
            </a:r>
          </a:p>
          <a:p>
            <a:r>
              <a:t>- ASHA Adult Dysphagia Practice Portal (2026-10-28) — https://www.asha.org/practice-portal/clinical-topics/adult-dysphagia/</a:t>
            </a:r>
          </a:p>
        </p:txBody>
      </p:sp>
      <p:sp>
        <p:nvSpPr>
          <p:cNvPr id="4" name="Slide Number Placeholder 3"/>
          <p:cNvSpPr>
            <a:spLocks noGrp="1"/>
          </p:cNvSpPr>
          <p:nvPr>
            <p:ph type="sldNum" sz="quarter" idx="5"/>
          </p:nvPr>
        </p:nvSpPr>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VFSS و FEES رقیب مطلق نیستند و اطلاعاتی مکمل فراهم می‌کنند. انتخاب باید توسط تیم آموزش‌دیده و بر اساس پرسش مشخص، وضعیت بیمار و امکان اجرای آزمون انجام شود.</a:t>
            </a:r>
          </a:p>
          <a:p>
            <a:endParaRPr/>
          </a:p>
          <a:p>
            <a:r>
              <a:t>منابع:</a:t>
            </a:r>
          </a:p>
          <a:p>
            <a:r>
              <a:t>- ASHA Adult Dysphagia Practice Portal (2026-10-28) — https://www.asha.org/practice-portal/clinical-topics/adult-dysphagia/</a:t>
            </a:r>
          </a:p>
        </p:txBody>
      </p:sp>
      <p:sp>
        <p:nvSpPr>
          <p:cNvPr id="4" name="Slide Number Placeholder 3"/>
          <p:cNvSpPr>
            <a:spLocks noGrp="1"/>
          </p:cNvSpPr>
          <p:nvPr>
            <p:ph type="sldNum" sz="quarter" idx="5"/>
          </p:nvPr>
        </p:nvSpPr>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ابزارهای گزارش‌شده توسط بیمار مکمل ارزیابی بالینی و ابزاری هستند و جای آن‌ها را نمی‌گیرند. یک خط پایه بسازید و پس از مداخله، همان شاخص‌ها را در بازه مناسب تکرار کنید.</a:t>
            </a:r>
          </a:p>
          <a:p>
            <a:endParaRPr/>
          </a:p>
          <a:p>
            <a:r>
              <a:t>منابع:</a:t>
            </a:r>
          </a:p>
          <a:p>
            <a:r>
              <a:t>- ASHA Adult Dysphagia Practice Portal (2026-10-28) — https://www.asha.org/practice-portal/clinical-topics/adult-dysphagia/</a:t>
            </a:r>
          </a:p>
        </p:txBody>
      </p:sp>
      <p:sp>
        <p:nvSpPr>
          <p:cNvPr id="4" name="Slide Number Placeholder 3"/>
          <p:cNvSpPr>
            <a:spLocks noGrp="1"/>
          </p:cNvSpPr>
          <p:nvPr>
            <p:ph type="sldNum" sz="quarter" idx="5"/>
          </p:nvPr>
        </p:nvSpPr>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مداخلات جبرانی معمولاً فوراً به ایمنی کمک می‌کنند اما باید با تحمل، لذت غذا و کفایت مایعات و کالری سنجیده شوند. IDDSI برای توصیف استاندارد قوام غذا و نوشیدنی زبان مشترک فراهم می‌کند؛ آزمون باید در شرایط واقعی سرو انجام شود.</a:t>
            </a:r>
          </a:p>
          <a:p>
            <a:endParaRPr/>
          </a:p>
          <a:p>
            <a:r>
              <a:t>منابع:</a:t>
            </a:r>
          </a:p>
          <a:p>
            <a:r>
              <a:t>- ASHA Adult Dysphagia Practice Portal (2026-10-28) — https://www.asha.org/practice-portal/clinical-topics/adult-dysphagia/</a:t>
            </a:r>
          </a:p>
          <a:p>
            <a:r>
              <a:t>- International Dysphagia Diet Standardisation Initiative, The Framework (2024-11-16) — https://www.iddsi.org/standards/framework</a:t>
            </a:r>
          </a:p>
        </p:txBody>
      </p:sp>
      <p:sp>
        <p:nvSpPr>
          <p:cNvPr id="4" name="Slide Number Placeholder 3"/>
          <p:cNvSpPr>
            <a:spLocks noGrp="1"/>
          </p:cNvSpPr>
          <p:nvPr>
            <p:ph type="sldNum" sz="quarter" idx="5"/>
          </p:nvPr>
        </p:nvSpPr>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err="1"/>
              <a:t>تمرین</a:t>
            </a:r>
            <a:r>
              <a:rPr dirty="0"/>
              <a:t> </a:t>
            </a:r>
            <a:r>
              <a:rPr dirty="0" err="1"/>
              <a:t>باید</a:t>
            </a:r>
            <a:r>
              <a:rPr dirty="0"/>
              <a:t> </a:t>
            </a:r>
            <a:r>
              <a:rPr dirty="0" err="1"/>
              <a:t>به</a:t>
            </a:r>
            <a:r>
              <a:rPr dirty="0"/>
              <a:t> </a:t>
            </a:r>
            <a:r>
              <a:rPr dirty="0" err="1"/>
              <a:t>نقص</a:t>
            </a:r>
            <a:r>
              <a:rPr dirty="0"/>
              <a:t> </a:t>
            </a:r>
            <a:r>
              <a:rPr dirty="0" err="1"/>
              <a:t>شناسایی‌شده</a:t>
            </a:r>
            <a:r>
              <a:rPr dirty="0"/>
              <a:t> و </a:t>
            </a:r>
            <a:r>
              <a:rPr dirty="0" err="1"/>
              <a:t>هدف</a:t>
            </a:r>
            <a:r>
              <a:rPr dirty="0"/>
              <a:t> </a:t>
            </a:r>
            <a:r>
              <a:rPr dirty="0" err="1"/>
              <a:t>معنادار</a:t>
            </a:r>
            <a:r>
              <a:rPr dirty="0"/>
              <a:t> </a:t>
            </a:r>
            <a:r>
              <a:rPr dirty="0" err="1"/>
              <a:t>بیمار</a:t>
            </a:r>
            <a:r>
              <a:rPr dirty="0"/>
              <a:t> </a:t>
            </a:r>
            <a:r>
              <a:rPr dirty="0" err="1"/>
              <a:t>متصل</a:t>
            </a:r>
            <a:r>
              <a:rPr dirty="0"/>
              <a:t> </a:t>
            </a:r>
            <a:r>
              <a:rPr dirty="0" err="1"/>
              <a:t>باشد</a:t>
            </a:r>
            <a:r>
              <a:rPr dirty="0"/>
              <a:t>. </a:t>
            </a:r>
            <a:r>
              <a:rPr dirty="0" err="1"/>
              <a:t>در</a:t>
            </a:r>
            <a:r>
              <a:rPr dirty="0"/>
              <a:t> </a:t>
            </a:r>
            <a:r>
              <a:rPr dirty="0" err="1"/>
              <a:t>سالمند</a:t>
            </a:r>
            <a:r>
              <a:rPr dirty="0"/>
              <a:t> </a:t>
            </a:r>
            <a:r>
              <a:rPr dirty="0" err="1"/>
              <a:t>ضعیف</a:t>
            </a:r>
            <a:r>
              <a:rPr dirty="0"/>
              <a:t>، </a:t>
            </a:r>
            <a:r>
              <a:rPr dirty="0" err="1"/>
              <a:t>خستگی</a:t>
            </a:r>
            <a:r>
              <a:rPr dirty="0"/>
              <a:t>، </a:t>
            </a:r>
            <a:r>
              <a:rPr dirty="0" err="1"/>
              <a:t>شناخت</a:t>
            </a:r>
            <a:r>
              <a:rPr dirty="0"/>
              <a:t>، </a:t>
            </a:r>
            <a:r>
              <a:rPr dirty="0" err="1"/>
              <a:t>درد</a:t>
            </a:r>
            <a:r>
              <a:rPr dirty="0"/>
              <a:t> و </a:t>
            </a:r>
            <a:r>
              <a:rPr dirty="0" err="1"/>
              <a:t>توانایی</a:t>
            </a:r>
            <a:r>
              <a:rPr dirty="0"/>
              <a:t> </a:t>
            </a:r>
            <a:r>
              <a:rPr dirty="0" err="1"/>
              <a:t>مشارکت</a:t>
            </a:r>
            <a:r>
              <a:rPr dirty="0"/>
              <a:t> </a:t>
            </a:r>
            <a:r>
              <a:rPr dirty="0" err="1"/>
              <a:t>می‌توانند</a:t>
            </a:r>
            <a:r>
              <a:rPr dirty="0"/>
              <a:t> </a:t>
            </a:r>
            <a:r>
              <a:rPr dirty="0" err="1"/>
              <a:t>دوز</a:t>
            </a:r>
            <a:r>
              <a:rPr dirty="0"/>
              <a:t> </a:t>
            </a:r>
            <a:r>
              <a:rPr dirty="0" err="1"/>
              <a:t>مؤثر</a:t>
            </a:r>
            <a:r>
              <a:rPr dirty="0"/>
              <a:t> </a:t>
            </a:r>
            <a:r>
              <a:rPr dirty="0" err="1"/>
              <a:t>تمرین</a:t>
            </a:r>
            <a:r>
              <a:rPr dirty="0"/>
              <a:t> </a:t>
            </a:r>
            <a:r>
              <a:rPr dirty="0" err="1"/>
              <a:t>را</a:t>
            </a:r>
            <a:r>
              <a:rPr dirty="0"/>
              <a:t> </a:t>
            </a:r>
            <a:r>
              <a:rPr dirty="0" err="1"/>
              <a:t>تغییر</a:t>
            </a:r>
            <a:r>
              <a:rPr dirty="0"/>
              <a:t> </a:t>
            </a:r>
            <a:r>
              <a:rPr dirty="0" err="1"/>
              <a:t>دهند</a:t>
            </a:r>
            <a:r>
              <a:rPr dirty="0"/>
              <a:t>؛ </a:t>
            </a:r>
            <a:r>
              <a:rPr dirty="0" err="1"/>
              <a:t>پایش</a:t>
            </a:r>
            <a:r>
              <a:rPr dirty="0"/>
              <a:t> </a:t>
            </a:r>
            <a:r>
              <a:rPr dirty="0" err="1"/>
              <a:t>مستمر</a:t>
            </a:r>
            <a:r>
              <a:rPr dirty="0"/>
              <a:t> </a:t>
            </a:r>
            <a:r>
              <a:rPr dirty="0" err="1"/>
              <a:t>ضروری</a:t>
            </a:r>
            <a:r>
              <a:rPr dirty="0"/>
              <a:t> </a:t>
            </a:r>
            <a:r>
              <a:rPr dirty="0" err="1"/>
              <a:t>است</a:t>
            </a:r>
            <a:r>
              <a:rPr dirty="0"/>
              <a:t>.</a:t>
            </a:r>
          </a:p>
          <a:p>
            <a:endParaRPr dirty="0"/>
          </a:p>
          <a:p>
            <a:r>
              <a:rPr dirty="0" err="1"/>
              <a:t>منابع</a:t>
            </a:r>
            <a:r>
              <a:rPr dirty="0"/>
              <a:t>:</a:t>
            </a:r>
          </a:p>
          <a:p>
            <a:r>
              <a:rPr dirty="0"/>
              <a:t>- ASHA Adult </a:t>
            </a:r>
            <a:r>
              <a:rPr dirty="0" err="1"/>
              <a:t>Dysphagia</a:t>
            </a:r>
            <a:r>
              <a:rPr dirty="0"/>
              <a:t> Practice Portal (2026-10-28) — https://www.asha.org/practice-portal/clinical-topics/adult-dysphagia/</a:t>
            </a:r>
          </a:p>
        </p:txBody>
      </p:sp>
      <p:sp>
        <p:nvSpPr>
          <p:cNvPr id="4" name="Slide Number Placeholder 3"/>
          <p:cNvSpPr>
            <a:spLocks noGrp="1"/>
          </p:cNvSpPr>
          <p:nvPr>
            <p:ph type="sldNum" sz="quarter" idx="5"/>
          </p:nvPr>
        </p:nvSpPr>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این توصیه به معنای رها کردن تغذیه نیست؛ به معنای تغییر هدف به راحتی، کرامت و تغذیه دستی ایمن تا حد امکان است. تصمیم باید با دستورهای قبلی، ارزش‌های بیمار و گفت‌وگوی مستند با خانواده گرفته شود.</a:t>
            </a:r>
          </a:p>
          <a:p>
            <a:endParaRPr/>
          </a:p>
          <a:p>
            <a:r>
              <a:t>منابع:</a:t>
            </a:r>
          </a:p>
          <a:p>
            <a:r>
              <a:t>- American Geriatrics Society Feeding Tubes in Advanced Dementia Position Statement (2014-08-01) — https://pubmed.ncbi.nlm.nih.gov/25039796/</a:t>
            </a:r>
          </a:p>
        </p:txBody>
      </p:sp>
      <p:sp>
        <p:nvSpPr>
          <p:cNvPr id="4" name="Slide Number Placeholder 3"/>
          <p:cNvSpPr>
            <a:spLocks noGrp="1"/>
          </p:cNvSpPr>
          <p:nvPr>
            <p:ph type="sldNum" sz="quarter" idx="5"/>
          </p:nvPr>
        </p:nvSpPr>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مسئولیت مدیریت دیسفاژی میان متخصص گفتاردرمانی، پزشک، پرستار، متخصص تغذیه، بیمار و مراقب تقسیم می‌شود. برنامه خوب باید برای همه قابل فهم باشد و با تغییر وضعیت بیمار بازبینی شود.</a:t>
            </a:r>
          </a:p>
          <a:p>
            <a:endParaRPr/>
          </a:p>
          <a:p>
            <a:r>
              <a:t>منابع:</a:t>
            </a:r>
          </a:p>
          <a:p>
            <a:r>
              <a:t>- ASHA Adult Dysphagia Practice Portal (2026-10-28) — https://www.asha.org/practice-portal/clinical-topics/adult-dysphagia/</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pPr/>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pPr/>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pPr/>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pPr/>
              <a:t>10/29/2026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pPr/>
              <a:t>10/29/2026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pPr/>
              <a:t>10/29/2026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pPr/>
              <a:t>10/29/2026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pPr/>
              <a:t>10/29/2026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pPr/>
              <a:t>10/29/2026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pPr/>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pPr/>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pPr/>
              <a:t>10/29/2026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pPr/>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8.png"/><Relationship Id="rId4" Type="http://schemas.openxmlformats.org/officeDocument/2006/relationships/image" Target="../media/image17.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gradFill rotWithShape="1">
            <a:gsLst>
              <a:gs pos="0">
                <a:srgbClr val="2D3038"/>
              </a:gs>
              <a:gs pos="100000">
                <a:srgbClr val="0B0F18"/>
              </a:gs>
            </a:gsLst>
            <a:lin ang="5400000" scaled="0"/>
          </a:gradFill>
          <a:ln>
            <a:noFill/>
          </a:ln>
          <a:effectLst/>
        </p:spPr>
        <p:txBody>
          <a:bodyPr rtlCol="0" anchor="ctr"/>
          <a:lstStyle/>
          <a:p>
            <a:pPr algn="ctr"/>
            <a:endParaRPr/>
          </a:p>
        </p:txBody>
      </p:sp>
      <p:sp>
        <p:nvSpPr>
          <p:cNvPr id="3" name="Oval 2"/>
          <p:cNvSpPr/>
          <p:nvPr/>
        </p:nvSpPr>
        <p:spPr>
          <a:xfrm>
            <a:off x="640080" y="4709160"/>
            <a:ext cx="82296" cy="82296"/>
          </a:xfrm>
          <a:prstGeom prst="ellipse">
            <a:avLst/>
          </a:prstGeom>
          <a:solidFill>
            <a:srgbClr val="9FB4D8"/>
          </a:solidFill>
          <a:ln>
            <a:noFill/>
          </a:ln>
          <a:effectLst/>
        </p:spPr>
        <p:txBody>
          <a:bodyPr rtlCol="0" anchor="ctr"/>
          <a:lstStyle/>
          <a:p>
            <a:pPr algn="ctr"/>
            <a:endParaRPr/>
          </a:p>
        </p:txBody>
      </p:sp>
      <p:sp>
        <p:nvSpPr>
          <p:cNvPr id="4" name="Oval 3"/>
          <p:cNvSpPr/>
          <p:nvPr/>
        </p:nvSpPr>
        <p:spPr>
          <a:xfrm>
            <a:off x="1408176" y="4709160"/>
            <a:ext cx="82296" cy="82296"/>
          </a:xfrm>
          <a:prstGeom prst="ellipse">
            <a:avLst/>
          </a:prstGeom>
          <a:solidFill>
            <a:srgbClr val="9FB4D8"/>
          </a:solidFill>
          <a:ln>
            <a:noFill/>
          </a:ln>
          <a:effectLst/>
        </p:spPr>
        <p:txBody>
          <a:bodyPr rtlCol="0" anchor="ctr"/>
          <a:lstStyle/>
          <a:p>
            <a:pPr algn="ctr"/>
            <a:endParaRPr/>
          </a:p>
        </p:txBody>
      </p:sp>
      <p:sp>
        <p:nvSpPr>
          <p:cNvPr id="5" name="Oval 4"/>
          <p:cNvSpPr/>
          <p:nvPr/>
        </p:nvSpPr>
        <p:spPr>
          <a:xfrm>
            <a:off x="2176272" y="4709160"/>
            <a:ext cx="82296" cy="82296"/>
          </a:xfrm>
          <a:prstGeom prst="ellipse">
            <a:avLst/>
          </a:prstGeom>
          <a:solidFill>
            <a:srgbClr val="9FB4D8"/>
          </a:solidFill>
          <a:ln>
            <a:noFill/>
          </a:ln>
          <a:effectLst/>
        </p:spPr>
        <p:txBody>
          <a:bodyPr rtlCol="0" anchor="ctr"/>
          <a:lstStyle/>
          <a:p>
            <a:pPr algn="ctr"/>
            <a:endParaRPr/>
          </a:p>
        </p:txBody>
      </p:sp>
      <p:sp>
        <p:nvSpPr>
          <p:cNvPr id="6" name="Oval 5"/>
          <p:cNvSpPr/>
          <p:nvPr/>
        </p:nvSpPr>
        <p:spPr>
          <a:xfrm>
            <a:off x="2944368" y="4709160"/>
            <a:ext cx="82296" cy="82296"/>
          </a:xfrm>
          <a:prstGeom prst="ellipse">
            <a:avLst/>
          </a:prstGeom>
          <a:solidFill>
            <a:srgbClr val="9FB4D8"/>
          </a:solidFill>
          <a:ln>
            <a:noFill/>
          </a:ln>
          <a:effectLst/>
        </p:spPr>
        <p:txBody>
          <a:bodyPr rtlCol="0" anchor="ctr"/>
          <a:lstStyle/>
          <a:p>
            <a:pPr algn="ctr"/>
            <a:endParaRPr/>
          </a:p>
        </p:txBody>
      </p:sp>
      <p:sp>
        <p:nvSpPr>
          <p:cNvPr id="7" name="Oval 6"/>
          <p:cNvSpPr/>
          <p:nvPr/>
        </p:nvSpPr>
        <p:spPr>
          <a:xfrm>
            <a:off x="3712464" y="4709160"/>
            <a:ext cx="82296" cy="82296"/>
          </a:xfrm>
          <a:prstGeom prst="ellipse">
            <a:avLst/>
          </a:prstGeom>
          <a:solidFill>
            <a:srgbClr val="9FB4D8"/>
          </a:solidFill>
          <a:ln>
            <a:noFill/>
          </a:ln>
          <a:effectLst/>
        </p:spPr>
        <p:txBody>
          <a:bodyPr rtlCol="0" anchor="ctr"/>
          <a:lstStyle/>
          <a:p>
            <a:pPr algn="ctr"/>
            <a:endParaRPr/>
          </a:p>
        </p:txBody>
      </p:sp>
      <p:sp>
        <p:nvSpPr>
          <p:cNvPr id="8" name="Oval 7"/>
          <p:cNvSpPr/>
          <p:nvPr/>
        </p:nvSpPr>
        <p:spPr>
          <a:xfrm>
            <a:off x="1024128" y="5093208"/>
            <a:ext cx="82296" cy="82296"/>
          </a:xfrm>
          <a:prstGeom prst="ellipse">
            <a:avLst/>
          </a:prstGeom>
          <a:solidFill>
            <a:srgbClr val="9FB4D8"/>
          </a:solidFill>
          <a:ln>
            <a:noFill/>
          </a:ln>
          <a:effectLst/>
        </p:spPr>
        <p:txBody>
          <a:bodyPr rtlCol="0" anchor="ctr"/>
          <a:lstStyle/>
          <a:p>
            <a:pPr algn="ctr"/>
            <a:endParaRPr/>
          </a:p>
        </p:txBody>
      </p:sp>
      <p:sp>
        <p:nvSpPr>
          <p:cNvPr id="9" name="Oval 8"/>
          <p:cNvSpPr/>
          <p:nvPr/>
        </p:nvSpPr>
        <p:spPr>
          <a:xfrm>
            <a:off x="1792224" y="5093208"/>
            <a:ext cx="82296" cy="82296"/>
          </a:xfrm>
          <a:prstGeom prst="ellipse">
            <a:avLst/>
          </a:prstGeom>
          <a:solidFill>
            <a:srgbClr val="9FB4D8"/>
          </a:solidFill>
          <a:ln>
            <a:noFill/>
          </a:ln>
          <a:effectLst/>
        </p:spPr>
        <p:txBody>
          <a:bodyPr rtlCol="0" anchor="ctr"/>
          <a:lstStyle/>
          <a:p>
            <a:pPr algn="ctr"/>
            <a:endParaRPr/>
          </a:p>
        </p:txBody>
      </p:sp>
      <p:sp>
        <p:nvSpPr>
          <p:cNvPr id="10" name="Oval 9"/>
          <p:cNvSpPr/>
          <p:nvPr/>
        </p:nvSpPr>
        <p:spPr>
          <a:xfrm>
            <a:off x="2560320" y="5093208"/>
            <a:ext cx="82296" cy="82296"/>
          </a:xfrm>
          <a:prstGeom prst="ellipse">
            <a:avLst/>
          </a:prstGeom>
          <a:solidFill>
            <a:srgbClr val="9FB4D8"/>
          </a:solidFill>
          <a:ln>
            <a:noFill/>
          </a:ln>
          <a:effectLst/>
        </p:spPr>
        <p:txBody>
          <a:bodyPr rtlCol="0" anchor="ctr"/>
          <a:lstStyle/>
          <a:p>
            <a:pPr algn="ctr"/>
            <a:endParaRPr/>
          </a:p>
        </p:txBody>
      </p:sp>
      <p:sp>
        <p:nvSpPr>
          <p:cNvPr id="11" name="Oval 10"/>
          <p:cNvSpPr/>
          <p:nvPr/>
        </p:nvSpPr>
        <p:spPr>
          <a:xfrm>
            <a:off x="3328416" y="5093208"/>
            <a:ext cx="82296" cy="82296"/>
          </a:xfrm>
          <a:prstGeom prst="ellipse">
            <a:avLst/>
          </a:prstGeom>
          <a:solidFill>
            <a:srgbClr val="9FB4D8"/>
          </a:solidFill>
          <a:ln>
            <a:noFill/>
          </a:ln>
          <a:effectLst/>
        </p:spPr>
        <p:txBody>
          <a:bodyPr rtlCol="0" anchor="ctr"/>
          <a:lstStyle/>
          <a:p>
            <a:pPr algn="ctr"/>
            <a:endParaRPr/>
          </a:p>
        </p:txBody>
      </p:sp>
      <p:sp>
        <p:nvSpPr>
          <p:cNvPr id="12" name="Oval 11"/>
          <p:cNvSpPr/>
          <p:nvPr/>
        </p:nvSpPr>
        <p:spPr>
          <a:xfrm>
            <a:off x="640080" y="5477256"/>
            <a:ext cx="82296" cy="82296"/>
          </a:xfrm>
          <a:prstGeom prst="ellipse">
            <a:avLst/>
          </a:prstGeom>
          <a:solidFill>
            <a:srgbClr val="9FB4D8"/>
          </a:solidFill>
          <a:ln>
            <a:noFill/>
          </a:ln>
          <a:effectLst/>
        </p:spPr>
        <p:txBody>
          <a:bodyPr rtlCol="0" anchor="ctr"/>
          <a:lstStyle/>
          <a:p>
            <a:pPr algn="ctr"/>
            <a:endParaRPr/>
          </a:p>
        </p:txBody>
      </p:sp>
      <p:sp>
        <p:nvSpPr>
          <p:cNvPr id="13" name="Oval 12"/>
          <p:cNvSpPr/>
          <p:nvPr/>
        </p:nvSpPr>
        <p:spPr>
          <a:xfrm>
            <a:off x="1408176" y="5477256"/>
            <a:ext cx="82296" cy="82296"/>
          </a:xfrm>
          <a:prstGeom prst="ellipse">
            <a:avLst/>
          </a:prstGeom>
          <a:solidFill>
            <a:srgbClr val="9FB4D8"/>
          </a:solidFill>
          <a:ln>
            <a:noFill/>
          </a:ln>
          <a:effectLst/>
        </p:spPr>
        <p:txBody>
          <a:bodyPr rtlCol="0" anchor="ctr"/>
          <a:lstStyle/>
          <a:p>
            <a:pPr algn="ctr"/>
            <a:endParaRPr/>
          </a:p>
        </p:txBody>
      </p:sp>
      <p:sp>
        <p:nvSpPr>
          <p:cNvPr id="14" name="Oval 13"/>
          <p:cNvSpPr/>
          <p:nvPr/>
        </p:nvSpPr>
        <p:spPr>
          <a:xfrm>
            <a:off x="2176272" y="5477256"/>
            <a:ext cx="82296" cy="82296"/>
          </a:xfrm>
          <a:prstGeom prst="ellipse">
            <a:avLst/>
          </a:prstGeom>
          <a:solidFill>
            <a:srgbClr val="9FB4D8"/>
          </a:solidFill>
          <a:ln>
            <a:noFill/>
          </a:ln>
          <a:effectLst/>
        </p:spPr>
        <p:txBody>
          <a:bodyPr rtlCol="0" anchor="ctr"/>
          <a:lstStyle/>
          <a:p>
            <a:pPr algn="ctr"/>
            <a:endParaRPr/>
          </a:p>
        </p:txBody>
      </p:sp>
      <p:sp>
        <p:nvSpPr>
          <p:cNvPr id="15" name="Oval 14"/>
          <p:cNvSpPr/>
          <p:nvPr/>
        </p:nvSpPr>
        <p:spPr>
          <a:xfrm>
            <a:off x="2944368" y="5477256"/>
            <a:ext cx="82296" cy="82296"/>
          </a:xfrm>
          <a:prstGeom prst="ellipse">
            <a:avLst/>
          </a:prstGeom>
          <a:solidFill>
            <a:srgbClr val="9FB4D8"/>
          </a:solidFill>
          <a:ln>
            <a:noFill/>
          </a:ln>
          <a:effectLst/>
        </p:spPr>
        <p:txBody>
          <a:bodyPr rtlCol="0" anchor="ctr"/>
          <a:lstStyle/>
          <a:p>
            <a:pPr algn="ctr"/>
            <a:endParaRPr/>
          </a:p>
        </p:txBody>
      </p:sp>
      <p:sp>
        <p:nvSpPr>
          <p:cNvPr id="16" name="Oval 15"/>
          <p:cNvSpPr/>
          <p:nvPr/>
        </p:nvSpPr>
        <p:spPr>
          <a:xfrm>
            <a:off x="3712464" y="5477256"/>
            <a:ext cx="82296" cy="82296"/>
          </a:xfrm>
          <a:prstGeom prst="ellipse">
            <a:avLst/>
          </a:prstGeom>
          <a:solidFill>
            <a:srgbClr val="9FB4D8"/>
          </a:solidFill>
          <a:ln>
            <a:noFill/>
          </a:ln>
          <a:effectLst/>
        </p:spPr>
        <p:txBody>
          <a:bodyPr rtlCol="0" anchor="ctr"/>
          <a:lstStyle/>
          <a:p>
            <a:pPr algn="ctr"/>
            <a:endParaRPr/>
          </a:p>
        </p:txBody>
      </p:sp>
      <p:sp>
        <p:nvSpPr>
          <p:cNvPr id="17" name="Oval 16"/>
          <p:cNvSpPr/>
          <p:nvPr/>
        </p:nvSpPr>
        <p:spPr>
          <a:xfrm>
            <a:off x="1024128" y="5861304"/>
            <a:ext cx="82296" cy="82296"/>
          </a:xfrm>
          <a:prstGeom prst="ellipse">
            <a:avLst/>
          </a:prstGeom>
          <a:solidFill>
            <a:srgbClr val="9FB4D8"/>
          </a:solidFill>
          <a:ln>
            <a:noFill/>
          </a:ln>
          <a:effectLst/>
        </p:spPr>
        <p:txBody>
          <a:bodyPr rtlCol="0" anchor="ctr"/>
          <a:lstStyle/>
          <a:p>
            <a:pPr algn="ctr"/>
            <a:endParaRPr/>
          </a:p>
        </p:txBody>
      </p:sp>
      <p:sp>
        <p:nvSpPr>
          <p:cNvPr id="18" name="Oval 17"/>
          <p:cNvSpPr/>
          <p:nvPr/>
        </p:nvSpPr>
        <p:spPr>
          <a:xfrm>
            <a:off x="1792224" y="5861304"/>
            <a:ext cx="82296" cy="82296"/>
          </a:xfrm>
          <a:prstGeom prst="ellipse">
            <a:avLst/>
          </a:prstGeom>
          <a:solidFill>
            <a:srgbClr val="9FB4D8"/>
          </a:solidFill>
          <a:ln>
            <a:noFill/>
          </a:ln>
          <a:effectLst/>
        </p:spPr>
        <p:txBody>
          <a:bodyPr rtlCol="0" anchor="ctr"/>
          <a:lstStyle/>
          <a:p>
            <a:pPr algn="ctr"/>
            <a:endParaRPr/>
          </a:p>
        </p:txBody>
      </p:sp>
      <p:sp>
        <p:nvSpPr>
          <p:cNvPr id="19" name="Oval 18"/>
          <p:cNvSpPr/>
          <p:nvPr/>
        </p:nvSpPr>
        <p:spPr>
          <a:xfrm>
            <a:off x="2560320" y="5861304"/>
            <a:ext cx="82296" cy="82296"/>
          </a:xfrm>
          <a:prstGeom prst="ellipse">
            <a:avLst/>
          </a:prstGeom>
          <a:solidFill>
            <a:srgbClr val="9FB4D8"/>
          </a:solidFill>
          <a:ln>
            <a:noFill/>
          </a:ln>
          <a:effectLst/>
        </p:spPr>
        <p:txBody>
          <a:bodyPr rtlCol="0" anchor="ctr"/>
          <a:lstStyle/>
          <a:p>
            <a:pPr algn="ctr"/>
            <a:endParaRPr/>
          </a:p>
        </p:txBody>
      </p:sp>
      <p:sp>
        <p:nvSpPr>
          <p:cNvPr id="20" name="Oval 19"/>
          <p:cNvSpPr/>
          <p:nvPr/>
        </p:nvSpPr>
        <p:spPr>
          <a:xfrm>
            <a:off x="3328416" y="5861304"/>
            <a:ext cx="82296" cy="82296"/>
          </a:xfrm>
          <a:prstGeom prst="ellipse">
            <a:avLst/>
          </a:prstGeom>
          <a:solidFill>
            <a:srgbClr val="9FB4D8"/>
          </a:solidFill>
          <a:ln>
            <a:noFill/>
          </a:ln>
          <a:effectLst/>
        </p:spPr>
        <p:txBody>
          <a:bodyPr rtlCol="0" anchor="ctr"/>
          <a:lstStyle/>
          <a:p>
            <a:pPr algn="ctr"/>
            <a:endParaRPr/>
          </a:p>
        </p:txBody>
      </p:sp>
      <p:sp>
        <p:nvSpPr>
          <p:cNvPr id="21" name="Oval 20"/>
          <p:cNvSpPr/>
          <p:nvPr/>
        </p:nvSpPr>
        <p:spPr>
          <a:xfrm>
            <a:off x="640080" y="6245352"/>
            <a:ext cx="82296" cy="82296"/>
          </a:xfrm>
          <a:prstGeom prst="ellipse">
            <a:avLst/>
          </a:prstGeom>
          <a:solidFill>
            <a:srgbClr val="9FB4D8"/>
          </a:solidFill>
          <a:ln>
            <a:noFill/>
          </a:ln>
          <a:effectLst/>
        </p:spPr>
        <p:txBody>
          <a:bodyPr rtlCol="0" anchor="ctr"/>
          <a:lstStyle/>
          <a:p>
            <a:pPr algn="ctr"/>
            <a:endParaRPr/>
          </a:p>
        </p:txBody>
      </p:sp>
      <p:sp>
        <p:nvSpPr>
          <p:cNvPr id="22" name="Oval 21"/>
          <p:cNvSpPr/>
          <p:nvPr/>
        </p:nvSpPr>
        <p:spPr>
          <a:xfrm>
            <a:off x="1408176" y="6245352"/>
            <a:ext cx="82296" cy="82296"/>
          </a:xfrm>
          <a:prstGeom prst="ellipse">
            <a:avLst/>
          </a:prstGeom>
          <a:solidFill>
            <a:srgbClr val="9FB4D8"/>
          </a:solidFill>
          <a:ln>
            <a:noFill/>
          </a:ln>
          <a:effectLst/>
        </p:spPr>
        <p:txBody>
          <a:bodyPr rtlCol="0" anchor="ctr"/>
          <a:lstStyle/>
          <a:p>
            <a:pPr algn="ctr"/>
            <a:endParaRPr/>
          </a:p>
        </p:txBody>
      </p:sp>
      <p:sp>
        <p:nvSpPr>
          <p:cNvPr id="23" name="Oval 22"/>
          <p:cNvSpPr/>
          <p:nvPr/>
        </p:nvSpPr>
        <p:spPr>
          <a:xfrm>
            <a:off x="2176272" y="6245352"/>
            <a:ext cx="82296" cy="82296"/>
          </a:xfrm>
          <a:prstGeom prst="ellipse">
            <a:avLst/>
          </a:prstGeom>
          <a:solidFill>
            <a:srgbClr val="9FB4D8"/>
          </a:solidFill>
          <a:ln>
            <a:noFill/>
          </a:ln>
          <a:effectLst/>
        </p:spPr>
        <p:txBody>
          <a:bodyPr rtlCol="0" anchor="ctr"/>
          <a:lstStyle/>
          <a:p>
            <a:pPr algn="ctr"/>
            <a:endParaRPr/>
          </a:p>
        </p:txBody>
      </p:sp>
      <p:sp>
        <p:nvSpPr>
          <p:cNvPr id="24" name="Oval 23"/>
          <p:cNvSpPr/>
          <p:nvPr/>
        </p:nvSpPr>
        <p:spPr>
          <a:xfrm>
            <a:off x="2944368" y="6245352"/>
            <a:ext cx="82296" cy="82296"/>
          </a:xfrm>
          <a:prstGeom prst="ellipse">
            <a:avLst/>
          </a:prstGeom>
          <a:solidFill>
            <a:srgbClr val="9FB4D8"/>
          </a:solidFill>
          <a:ln>
            <a:noFill/>
          </a:ln>
          <a:effectLst/>
        </p:spPr>
        <p:txBody>
          <a:bodyPr rtlCol="0" anchor="ctr"/>
          <a:lstStyle/>
          <a:p>
            <a:pPr algn="ctr"/>
            <a:endParaRPr/>
          </a:p>
        </p:txBody>
      </p:sp>
      <p:sp>
        <p:nvSpPr>
          <p:cNvPr id="25" name="Oval 24"/>
          <p:cNvSpPr/>
          <p:nvPr/>
        </p:nvSpPr>
        <p:spPr>
          <a:xfrm>
            <a:off x="3712464" y="6245352"/>
            <a:ext cx="82296" cy="82296"/>
          </a:xfrm>
          <a:prstGeom prst="ellipse">
            <a:avLst/>
          </a:prstGeom>
          <a:solidFill>
            <a:srgbClr val="9FB4D8"/>
          </a:solidFill>
          <a:ln>
            <a:noFill/>
          </a:ln>
          <a:effectLst/>
        </p:spPr>
        <p:txBody>
          <a:bodyPr rtlCol="0" anchor="ctr"/>
          <a:lstStyle/>
          <a:p>
            <a:pPr algn="ctr"/>
            <a:endParaRPr/>
          </a:p>
        </p:txBody>
      </p:sp>
      <p:sp>
        <p:nvSpPr>
          <p:cNvPr id="26" name="Rectangle 25"/>
          <p:cNvSpPr/>
          <p:nvPr/>
        </p:nvSpPr>
        <p:spPr>
          <a:xfrm>
            <a:off x="11990527" y="0"/>
            <a:ext cx="201168" cy="6858000"/>
          </a:xfrm>
          <a:prstGeom prst="rect">
            <a:avLst/>
          </a:prstGeom>
          <a:solidFill>
            <a:srgbClr val="5EA0F2"/>
          </a:solidFill>
          <a:ln>
            <a:noFill/>
          </a:ln>
          <a:effectLst/>
        </p:spPr>
        <p:txBody>
          <a:bodyPr rtlCol="0" anchor="ctr"/>
          <a:lstStyle/>
          <a:p>
            <a:pPr algn="ctr"/>
            <a:endParaRPr/>
          </a:p>
        </p:txBody>
      </p:sp>
      <p:sp>
        <p:nvSpPr>
          <p:cNvPr id="27" name="TextBox 26"/>
          <p:cNvSpPr txBox="1"/>
          <p:nvPr/>
        </p:nvSpPr>
        <p:spPr>
          <a:xfrm>
            <a:off x="822960" y="2103120"/>
            <a:ext cx="10545775" cy="769185"/>
          </a:xfrm>
          <a:prstGeom prst="rect">
            <a:avLst/>
          </a:prstGeom>
          <a:noFill/>
        </p:spPr>
        <p:txBody>
          <a:bodyPr wrap="square" lIns="0" tIns="0" rIns="0" bIns="0" anchor="t">
            <a:spAutoFit/>
          </a:bodyPr>
          <a:lstStyle/>
          <a:p>
            <a:pPr algn="r" rtl="1">
              <a:lnSpc>
                <a:spcPct val="108000"/>
              </a:lnSpc>
            </a:pPr>
            <a:r>
              <a:rPr lang="fa-IR" sz="5000" b="1" dirty="0">
                <a:solidFill>
                  <a:srgbClr val="FFFFFF"/>
                </a:solidFill>
                <a:latin typeface="Vazirmatn"/>
                <a:ea typeface="Vazirmatn"/>
                <a:cs typeface="Vazirmatn"/>
              </a:rPr>
              <a:t>اختلالات تغذیه و چاقی در طب </a:t>
            </a:r>
            <a:r>
              <a:rPr lang="fa-IR" sz="5000" b="1" dirty="0" smtClean="0">
                <a:solidFill>
                  <a:srgbClr val="FFFFFF"/>
                </a:solidFill>
                <a:latin typeface="Vazirmatn"/>
                <a:ea typeface="Vazirmatn"/>
                <a:cs typeface="Vazirmatn"/>
              </a:rPr>
              <a:t>سالمندی</a:t>
            </a:r>
            <a:endParaRPr lang="fa-IR" sz="5000" b="1" dirty="0">
              <a:solidFill>
                <a:srgbClr val="FFFFFF"/>
              </a:solidFill>
              <a:latin typeface="Vazirmatn"/>
              <a:ea typeface="Vazirmatn"/>
              <a:cs typeface="Vazirmat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41F"/>
          </a:solidFill>
          <a:ln>
            <a:noFill/>
          </a:ln>
          <a:effectLst/>
        </p:spPr>
        <p:txBody>
          <a:bodyPr rtlCol="0" anchor="ctr"/>
          <a:lstStyle/>
          <a:p>
            <a:pPr algn="ctr"/>
            <a:endParaRPr/>
          </a:p>
        </p:txBody>
      </p:sp>
      <p:sp>
        <p:nvSpPr>
          <p:cNvPr id="3" name="Rounded Rectangle 2"/>
          <p:cNvSpPr/>
          <p:nvPr/>
        </p:nvSpPr>
        <p:spPr>
          <a:xfrm>
            <a:off x="10047427" y="438912"/>
            <a:ext cx="1321308" cy="310896"/>
          </a:xfrm>
          <a:prstGeom prst="roundRect">
            <a:avLst>
              <a:gd name="adj" fmla="val 18000"/>
            </a:avLst>
          </a:prstGeom>
          <a:solidFill>
            <a:srgbClr val="1E3A5F"/>
          </a:solidFill>
          <a:ln>
            <a:noFill/>
          </a:ln>
          <a:effectLst/>
        </p:spPr>
        <p:txBody>
          <a:bodyPr rtlCol="0" anchor="ctr"/>
          <a:lstStyle/>
          <a:p>
            <a:pPr algn="ctr"/>
            <a:endParaRPr/>
          </a:p>
        </p:txBody>
      </p:sp>
      <p:sp>
        <p:nvSpPr>
          <p:cNvPr id="4" name="TextBox 3"/>
          <p:cNvSpPr txBox="1"/>
          <p:nvPr/>
        </p:nvSpPr>
        <p:spPr>
          <a:xfrm>
            <a:off x="10047427" y="452628"/>
            <a:ext cx="1321308" cy="283464"/>
          </a:xfrm>
          <a:prstGeom prst="rect">
            <a:avLst/>
          </a:prstGeom>
          <a:noFill/>
        </p:spPr>
        <p:txBody>
          <a:bodyPr wrap="square" lIns="0" tIns="0" rIns="0" bIns="0" anchor="ctr">
            <a:spAutoFit/>
          </a:bodyPr>
          <a:lstStyle/>
          <a:p>
            <a:pPr algn="ctr" rtl="1">
              <a:lnSpc>
                <a:spcPct val="115000"/>
              </a:lnSpc>
            </a:pPr>
            <a:r>
              <a:rPr lang="fa-IR" sz="1050" b="1">
                <a:solidFill>
                  <a:srgbClr val="5EA0F2"/>
                </a:solidFill>
                <a:latin typeface="Vazirmatn"/>
                <a:ea typeface="Vazirmatn"/>
                <a:cs typeface="Vazirmatn"/>
              </a:rPr>
              <a:t>فصل ۳۰ هازارد</a:t>
            </a:r>
          </a:p>
        </p:txBody>
      </p:sp>
      <p:sp>
        <p:nvSpPr>
          <p:cNvPr id="5" name="TextBox 4"/>
          <p:cNvSpPr txBox="1"/>
          <p:nvPr/>
        </p:nvSpPr>
        <p:spPr>
          <a:xfrm>
            <a:off x="822960" y="859536"/>
            <a:ext cx="10545775" cy="713232"/>
          </a:xfrm>
          <a:prstGeom prst="rect">
            <a:avLst/>
          </a:prstGeom>
          <a:noFill/>
        </p:spPr>
        <p:txBody>
          <a:bodyPr wrap="square" lIns="0" tIns="0" rIns="0" bIns="0" anchor="t">
            <a:spAutoFit/>
          </a:bodyPr>
          <a:lstStyle/>
          <a:p>
            <a:pPr algn="r" rtl="1">
              <a:lnSpc>
                <a:spcPct val="105000"/>
              </a:lnSpc>
            </a:pPr>
            <a:r>
              <a:rPr lang="fa-IR" sz="2800" b="0">
                <a:solidFill>
                  <a:srgbClr val="F2F5FA"/>
                </a:solidFill>
                <a:latin typeface="Vazirmatn"/>
                <a:ea typeface="Vazirmatn"/>
                <a:cs typeface="Vazirmatn"/>
              </a:rPr>
              <a:t>اهداف آموزشی (Learning Objectives)</a:t>
            </a:r>
          </a:p>
        </p:txBody>
      </p:sp>
      <p:sp>
        <p:nvSpPr>
          <p:cNvPr id="6" name="Rectangle 5"/>
          <p:cNvSpPr/>
          <p:nvPr/>
        </p:nvSpPr>
        <p:spPr>
          <a:xfrm>
            <a:off x="10774375" y="1664208"/>
            <a:ext cx="594360" cy="45720"/>
          </a:xfrm>
          <a:prstGeom prst="rect">
            <a:avLst/>
          </a:prstGeom>
          <a:solidFill>
            <a:srgbClr val="5EA0F2"/>
          </a:solidFill>
          <a:ln>
            <a:noFill/>
          </a:ln>
          <a:effectLst/>
        </p:spPr>
        <p:txBody>
          <a:bodyPr rtlCol="0" anchor="ctr"/>
          <a:lstStyle/>
          <a:p>
            <a:pPr algn="ctr"/>
            <a:endParaRPr/>
          </a:p>
        </p:txBody>
      </p:sp>
      <p:sp>
        <p:nvSpPr>
          <p:cNvPr id="7" name="TextBox 6"/>
          <p:cNvSpPr txBox="1"/>
          <p:nvPr/>
        </p:nvSpPr>
        <p:spPr>
          <a:xfrm>
            <a:off x="822960" y="6473952"/>
            <a:ext cx="548640" cy="256032"/>
          </a:xfrm>
          <a:prstGeom prst="rect">
            <a:avLst/>
          </a:prstGeom>
          <a:noFill/>
        </p:spPr>
        <p:txBody>
          <a:bodyPr wrap="square" lIns="0" tIns="0" rIns="0" bIns="0" anchor="t">
            <a:spAutoFit/>
          </a:bodyPr>
          <a:lstStyle/>
          <a:p>
            <a:pPr algn="ctr" rtl="1">
              <a:lnSpc>
                <a:spcPct val="115000"/>
              </a:lnSpc>
            </a:pPr>
            <a:r>
              <a:rPr lang="fa-IR" sz="1000" b="0">
                <a:solidFill>
                  <a:srgbClr val="8A94A8"/>
                </a:solidFill>
                <a:latin typeface="Vazirmatn"/>
                <a:ea typeface="Vazirmatn"/>
                <a:cs typeface="Vazirmatn"/>
              </a:rPr>
              <a:t>۲</a:t>
            </a:r>
          </a:p>
        </p:txBody>
      </p:sp>
      <p:sp>
        <p:nvSpPr>
          <p:cNvPr id="8" name="Rounded Rectangle 7"/>
          <p:cNvSpPr/>
          <p:nvPr/>
        </p:nvSpPr>
        <p:spPr>
          <a:xfrm>
            <a:off x="822960" y="5907024"/>
            <a:ext cx="10545775" cy="566928"/>
          </a:xfrm>
          <a:prstGeom prst="roundRect">
            <a:avLst>
              <a:gd name="adj" fmla="val 12000"/>
            </a:avLst>
          </a:prstGeom>
          <a:solidFill>
            <a:srgbClr val="1E3A5F"/>
          </a:solidFill>
          <a:ln>
            <a:noFill/>
          </a:ln>
          <a:effectLst/>
        </p:spPr>
        <p:txBody>
          <a:bodyPr rtlCol="0" anchor="ctr"/>
          <a:lstStyle/>
          <a:p>
            <a:pPr algn="ctr"/>
            <a:endParaRPr/>
          </a:p>
        </p:txBody>
      </p:sp>
      <p:pic>
        <p:nvPicPr>
          <p:cNvPr id="9" name="Picture 8" descr="sticky_note_2_5EA0F2.png"/>
          <p:cNvPicPr>
            <a:picLocks noChangeAspect="1"/>
          </p:cNvPicPr>
          <p:nvPr/>
        </p:nvPicPr>
        <p:blipFill>
          <a:blip r:embed="rId3"/>
          <a:stretch>
            <a:fillRect/>
          </a:stretch>
        </p:blipFill>
        <p:spPr>
          <a:xfrm>
            <a:off x="10865815" y="6053328"/>
            <a:ext cx="274320" cy="274320"/>
          </a:xfrm>
          <a:prstGeom prst="rect">
            <a:avLst/>
          </a:prstGeom>
        </p:spPr>
      </p:pic>
      <p:sp>
        <p:nvSpPr>
          <p:cNvPr id="10" name="TextBox 9"/>
          <p:cNvSpPr txBox="1"/>
          <p:nvPr/>
        </p:nvSpPr>
        <p:spPr>
          <a:xfrm>
            <a:off x="1051560" y="5907024"/>
            <a:ext cx="9631375" cy="566928"/>
          </a:xfrm>
          <a:prstGeom prst="rect">
            <a:avLst/>
          </a:prstGeom>
          <a:noFill/>
        </p:spPr>
        <p:txBody>
          <a:bodyPr wrap="square" lIns="0" tIns="0" rIns="0" bIns="0" anchor="ctr">
            <a:spAutoFit/>
          </a:bodyPr>
          <a:lstStyle/>
          <a:p>
            <a:pPr algn="r" rtl="1">
              <a:lnSpc>
                <a:spcPct val="115000"/>
              </a:lnSpc>
            </a:pPr>
            <a:r>
              <a:rPr lang="fa-IR" sz="1300" b="1">
                <a:solidFill>
                  <a:srgbClr val="F2F5FA"/>
                </a:solidFill>
                <a:latin typeface="Vazirmatn"/>
                <a:ea typeface="Vazirmatn"/>
                <a:cs typeface="Vazirmatn"/>
              </a:rPr>
              <a:t>هدف نهایی: تشخیص زودهنگام سوءتغذیه و طراحی برنامه جامع تغذیه–فعالیت برای هر بیمار سالمند</a:t>
            </a:r>
          </a:p>
        </p:txBody>
      </p:sp>
      <p:sp>
        <p:nvSpPr>
          <p:cNvPr id="11" name="TextBox 10"/>
          <p:cNvSpPr txBox="1"/>
          <p:nvPr/>
        </p:nvSpPr>
        <p:spPr>
          <a:xfrm>
            <a:off x="10618927" y="2066544"/>
            <a:ext cx="749808" cy="518160"/>
          </a:xfrm>
          <a:prstGeom prst="rect">
            <a:avLst/>
          </a:prstGeom>
          <a:noFill/>
        </p:spPr>
        <p:txBody>
          <a:bodyPr wrap="square" lIns="0" tIns="0" rIns="0" bIns="0" anchor="ctr">
            <a:spAutoFit/>
          </a:bodyPr>
          <a:lstStyle/>
          <a:p>
            <a:pPr algn="r" rtl="1">
              <a:lnSpc>
                <a:spcPct val="115000"/>
              </a:lnSpc>
            </a:pPr>
            <a:r>
              <a:rPr lang="fa-IR" sz="2000" b="1">
                <a:solidFill>
                  <a:srgbClr val="5EA0F2"/>
                </a:solidFill>
                <a:latin typeface="Vazirmatn"/>
                <a:ea typeface="Vazirmatn"/>
                <a:cs typeface="Vazirmatn"/>
              </a:rPr>
              <a:t>۰۱</a:t>
            </a:r>
          </a:p>
        </p:txBody>
      </p:sp>
      <p:sp>
        <p:nvSpPr>
          <p:cNvPr id="12" name="TextBox 11"/>
          <p:cNvSpPr txBox="1"/>
          <p:nvPr/>
        </p:nvSpPr>
        <p:spPr>
          <a:xfrm>
            <a:off x="822960" y="2139086"/>
            <a:ext cx="9594799" cy="186537"/>
          </a:xfrm>
          <a:prstGeom prst="rect">
            <a:avLst/>
          </a:prstGeom>
          <a:noFill/>
        </p:spPr>
        <p:txBody>
          <a:bodyPr wrap="square" lIns="0" tIns="0" rIns="0" bIns="0" anchor="t">
            <a:spAutoFit/>
          </a:bodyPr>
          <a:lstStyle/>
          <a:p>
            <a:pPr algn="r" rtl="1">
              <a:lnSpc>
                <a:spcPct val="115000"/>
              </a:lnSpc>
            </a:pPr>
            <a:r>
              <a:rPr lang="fa-IR" sz="1150" b="1">
                <a:solidFill>
                  <a:srgbClr val="F2F5FA"/>
                </a:solidFill>
                <a:latin typeface="Vazirmatn"/>
                <a:ea typeface="Vazirmatn"/>
                <a:cs typeface="Vazirmatn"/>
              </a:rPr>
              <a:t>۱</a:t>
            </a:r>
          </a:p>
        </p:txBody>
      </p:sp>
      <p:sp>
        <p:nvSpPr>
          <p:cNvPr id="13" name="TextBox 12"/>
          <p:cNvSpPr txBox="1"/>
          <p:nvPr/>
        </p:nvSpPr>
        <p:spPr>
          <a:xfrm>
            <a:off x="822960" y="2335987"/>
            <a:ext cx="9594799" cy="186537"/>
          </a:xfrm>
          <a:prstGeom prst="rect">
            <a:avLst/>
          </a:prstGeom>
          <a:noFill/>
        </p:spPr>
        <p:txBody>
          <a:bodyPr wrap="square" lIns="0" tIns="0" rIns="0" bIns="0" anchor="t">
            <a:spAutoFit/>
          </a:bodyPr>
          <a:lstStyle/>
          <a:p>
            <a:pPr algn="r" rtl="1">
              <a:lnSpc>
                <a:spcPct val="115000"/>
              </a:lnSpc>
            </a:pPr>
            <a:r>
              <a:rPr lang="fa-IR" sz="1150" b="0">
                <a:solidFill>
                  <a:srgbClr val="8A94A8"/>
                </a:solidFill>
                <a:latin typeface="Vazirmatn"/>
                <a:ea typeface="Vazirmatn"/>
                <a:cs typeface="Vazirmatn"/>
              </a:rPr>
              <a:t>اتولوژی چندعاملی سوءتغذیه و کمبود تغذیه در سالمندی (جدول‌های ۳۰-۱ و ۳۰-۲)</a:t>
            </a:r>
          </a:p>
        </p:txBody>
      </p:sp>
      <p:sp>
        <p:nvSpPr>
          <p:cNvPr id="14" name="Rectangle 13"/>
          <p:cNvSpPr/>
          <p:nvPr/>
        </p:nvSpPr>
        <p:spPr>
          <a:xfrm>
            <a:off x="822960" y="2639568"/>
            <a:ext cx="9594799" cy="9525"/>
          </a:xfrm>
          <a:prstGeom prst="rect">
            <a:avLst/>
          </a:prstGeom>
          <a:solidFill>
            <a:srgbClr val="2A3348"/>
          </a:solidFill>
          <a:ln>
            <a:noFill/>
          </a:ln>
          <a:effectLst/>
        </p:spPr>
        <p:txBody>
          <a:bodyPr rtlCol="0" anchor="ctr"/>
          <a:lstStyle/>
          <a:p>
            <a:pPr algn="ctr"/>
            <a:endParaRPr/>
          </a:p>
        </p:txBody>
      </p:sp>
      <p:sp>
        <p:nvSpPr>
          <p:cNvPr id="15" name="TextBox 14"/>
          <p:cNvSpPr txBox="1"/>
          <p:nvPr/>
        </p:nvSpPr>
        <p:spPr>
          <a:xfrm>
            <a:off x="10618927" y="2694432"/>
            <a:ext cx="749808" cy="518160"/>
          </a:xfrm>
          <a:prstGeom prst="rect">
            <a:avLst/>
          </a:prstGeom>
          <a:noFill/>
        </p:spPr>
        <p:txBody>
          <a:bodyPr wrap="square" lIns="0" tIns="0" rIns="0" bIns="0" anchor="ctr">
            <a:spAutoFit/>
          </a:bodyPr>
          <a:lstStyle/>
          <a:p>
            <a:pPr algn="r" rtl="1">
              <a:lnSpc>
                <a:spcPct val="115000"/>
              </a:lnSpc>
            </a:pPr>
            <a:r>
              <a:rPr lang="fa-IR" sz="2000" b="1">
                <a:solidFill>
                  <a:srgbClr val="5EA0F2"/>
                </a:solidFill>
                <a:latin typeface="Vazirmatn"/>
                <a:ea typeface="Vazirmatn"/>
                <a:cs typeface="Vazirmatn"/>
              </a:rPr>
              <a:t>۰۲</a:t>
            </a:r>
          </a:p>
        </p:txBody>
      </p:sp>
      <p:sp>
        <p:nvSpPr>
          <p:cNvPr id="16" name="TextBox 15"/>
          <p:cNvSpPr txBox="1"/>
          <p:nvPr/>
        </p:nvSpPr>
        <p:spPr>
          <a:xfrm>
            <a:off x="822960" y="2766974"/>
            <a:ext cx="9594799" cy="186537"/>
          </a:xfrm>
          <a:prstGeom prst="rect">
            <a:avLst/>
          </a:prstGeom>
          <a:noFill/>
        </p:spPr>
        <p:txBody>
          <a:bodyPr wrap="square" lIns="0" tIns="0" rIns="0" bIns="0" anchor="t">
            <a:spAutoFit/>
          </a:bodyPr>
          <a:lstStyle/>
          <a:p>
            <a:pPr algn="r" rtl="1">
              <a:lnSpc>
                <a:spcPct val="115000"/>
              </a:lnSpc>
            </a:pPr>
            <a:r>
              <a:rPr lang="fa-IR" sz="1150" b="1">
                <a:solidFill>
                  <a:srgbClr val="F2F5FA"/>
                </a:solidFill>
                <a:latin typeface="Vazirmatn"/>
                <a:ea typeface="Vazirmatn"/>
                <a:cs typeface="Vazirmatn"/>
              </a:rPr>
              <a:t>۲</a:t>
            </a:r>
          </a:p>
        </p:txBody>
      </p:sp>
      <p:sp>
        <p:nvSpPr>
          <p:cNvPr id="17" name="TextBox 16"/>
          <p:cNvSpPr txBox="1"/>
          <p:nvPr/>
        </p:nvSpPr>
        <p:spPr>
          <a:xfrm>
            <a:off x="822960" y="2963875"/>
            <a:ext cx="9594799" cy="186537"/>
          </a:xfrm>
          <a:prstGeom prst="rect">
            <a:avLst/>
          </a:prstGeom>
          <a:noFill/>
        </p:spPr>
        <p:txBody>
          <a:bodyPr wrap="square" lIns="0" tIns="0" rIns="0" bIns="0" anchor="t">
            <a:spAutoFit/>
          </a:bodyPr>
          <a:lstStyle/>
          <a:p>
            <a:pPr algn="r" rtl="1">
              <a:lnSpc>
                <a:spcPct val="115000"/>
              </a:lnSpc>
            </a:pPr>
            <a:r>
              <a:rPr lang="fa-IR" sz="1150" b="0">
                <a:solidFill>
                  <a:srgbClr val="8A94A8"/>
                </a:solidFill>
                <a:latin typeface="Vazirmatn"/>
                <a:ea typeface="Vazirmatn"/>
                <a:cs typeface="Vazirmatn"/>
              </a:rPr>
              <a:t>پاتوفیزیولوژی بی‌اشتهایی سالخوردگی، تغییرات حس چشایی/بویایی و نقش داروها</a:t>
            </a:r>
          </a:p>
        </p:txBody>
      </p:sp>
      <p:sp>
        <p:nvSpPr>
          <p:cNvPr id="18" name="Rectangle 17"/>
          <p:cNvSpPr/>
          <p:nvPr/>
        </p:nvSpPr>
        <p:spPr>
          <a:xfrm>
            <a:off x="822960" y="3267456"/>
            <a:ext cx="9594799" cy="9525"/>
          </a:xfrm>
          <a:prstGeom prst="rect">
            <a:avLst/>
          </a:prstGeom>
          <a:solidFill>
            <a:srgbClr val="2A3348"/>
          </a:solidFill>
          <a:ln>
            <a:noFill/>
          </a:ln>
          <a:effectLst/>
        </p:spPr>
        <p:txBody>
          <a:bodyPr rtlCol="0" anchor="ctr"/>
          <a:lstStyle/>
          <a:p>
            <a:pPr algn="ctr"/>
            <a:endParaRPr/>
          </a:p>
        </p:txBody>
      </p:sp>
      <p:sp>
        <p:nvSpPr>
          <p:cNvPr id="19" name="TextBox 18"/>
          <p:cNvSpPr txBox="1"/>
          <p:nvPr/>
        </p:nvSpPr>
        <p:spPr>
          <a:xfrm>
            <a:off x="10618927" y="3322320"/>
            <a:ext cx="749808" cy="518160"/>
          </a:xfrm>
          <a:prstGeom prst="rect">
            <a:avLst/>
          </a:prstGeom>
          <a:noFill/>
        </p:spPr>
        <p:txBody>
          <a:bodyPr wrap="square" lIns="0" tIns="0" rIns="0" bIns="0" anchor="ctr">
            <a:spAutoFit/>
          </a:bodyPr>
          <a:lstStyle/>
          <a:p>
            <a:pPr algn="r" rtl="1">
              <a:lnSpc>
                <a:spcPct val="115000"/>
              </a:lnSpc>
            </a:pPr>
            <a:r>
              <a:rPr lang="fa-IR" sz="2000" b="1">
                <a:solidFill>
                  <a:srgbClr val="5EA0F2"/>
                </a:solidFill>
                <a:latin typeface="Vazirmatn"/>
                <a:ea typeface="Vazirmatn"/>
                <a:cs typeface="Vazirmatn"/>
              </a:rPr>
              <a:t>۰۳</a:t>
            </a:r>
          </a:p>
        </p:txBody>
      </p:sp>
      <p:sp>
        <p:nvSpPr>
          <p:cNvPr id="20" name="TextBox 19"/>
          <p:cNvSpPr txBox="1"/>
          <p:nvPr/>
        </p:nvSpPr>
        <p:spPr>
          <a:xfrm>
            <a:off x="822960" y="3394862"/>
            <a:ext cx="9594799" cy="186537"/>
          </a:xfrm>
          <a:prstGeom prst="rect">
            <a:avLst/>
          </a:prstGeom>
          <a:noFill/>
        </p:spPr>
        <p:txBody>
          <a:bodyPr wrap="square" lIns="0" tIns="0" rIns="0" bIns="0" anchor="t">
            <a:spAutoFit/>
          </a:bodyPr>
          <a:lstStyle/>
          <a:p>
            <a:pPr algn="r" rtl="1">
              <a:lnSpc>
                <a:spcPct val="115000"/>
              </a:lnSpc>
            </a:pPr>
            <a:r>
              <a:rPr lang="fa-IR" sz="1150" b="1">
                <a:solidFill>
                  <a:srgbClr val="F2F5FA"/>
                </a:solidFill>
                <a:latin typeface="Vazirmatn"/>
                <a:ea typeface="Vazirmatn"/>
                <a:cs typeface="Vazirmatn"/>
              </a:rPr>
              <a:t>۳</a:t>
            </a:r>
          </a:p>
        </p:txBody>
      </p:sp>
      <p:sp>
        <p:nvSpPr>
          <p:cNvPr id="21" name="TextBox 20"/>
          <p:cNvSpPr txBox="1"/>
          <p:nvPr/>
        </p:nvSpPr>
        <p:spPr>
          <a:xfrm>
            <a:off x="822960" y="3591763"/>
            <a:ext cx="9594799" cy="186537"/>
          </a:xfrm>
          <a:prstGeom prst="rect">
            <a:avLst/>
          </a:prstGeom>
          <a:noFill/>
        </p:spPr>
        <p:txBody>
          <a:bodyPr wrap="square" lIns="0" tIns="0" rIns="0" bIns="0" anchor="t">
            <a:spAutoFit/>
          </a:bodyPr>
          <a:lstStyle/>
          <a:p>
            <a:pPr algn="r" rtl="1">
              <a:lnSpc>
                <a:spcPct val="115000"/>
              </a:lnSpc>
            </a:pPr>
            <a:r>
              <a:rPr lang="fa-IR" sz="1150" b="0">
                <a:solidFill>
                  <a:srgbClr val="8A94A8"/>
                </a:solidFill>
                <a:latin typeface="Vazirmatn"/>
                <a:ea typeface="Vazirmatn"/>
                <a:cs typeface="Vazirmatn"/>
              </a:rPr>
              <a:t>روند ترکیب بدن، تراجکتوری وزن و آتروفی ترجیحی تارهای نوع II</a:t>
            </a:r>
          </a:p>
        </p:txBody>
      </p:sp>
      <p:sp>
        <p:nvSpPr>
          <p:cNvPr id="22" name="Rectangle 21"/>
          <p:cNvSpPr/>
          <p:nvPr/>
        </p:nvSpPr>
        <p:spPr>
          <a:xfrm>
            <a:off x="822960" y="3895344"/>
            <a:ext cx="9594799" cy="9525"/>
          </a:xfrm>
          <a:prstGeom prst="rect">
            <a:avLst/>
          </a:prstGeom>
          <a:solidFill>
            <a:srgbClr val="2A3348"/>
          </a:solidFill>
          <a:ln>
            <a:noFill/>
          </a:ln>
          <a:effectLst/>
        </p:spPr>
        <p:txBody>
          <a:bodyPr rtlCol="0" anchor="ctr"/>
          <a:lstStyle/>
          <a:p>
            <a:pPr algn="ctr"/>
            <a:endParaRPr/>
          </a:p>
        </p:txBody>
      </p:sp>
      <p:sp>
        <p:nvSpPr>
          <p:cNvPr id="23" name="TextBox 22"/>
          <p:cNvSpPr txBox="1"/>
          <p:nvPr/>
        </p:nvSpPr>
        <p:spPr>
          <a:xfrm>
            <a:off x="10618927" y="3950208"/>
            <a:ext cx="749808" cy="518160"/>
          </a:xfrm>
          <a:prstGeom prst="rect">
            <a:avLst/>
          </a:prstGeom>
          <a:noFill/>
        </p:spPr>
        <p:txBody>
          <a:bodyPr wrap="square" lIns="0" tIns="0" rIns="0" bIns="0" anchor="ctr">
            <a:spAutoFit/>
          </a:bodyPr>
          <a:lstStyle/>
          <a:p>
            <a:pPr algn="r" rtl="1">
              <a:lnSpc>
                <a:spcPct val="115000"/>
              </a:lnSpc>
            </a:pPr>
            <a:r>
              <a:rPr lang="fa-IR" sz="2000" b="1">
                <a:solidFill>
                  <a:srgbClr val="5EA0F2"/>
                </a:solidFill>
                <a:latin typeface="Vazirmatn"/>
                <a:ea typeface="Vazirmatn"/>
                <a:cs typeface="Vazirmatn"/>
              </a:rPr>
              <a:t>۰۴</a:t>
            </a:r>
          </a:p>
        </p:txBody>
      </p:sp>
      <p:sp>
        <p:nvSpPr>
          <p:cNvPr id="24" name="TextBox 23"/>
          <p:cNvSpPr txBox="1"/>
          <p:nvPr/>
        </p:nvSpPr>
        <p:spPr>
          <a:xfrm>
            <a:off x="822960" y="4022750"/>
            <a:ext cx="9594799" cy="186537"/>
          </a:xfrm>
          <a:prstGeom prst="rect">
            <a:avLst/>
          </a:prstGeom>
          <a:noFill/>
        </p:spPr>
        <p:txBody>
          <a:bodyPr wrap="square" lIns="0" tIns="0" rIns="0" bIns="0" anchor="t">
            <a:spAutoFit/>
          </a:bodyPr>
          <a:lstStyle/>
          <a:p>
            <a:pPr algn="r" rtl="1">
              <a:lnSpc>
                <a:spcPct val="115000"/>
              </a:lnSpc>
            </a:pPr>
            <a:r>
              <a:rPr lang="fa-IR" sz="1150" b="1">
                <a:solidFill>
                  <a:srgbClr val="F2F5FA"/>
                </a:solidFill>
                <a:latin typeface="Vazirmatn"/>
                <a:ea typeface="Vazirmatn"/>
                <a:cs typeface="Vazirmatn"/>
              </a:rPr>
              <a:t>۴</a:t>
            </a:r>
          </a:p>
        </p:txBody>
      </p:sp>
      <p:sp>
        <p:nvSpPr>
          <p:cNvPr id="25" name="TextBox 24"/>
          <p:cNvSpPr txBox="1"/>
          <p:nvPr/>
        </p:nvSpPr>
        <p:spPr>
          <a:xfrm>
            <a:off x="822960" y="4219651"/>
            <a:ext cx="9594799" cy="186537"/>
          </a:xfrm>
          <a:prstGeom prst="rect">
            <a:avLst/>
          </a:prstGeom>
          <a:noFill/>
        </p:spPr>
        <p:txBody>
          <a:bodyPr wrap="square" lIns="0" tIns="0" rIns="0" bIns="0" anchor="t">
            <a:spAutoFit/>
          </a:bodyPr>
          <a:lstStyle/>
          <a:p>
            <a:pPr algn="r" rtl="1">
              <a:lnSpc>
                <a:spcPct val="115000"/>
              </a:lnSpc>
            </a:pPr>
            <a:r>
              <a:rPr lang="fa-IR" sz="1150" b="0">
                <a:solidFill>
                  <a:srgbClr val="8A94A8"/>
                </a:solidFill>
                <a:latin typeface="Vazirmatn"/>
                <a:ea typeface="Vazirmatn"/>
                <a:cs typeface="Vazirmatn"/>
              </a:rPr>
              <a:t>پیامدهای بالینی میواستئاتوز و چاقی سارکوپنیک بر عملکرد و بقا</a:t>
            </a:r>
          </a:p>
        </p:txBody>
      </p:sp>
      <p:sp>
        <p:nvSpPr>
          <p:cNvPr id="26" name="Rectangle 25"/>
          <p:cNvSpPr/>
          <p:nvPr/>
        </p:nvSpPr>
        <p:spPr>
          <a:xfrm>
            <a:off x="822960" y="4523232"/>
            <a:ext cx="9594799" cy="9525"/>
          </a:xfrm>
          <a:prstGeom prst="rect">
            <a:avLst/>
          </a:prstGeom>
          <a:solidFill>
            <a:srgbClr val="2A3348"/>
          </a:solidFill>
          <a:ln>
            <a:noFill/>
          </a:ln>
          <a:effectLst/>
        </p:spPr>
        <p:txBody>
          <a:bodyPr rtlCol="0" anchor="ctr"/>
          <a:lstStyle/>
          <a:p>
            <a:pPr algn="ctr"/>
            <a:endParaRPr/>
          </a:p>
        </p:txBody>
      </p:sp>
      <p:sp>
        <p:nvSpPr>
          <p:cNvPr id="27" name="TextBox 26"/>
          <p:cNvSpPr txBox="1"/>
          <p:nvPr/>
        </p:nvSpPr>
        <p:spPr>
          <a:xfrm>
            <a:off x="10618927" y="4578096"/>
            <a:ext cx="749808" cy="518160"/>
          </a:xfrm>
          <a:prstGeom prst="rect">
            <a:avLst/>
          </a:prstGeom>
          <a:noFill/>
        </p:spPr>
        <p:txBody>
          <a:bodyPr wrap="square" lIns="0" tIns="0" rIns="0" bIns="0" anchor="ctr">
            <a:spAutoFit/>
          </a:bodyPr>
          <a:lstStyle/>
          <a:p>
            <a:pPr algn="r" rtl="1">
              <a:lnSpc>
                <a:spcPct val="115000"/>
              </a:lnSpc>
            </a:pPr>
            <a:r>
              <a:rPr lang="fa-IR" sz="2000" b="1">
                <a:solidFill>
                  <a:srgbClr val="5EA0F2"/>
                </a:solidFill>
                <a:latin typeface="Vazirmatn"/>
                <a:ea typeface="Vazirmatn"/>
                <a:cs typeface="Vazirmatn"/>
              </a:rPr>
              <a:t>۰۵</a:t>
            </a:r>
          </a:p>
        </p:txBody>
      </p:sp>
      <p:sp>
        <p:nvSpPr>
          <p:cNvPr id="28" name="TextBox 27"/>
          <p:cNvSpPr txBox="1"/>
          <p:nvPr/>
        </p:nvSpPr>
        <p:spPr>
          <a:xfrm>
            <a:off x="822960" y="4650638"/>
            <a:ext cx="9594799" cy="186537"/>
          </a:xfrm>
          <a:prstGeom prst="rect">
            <a:avLst/>
          </a:prstGeom>
          <a:noFill/>
        </p:spPr>
        <p:txBody>
          <a:bodyPr wrap="square" lIns="0" tIns="0" rIns="0" bIns="0" anchor="t">
            <a:spAutoFit/>
          </a:bodyPr>
          <a:lstStyle/>
          <a:p>
            <a:pPr algn="r" rtl="1">
              <a:lnSpc>
                <a:spcPct val="115000"/>
              </a:lnSpc>
            </a:pPr>
            <a:r>
              <a:rPr lang="fa-IR" sz="1150" b="1">
                <a:solidFill>
                  <a:srgbClr val="F2F5FA"/>
                </a:solidFill>
                <a:latin typeface="Vazirmatn"/>
                <a:ea typeface="Vazirmatn"/>
                <a:cs typeface="Vazirmatn"/>
              </a:rPr>
              <a:t>۵</a:t>
            </a:r>
          </a:p>
        </p:txBody>
      </p:sp>
      <p:sp>
        <p:nvSpPr>
          <p:cNvPr id="29" name="TextBox 28"/>
          <p:cNvSpPr txBox="1"/>
          <p:nvPr/>
        </p:nvSpPr>
        <p:spPr>
          <a:xfrm>
            <a:off x="822960" y="4847539"/>
            <a:ext cx="9594799" cy="186537"/>
          </a:xfrm>
          <a:prstGeom prst="rect">
            <a:avLst/>
          </a:prstGeom>
          <a:noFill/>
        </p:spPr>
        <p:txBody>
          <a:bodyPr wrap="square" lIns="0" tIns="0" rIns="0" bIns="0" anchor="t">
            <a:spAutoFit/>
          </a:bodyPr>
          <a:lstStyle/>
          <a:p>
            <a:pPr algn="r" rtl="1">
              <a:lnSpc>
                <a:spcPct val="115000"/>
              </a:lnSpc>
            </a:pPr>
            <a:r>
              <a:rPr lang="fa-IR" sz="1150" b="0">
                <a:solidFill>
                  <a:srgbClr val="8A94A8"/>
                </a:solidFill>
                <a:latin typeface="Vazirmatn"/>
                <a:ea typeface="Vazirmatn"/>
                <a:cs typeface="Vazirmatn"/>
              </a:rPr>
              <a:t>ارزیابی تن‌سنجی، پارادوکس چاقی و اصول ایمن کاهش وزن در سالمندان</a:t>
            </a:r>
          </a:p>
        </p:txBody>
      </p:sp>
      <p:sp>
        <p:nvSpPr>
          <p:cNvPr id="30" name="Rectangle 29"/>
          <p:cNvSpPr/>
          <p:nvPr/>
        </p:nvSpPr>
        <p:spPr>
          <a:xfrm>
            <a:off x="822960" y="5151120"/>
            <a:ext cx="9594799" cy="9525"/>
          </a:xfrm>
          <a:prstGeom prst="rect">
            <a:avLst/>
          </a:prstGeom>
          <a:solidFill>
            <a:srgbClr val="2A3348"/>
          </a:solidFill>
          <a:ln>
            <a:noFill/>
          </a:ln>
          <a:effectLst/>
        </p:spPr>
        <p:txBody>
          <a:bodyPr rtlCol="0" anchor="ctr"/>
          <a:lstStyle/>
          <a:p>
            <a:pPr algn="ctr"/>
            <a:endParaRPr/>
          </a:p>
        </p:txBody>
      </p:sp>
      <p:sp>
        <p:nvSpPr>
          <p:cNvPr id="31" name="TextBox 30"/>
          <p:cNvSpPr txBox="1"/>
          <p:nvPr/>
        </p:nvSpPr>
        <p:spPr>
          <a:xfrm>
            <a:off x="10618927" y="5205984"/>
            <a:ext cx="749808" cy="518160"/>
          </a:xfrm>
          <a:prstGeom prst="rect">
            <a:avLst/>
          </a:prstGeom>
          <a:noFill/>
        </p:spPr>
        <p:txBody>
          <a:bodyPr wrap="square" lIns="0" tIns="0" rIns="0" bIns="0" anchor="ctr">
            <a:spAutoFit/>
          </a:bodyPr>
          <a:lstStyle/>
          <a:p>
            <a:pPr algn="r" rtl="1">
              <a:lnSpc>
                <a:spcPct val="115000"/>
              </a:lnSpc>
            </a:pPr>
            <a:r>
              <a:rPr lang="fa-IR" sz="2000" b="1">
                <a:solidFill>
                  <a:srgbClr val="5EA0F2"/>
                </a:solidFill>
                <a:latin typeface="Vazirmatn"/>
                <a:ea typeface="Vazirmatn"/>
                <a:cs typeface="Vazirmatn"/>
              </a:rPr>
              <a:t>۰۶</a:t>
            </a:r>
          </a:p>
        </p:txBody>
      </p:sp>
      <p:sp>
        <p:nvSpPr>
          <p:cNvPr id="32" name="TextBox 31"/>
          <p:cNvSpPr txBox="1"/>
          <p:nvPr/>
        </p:nvSpPr>
        <p:spPr>
          <a:xfrm>
            <a:off x="822960" y="5278526"/>
            <a:ext cx="9594799" cy="186537"/>
          </a:xfrm>
          <a:prstGeom prst="rect">
            <a:avLst/>
          </a:prstGeom>
          <a:noFill/>
        </p:spPr>
        <p:txBody>
          <a:bodyPr wrap="square" lIns="0" tIns="0" rIns="0" bIns="0" anchor="t">
            <a:spAutoFit/>
          </a:bodyPr>
          <a:lstStyle/>
          <a:p>
            <a:pPr algn="r" rtl="1">
              <a:lnSpc>
                <a:spcPct val="115000"/>
              </a:lnSpc>
            </a:pPr>
            <a:r>
              <a:rPr lang="fa-IR" sz="1150" b="1">
                <a:solidFill>
                  <a:srgbClr val="F2F5FA"/>
                </a:solidFill>
                <a:latin typeface="Vazirmatn"/>
                <a:ea typeface="Vazirmatn"/>
                <a:cs typeface="Vazirmatn"/>
              </a:rPr>
              <a:t>۶</a:t>
            </a:r>
          </a:p>
        </p:txBody>
      </p:sp>
      <p:sp>
        <p:nvSpPr>
          <p:cNvPr id="33" name="TextBox 32"/>
          <p:cNvSpPr txBox="1"/>
          <p:nvPr/>
        </p:nvSpPr>
        <p:spPr>
          <a:xfrm>
            <a:off x="822960" y="5475427"/>
            <a:ext cx="9594799" cy="186537"/>
          </a:xfrm>
          <a:prstGeom prst="rect">
            <a:avLst/>
          </a:prstGeom>
          <a:noFill/>
        </p:spPr>
        <p:txBody>
          <a:bodyPr wrap="square" lIns="0" tIns="0" rIns="0" bIns="0" anchor="t">
            <a:spAutoFit/>
          </a:bodyPr>
          <a:lstStyle/>
          <a:p>
            <a:pPr algn="r" rtl="1">
              <a:lnSpc>
                <a:spcPct val="115000"/>
              </a:lnSpc>
            </a:pPr>
            <a:r>
              <a:rPr lang="fa-IR" sz="1150" b="0">
                <a:solidFill>
                  <a:srgbClr val="8A94A8"/>
                </a:solidFill>
                <a:latin typeface="Vazirmatn"/>
                <a:ea typeface="Vazirmatn"/>
                <a:cs typeface="Vazirmatn"/>
              </a:rPr>
              <a:t>کاربرد بالینی: بازتوانی PRT، نیاز پروتئینی تا ۱.۶ گرم/کیلوگرم و پیشگیری از شکستگی</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 y="67616"/>
            <a:ext cx="12191695" cy="6858000"/>
          </a:xfrm>
          <a:prstGeom prst="rect">
            <a:avLst/>
          </a:prstGeom>
          <a:solidFill>
            <a:srgbClr val="10141F"/>
          </a:solidFill>
          <a:ln>
            <a:noFill/>
          </a:ln>
          <a:effectLst/>
        </p:spPr>
        <p:txBody>
          <a:bodyPr rtlCol="0" anchor="ctr"/>
          <a:lstStyle/>
          <a:p>
            <a:pPr algn="ctr"/>
            <a:endParaRPr sz="2800">
              <a:solidFill>
                <a:schemeClr val="bg1"/>
              </a:solidFill>
            </a:endParaRPr>
          </a:p>
        </p:txBody>
      </p:sp>
      <p:sp>
        <p:nvSpPr>
          <p:cNvPr id="5" name="TextBox 4"/>
          <p:cNvSpPr txBox="1"/>
          <p:nvPr/>
        </p:nvSpPr>
        <p:spPr>
          <a:xfrm>
            <a:off x="822960" y="859536"/>
            <a:ext cx="10545775" cy="646331"/>
          </a:xfrm>
          <a:prstGeom prst="rect">
            <a:avLst/>
          </a:prstGeom>
          <a:noFill/>
        </p:spPr>
        <p:txBody>
          <a:bodyPr wrap="square" lIns="0" tIns="0" rIns="0" bIns="0" anchor="t">
            <a:spAutoFit/>
          </a:bodyPr>
          <a:lstStyle/>
          <a:p>
            <a:pPr algn="r" rtl="1">
              <a:lnSpc>
                <a:spcPct val="105000"/>
              </a:lnSpc>
            </a:pPr>
            <a:r>
              <a:rPr lang="fa-IR" sz="4000" b="0">
                <a:solidFill>
                  <a:schemeClr val="bg1"/>
                </a:solidFill>
                <a:latin typeface="Vazirmatn"/>
                <a:ea typeface="Vazirmatn"/>
              </a:rPr>
              <a:t>چرا BMI در سالمند گمراه‌کننده است؟</a:t>
            </a:r>
          </a:p>
        </p:txBody>
      </p:sp>
      <p:sp>
        <p:nvSpPr>
          <p:cNvPr id="6" name="Rectangle 5"/>
          <p:cNvSpPr/>
          <p:nvPr/>
        </p:nvSpPr>
        <p:spPr>
          <a:xfrm>
            <a:off x="10774375" y="1664208"/>
            <a:ext cx="594360" cy="45720"/>
          </a:xfrm>
          <a:prstGeom prst="rect">
            <a:avLst/>
          </a:prstGeom>
          <a:solidFill>
            <a:srgbClr val="5EA0F2"/>
          </a:solidFill>
          <a:ln>
            <a:noFill/>
          </a:ln>
          <a:effectLst/>
        </p:spPr>
        <p:txBody>
          <a:bodyPr rtlCol="0" anchor="ctr"/>
          <a:lstStyle/>
          <a:p>
            <a:pPr algn="ctr"/>
            <a:endParaRPr sz="2800">
              <a:solidFill>
                <a:schemeClr val="bg1"/>
              </a:solidFill>
            </a:endParaRPr>
          </a:p>
        </p:txBody>
      </p:sp>
      <p:sp>
        <p:nvSpPr>
          <p:cNvPr id="8" name="Rectangle 7"/>
          <p:cNvSpPr/>
          <p:nvPr/>
        </p:nvSpPr>
        <p:spPr>
          <a:xfrm>
            <a:off x="10692079" y="2939796"/>
            <a:ext cx="475488" cy="50292"/>
          </a:xfrm>
          <a:prstGeom prst="rect">
            <a:avLst/>
          </a:prstGeom>
          <a:solidFill>
            <a:srgbClr val="5EA0F2"/>
          </a:solidFill>
          <a:ln>
            <a:noFill/>
          </a:ln>
          <a:effectLst/>
        </p:spPr>
        <p:txBody>
          <a:bodyPr rtlCol="0" anchor="ctr"/>
          <a:lstStyle/>
          <a:p>
            <a:pPr algn="ctr"/>
            <a:endParaRPr sz="2800">
              <a:solidFill>
                <a:schemeClr val="bg1"/>
              </a:solidFill>
            </a:endParaRPr>
          </a:p>
        </p:txBody>
      </p:sp>
      <p:sp>
        <p:nvSpPr>
          <p:cNvPr id="9" name="TextBox 8"/>
          <p:cNvSpPr txBox="1"/>
          <p:nvPr/>
        </p:nvSpPr>
        <p:spPr>
          <a:xfrm>
            <a:off x="10820095" y="3380494"/>
            <a:ext cx="347472" cy="421077"/>
          </a:xfrm>
          <a:prstGeom prst="rect">
            <a:avLst/>
          </a:prstGeom>
          <a:noFill/>
        </p:spPr>
        <p:txBody>
          <a:bodyPr wrap="square" lIns="0" tIns="0" rIns="0" bIns="0" anchor="t">
            <a:spAutoFit/>
          </a:bodyPr>
          <a:lstStyle/>
          <a:p>
            <a:pPr algn="r" rtl="1">
              <a:lnSpc>
                <a:spcPct val="105000"/>
              </a:lnSpc>
            </a:pPr>
            <a:r>
              <a:rPr lang="fa-IR" sz="2800" b="1" dirty="0">
                <a:solidFill>
                  <a:schemeClr val="bg1"/>
                </a:solidFill>
                <a:latin typeface="Vazirmatn"/>
                <a:ea typeface="Vazirmatn"/>
              </a:rPr>
              <a:t>۱</a:t>
            </a:r>
          </a:p>
        </p:txBody>
      </p:sp>
      <p:sp>
        <p:nvSpPr>
          <p:cNvPr id="10" name="TextBox 9"/>
          <p:cNvSpPr txBox="1"/>
          <p:nvPr/>
        </p:nvSpPr>
        <p:spPr>
          <a:xfrm>
            <a:off x="8805444" y="3380494"/>
            <a:ext cx="2014651" cy="424732"/>
          </a:xfrm>
          <a:prstGeom prst="rect">
            <a:avLst/>
          </a:prstGeom>
          <a:noFill/>
        </p:spPr>
        <p:txBody>
          <a:bodyPr wrap="square" lIns="0" tIns="0" rIns="0" bIns="0" anchor="t">
            <a:spAutoFit/>
          </a:bodyPr>
          <a:lstStyle/>
          <a:p>
            <a:pPr algn="r" rtl="1">
              <a:lnSpc>
                <a:spcPct val="115000"/>
              </a:lnSpc>
            </a:pPr>
            <a:r>
              <a:rPr lang="fa-IR" sz="2400" b="1" dirty="0">
                <a:solidFill>
                  <a:schemeClr val="bg1"/>
                </a:solidFill>
                <a:latin typeface="Vazirmatn"/>
                <a:ea typeface="Vazirmatn"/>
              </a:rPr>
              <a:t>BMI کم‌نمایان</a:t>
            </a:r>
          </a:p>
        </p:txBody>
      </p:sp>
      <p:sp>
        <p:nvSpPr>
          <p:cNvPr id="11" name="TextBox 10"/>
          <p:cNvSpPr txBox="1"/>
          <p:nvPr/>
        </p:nvSpPr>
        <p:spPr>
          <a:xfrm>
            <a:off x="9152916" y="4063856"/>
            <a:ext cx="2014651" cy="1080296"/>
          </a:xfrm>
          <a:prstGeom prst="rect">
            <a:avLst/>
          </a:prstGeom>
          <a:noFill/>
        </p:spPr>
        <p:txBody>
          <a:bodyPr wrap="square" lIns="0" tIns="0" rIns="0" bIns="0" anchor="t">
            <a:spAutoFit/>
          </a:bodyPr>
          <a:lstStyle/>
          <a:p>
            <a:pPr algn="r" rtl="1">
              <a:lnSpc>
                <a:spcPct val="130000"/>
              </a:lnSpc>
            </a:pPr>
            <a:r>
              <a:rPr lang="fa-IR" b="0" dirty="0">
                <a:solidFill>
                  <a:schemeClr val="bg1"/>
                </a:solidFill>
                <a:latin typeface="Vazirmatn"/>
                <a:ea typeface="Vazirmatn"/>
              </a:rPr>
              <a:t>کاهش قد سالمندی موجب کم‌نمایان شدن BMI می‌شود.</a:t>
            </a:r>
          </a:p>
        </p:txBody>
      </p:sp>
      <p:sp>
        <p:nvSpPr>
          <p:cNvPr id="12" name="Rectangle 11"/>
          <p:cNvSpPr/>
          <p:nvPr/>
        </p:nvSpPr>
        <p:spPr>
          <a:xfrm>
            <a:off x="8795919" y="2939796"/>
            <a:ext cx="9525" cy="2542032"/>
          </a:xfrm>
          <a:prstGeom prst="rect">
            <a:avLst/>
          </a:prstGeom>
          <a:solidFill>
            <a:srgbClr val="2A3348"/>
          </a:solidFill>
          <a:ln>
            <a:noFill/>
          </a:ln>
          <a:effectLst/>
        </p:spPr>
        <p:txBody>
          <a:bodyPr rtlCol="0" anchor="ctr"/>
          <a:lstStyle/>
          <a:p>
            <a:pPr algn="ctr"/>
            <a:endParaRPr sz="2800">
              <a:solidFill>
                <a:schemeClr val="bg1"/>
              </a:solidFill>
            </a:endParaRPr>
          </a:p>
        </p:txBody>
      </p:sp>
      <p:sp>
        <p:nvSpPr>
          <p:cNvPr id="13" name="Rectangle 12"/>
          <p:cNvSpPr/>
          <p:nvPr/>
        </p:nvSpPr>
        <p:spPr>
          <a:xfrm>
            <a:off x="7982484" y="2939796"/>
            <a:ext cx="475488" cy="50292"/>
          </a:xfrm>
          <a:prstGeom prst="rect">
            <a:avLst/>
          </a:prstGeom>
          <a:solidFill>
            <a:srgbClr val="5EA0F2"/>
          </a:solidFill>
          <a:ln>
            <a:noFill/>
          </a:ln>
          <a:effectLst/>
        </p:spPr>
        <p:txBody>
          <a:bodyPr rtlCol="0" anchor="ctr"/>
          <a:lstStyle/>
          <a:p>
            <a:pPr algn="ctr"/>
            <a:endParaRPr sz="2800">
              <a:solidFill>
                <a:schemeClr val="bg1"/>
              </a:solidFill>
            </a:endParaRPr>
          </a:p>
        </p:txBody>
      </p:sp>
      <p:sp>
        <p:nvSpPr>
          <p:cNvPr id="14" name="TextBox 13"/>
          <p:cNvSpPr txBox="1"/>
          <p:nvPr/>
        </p:nvSpPr>
        <p:spPr>
          <a:xfrm>
            <a:off x="7909331" y="3352794"/>
            <a:ext cx="548641" cy="452432"/>
          </a:xfrm>
          <a:prstGeom prst="rect">
            <a:avLst/>
          </a:prstGeom>
          <a:noFill/>
        </p:spPr>
        <p:txBody>
          <a:bodyPr wrap="square" lIns="0" tIns="0" rIns="0" bIns="0" anchor="t">
            <a:spAutoFit/>
          </a:bodyPr>
          <a:lstStyle/>
          <a:p>
            <a:pPr algn="r" rtl="1">
              <a:lnSpc>
                <a:spcPct val="105000"/>
              </a:lnSpc>
            </a:pPr>
            <a:r>
              <a:rPr lang="fa-IR" sz="2800" b="1" dirty="0">
                <a:solidFill>
                  <a:schemeClr val="bg1"/>
                </a:solidFill>
                <a:latin typeface="Vazirmatn"/>
                <a:ea typeface="Vazirmatn"/>
              </a:rPr>
              <a:t>۲</a:t>
            </a:r>
          </a:p>
        </p:txBody>
      </p:sp>
      <p:sp>
        <p:nvSpPr>
          <p:cNvPr id="15" name="TextBox 14"/>
          <p:cNvSpPr txBox="1"/>
          <p:nvPr/>
        </p:nvSpPr>
        <p:spPr>
          <a:xfrm>
            <a:off x="6095849" y="3352794"/>
            <a:ext cx="2014651" cy="424732"/>
          </a:xfrm>
          <a:prstGeom prst="rect">
            <a:avLst/>
          </a:prstGeom>
          <a:noFill/>
        </p:spPr>
        <p:txBody>
          <a:bodyPr wrap="square" lIns="0" tIns="0" rIns="0" bIns="0" anchor="t">
            <a:spAutoFit/>
          </a:bodyPr>
          <a:lstStyle/>
          <a:p>
            <a:pPr algn="r" rtl="1">
              <a:lnSpc>
                <a:spcPct val="115000"/>
              </a:lnSpc>
            </a:pPr>
            <a:r>
              <a:rPr lang="fa-IR" sz="2400" b="1" dirty="0">
                <a:solidFill>
                  <a:schemeClr val="bg1"/>
                </a:solidFill>
                <a:latin typeface="Vazirmatn"/>
                <a:ea typeface="Vazirmatn"/>
              </a:rPr>
              <a:t>بازتوزیع چربی</a:t>
            </a:r>
          </a:p>
        </p:txBody>
      </p:sp>
      <p:sp>
        <p:nvSpPr>
          <p:cNvPr id="16" name="TextBox 15"/>
          <p:cNvSpPr txBox="1"/>
          <p:nvPr/>
        </p:nvSpPr>
        <p:spPr>
          <a:xfrm>
            <a:off x="6443321" y="4063856"/>
            <a:ext cx="2014651" cy="1080296"/>
          </a:xfrm>
          <a:prstGeom prst="rect">
            <a:avLst/>
          </a:prstGeom>
          <a:noFill/>
        </p:spPr>
        <p:txBody>
          <a:bodyPr wrap="square" lIns="0" tIns="0" rIns="0" bIns="0" anchor="t">
            <a:spAutoFit/>
          </a:bodyPr>
          <a:lstStyle/>
          <a:p>
            <a:pPr algn="r" rtl="1">
              <a:lnSpc>
                <a:spcPct val="130000"/>
              </a:lnSpc>
            </a:pPr>
            <a:r>
              <a:rPr lang="fa-IR" b="0" dirty="0">
                <a:solidFill>
                  <a:schemeClr val="bg1"/>
                </a:solidFill>
                <a:latin typeface="Vazirmatn"/>
                <a:ea typeface="Vazirmatn"/>
              </a:rPr>
              <a:t>سارکوپنی با بازتوزیع چربی به سمت احشایی همراه است.</a:t>
            </a:r>
          </a:p>
        </p:txBody>
      </p:sp>
      <p:sp>
        <p:nvSpPr>
          <p:cNvPr id="17" name="Rectangle 16"/>
          <p:cNvSpPr/>
          <p:nvPr/>
        </p:nvSpPr>
        <p:spPr>
          <a:xfrm>
            <a:off x="6086324" y="2939796"/>
            <a:ext cx="9525" cy="2542032"/>
          </a:xfrm>
          <a:prstGeom prst="rect">
            <a:avLst/>
          </a:prstGeom>
          <a:solidFill>
            <a:srgbClr val="2A3348"/>
          </a:solidFill>
          <a:ln>
            <a:noFill/>
          </a:ln>
          <a:effectLst/>
        </p:spPr>
        <p:txBody>
          <a:bodyPr rtlCol="0" anchor="ctr"/>
          <a:lstStyle/>
          <a:p>
            <a:pPr algn="ctr"/>
            <a:endParaRPr sz="2800">
              <a:solidFill>
                <a:schemeClr val="bg1"/>
              </a:solidFill>
            </a:endParaRPr>
          </a:p>
        </p:txBody>
      </p:sp>
      <p:sp>
        <p:nvSpPr>
          <p:cNvPr id="18" name="Rectangle 17"/>
          <p:cNvSpPr/>
          <p:nvPr/>
        </p:nvSpPr>
        <p:spPr>
          <a:xfrm>
            <a:off x="5272889" y="2939796"/>
            <a:ext cx="475488" cy="50292"/>
          </a:xfrm>
          <a:prstGeom prst="rect">
            <a:avLst/>
          </a:prstGeom>
          <a:solidFill>
            <a:srgbClr val="5EA0F2"/>
          </a:solidFill>
          <a:ln>
            <a:noFill/>
          </a:ln>
          <a:effectLst/>
        </p:spPr>
        <p:txBody>
          <a:bodyPr rtlCol="0" anchor="ctr"/>
          <a:lstStyle/>
          <a:p>
            <a:pPr algn="ctr"/>
            <a:endParaRPr sz="2800">
              <a:solidFill>
                <a:schemeClr val="bg1"/>
              </a:solidFill>
            </a:endParaRPr>
          </a:p>
        </p:txBody>
      </p:sp>
      <p:sp>
        <p:nvSpPr>
          <p:cNvPr id="19" name="TextBox 18"/>
          <p:cNvSpPr txBox="1"/>
          <p:nvPr/>
        </p:nvSpPr>
        <p:spPr>
          <a:xfrm>
            <a:off x="5400905" y="3195828"/>
            <a:ext cx="548640" cy="300788"/>
          </a:xfrm>
          <a:prstGeom prst="rect">
            <a:avLst/>
          </a:prstGeom>
          <a:noFill/>
        </p:spPr>
        <p:txBody>
          <a:bodyPr wrap="square" lIns="0" tIns="0" rIns="0" bIns="0" anchor="t">
            <a:spAutoFit/>
          </a:bodyPr>
          <a:lstStyle/>
          <a:p>
            <a:pPr algn="r" rtl="1">
              <a:lnSpc>
                <a:spcPct val="105000"/>
              </a:lnSpc>
            </a:pPr>
            <a:r>
              <a:rPr lang="fa-IR" sz="2000" b="1" dirty="0">
                <a:solidFill>
                  <a:schemeClr val="bg1"/>
                </a:solidFill>
                <a:latin typeface="Vazirmatn"/>
                <a:ea typeface="Vazirmatn"/>
              </a:rPr>
              <a:t>۳</a:t>
            </a:r>
            <a:endParaRPr lang="fa-IR" sz="3600" b="1" dirty="0">
              <a:solidFill>
                <a:schemeClr val="bg1"/>
              </a:solidFill>
              <a:latin typeface="Vazirmatn"/>
              <a:ea typeface="Vazirmatn"/>
            </a:endParaRPr>
          </a:p>
        </p:txBody>
      </p:sp>
      <p:sp>
        <p:nvSpPr>
          <p:cNvPr id="20" name="TextBox 19"/>
          <p:cNvSpPr txBox="1"/>
          <p:nvPr/>
        </p:nvSpPr>
        <p:spPr>
          <a:xfrm>
            <a:off x="3733726" y="3195828"/>
            <a:ext cx="2014651" cy="424732"/>
          </a:xfrm>
          <a:prstGeom prst="rect">
            <a:avLst/>
          </a:prstGeom>
          <a:noFill/>
        </p:spPr>
        <p:txBody>
          <a:bodyPr wrap="square" lIns="0" tIns="0" rIns="0" bIns="0" anchor="t">
            <a:spAutoFit/>
          </a:bodyPr>
          <a:lstStyle/>
          <a:p>
            <a:pPr algn="r" rtl="1">
              <a:lnSpc>
                <a:spcPct val="115000"/>
              </a:lnSpc>
            </a:pPr>
            <a:r>
              <a:rPr lang="fa-IR" sz="2400" b="1" dirty="0">
                <a:solidFill>
                  <a:schemeClr val="bg1"/>
                </a:solidFill>
                <a:latin typeface="Vazirmatn"/>
                <a:ea typeface="Vazirmatn"/>
              </a:rPr>
              <a:t>التهاب مزمن و IR</a:t>
            </a:r>
          </a:p>
        </p:txBody>
      </p:sp>
      <p:sp>
        <p:nvSpPr>
          <p:cNvPr id="21" name="TextBox 20"/>
          <p:cNvSpPr txBox="1"/>
          <p:nvPr/>
        </p:nvSpPr>
        <p:spPr>
          <a:xfrm>
            <a:off x="3733726" y="4041434"/>
            <a:ext cx="2014651" cy="1440394"/>
          </a:xfrm>
          <a:prstGeom prst="rect">
            <a:avLst/>
          </a:prstGeom>
          <a:noFill/>
        </p:spPr>
        <p:txBody>
          <a:bodyPr wrap="square" lIns="0" tIns="0" rIns="0" bIns="0" anchor="t">
            <a:spAutoFit/>
          </a:bodyPr>
          <a:lstStyle/>
          <a:p>
            <a:pPr algn="r" rtl="1">
              <a:lnSpc>
                <a:spcPct val="130000"/>
              </a:lnSpc>
            </a:pPr>
            <a:r>
              <a:rPr lang="fa-IR" b="0" dirty="0">
                <a:solidFill>
                  <a:schemeClr val="bg1"/>
                </a:solidFill>
                <a:latin typeface="Vazirmatn"/>
                <a:ea typeface="Vazirmatn"/>
              </a:rPr>
              <a:t>چاقی شکمی با ترشح سایتوکین‌های پیش‌التهابی و مقاومت به انسولین همراه است.</a:t>
            </a:r>
          </a:p>
        </p:txBody>
      </p:sp>
      <p:sp>
        <p:nvSpPr>
          <p:cNvPr id="22" name="Rectangle 21"/>
          <p:cNvSpPr/>
          <p:nvPr/>
        </p:nvSpPr>
        <p:spPr>
          <a:xfrm>
            <a:off x="3376729" y="2939796"/>
            <a:ext cx="9525" cy="2542032"/>
          </a:xfrm>
          <a:prstGeom prst="rect">
            <a:avLst/>
          </a:prstGeom>
          <a:solidFill>
            <a:srgbClr val="2A3348"/>
          </a:solidFill>
          <a:ln>
            <a:noFill/>
          </a:ln>
          <a:effectLst/>
        </p:spPr>
        <p:txBody>
          <a:bodyPr rtlCol="0" anchor="ctr"/>
          <a:lstStyle/>
          <a:p>
            <a:pPr algn="ctr"/>
            <a:endParaRPr sz="2800">
              <a:solidFill>
                <a:schemeClr val="bg1"/>
              </a:solidFill>
            </a:endParaRPr>
          </a:p>
        </p:txBody>
      </p:sp>
      <p:sp>
        <p:nvSpPr>
          <p:cNvPr id="23" name="Rectangle 22"/>
          <p:cNvSpPr/>
          <p:nvPr/>
        </p:nvSpPr>
        <p:spPr>
          <a:xfrm>
            <a:off x="2563294" y="2939796"/>
            <a:ext cx="475488" cy="50292"/>
          </a:xfrm>
          <a:prstGeom prst="rect">
            <a:avLst/>
          </a:prstGeom>
          <a:solidFill>
            <a:srgbClr val="5EA0F2"/>
          </a:solidFill>
          <a:ln>
            <a:noFill/>
          </a:ln>
          <a:effectLst/>
        </p:spPr>
        <p:txBody>
          <a:bodyPr rtlCol="0" anchor="ctr"/>
          <a:lstStyle/>
          <a:p>
            <a:pPr algn="ctr"/>
            <a:endParaRPr sz="2800">
              <a:solidFill>
                <a:schemeClr val="bg1"/>
              </a:solidFill>
            </a:endParaRPr>
          </a:p>
        </p:txBody>
      </p:sp>
      <p:sp>
        <p:nvSpPr>
          <p:cNvPr id="24" name="TextBox 23"/>
          <p:cNvSpPr txBox="1"/>
          <p:nvPr/>
        </p:nvSpPr>
        <p:spPr>
          <a:xfrm>
            <a:off x="2490142" y="3195828"/>
            <a:ext cx="548640" cy="421077"/>
          </a:xfrm>
          <a:prstGeom prst="rect">
            <a:avLst/>
          </a:prstGeom>
          <a:noFill/>
        </p:spPr>
        <p:txBody>
          <a:bodyPr wrap="square" lIns="0" tIns="0" rIns="0" bIns="0" anchor="t">
            <a:spAutoFit/>
          </a:bodyPr>
          <a:lstStyle/>
          <a:p>
            <a:pPr algn="r" rtl="1">
              <a:lnSpc>
                <a:spcPct val="105000"/>
              </a:lnSpc>
            </a:pPr>
            <a:r>
              <a:rPr lang="fa-IR" sz="2800" b="1" dirty="0">
                <a:solidFill>
                  <a:schemeClr val="bg1"/>
                </a:solidFill>
                <a:latin typeface="Vazirmatn"/>
                <a:ea typeface="Vazirmatn"/>
              </a:rPr>
              <a:t>۴</a:t>
            </a:r>
            <a:endParaRPr lang="fa-IR" sz="1600" b="1" dirty="0">
              <a:solidFill>
                <a:schemeClr val="bg1"/>
              </a:solidFill>
              <a:latin typeface="Vazirmatn"/>
              <a:ea typeface="Vazirmatn"/>
            </a:endParaRPr>
          </a:p>
        </p:txBody>
      </p:sp>
      <p:sp>
        <p:nvSpPr>
          <p:cNvPr id="25" name="TextBox 24"/>
          <p:cNvSpPr txBox="1"/>
          <p:nvPr/>
        </p:nvSpPr>
        <p:spPr>
          <a:xfrm>
            <a:off x="350520" y="3071884"/>
            <a:ext cx="2407920" cy="424732"/>
          </a:xfrm>
          <a:prstGeom prst="rect">
            <a:avLst/>
          </a:prstGeom>
          <a:noFill/>
        </p:spPr>
        <p:txBody>
          <a:bodyPr wrap="square" lIns="0" tIns="0" rIns="0" bIns="0" anchor="t">
            <a:spAutoFit/>
          </a:bodyPr>
          <a:lstStyle/>
          <a:p>
            <a:pPr algn="r" rtl="1">
              <a:lnSpc>
                <a:spcPct val="115000"/>
              </a:lnSpc>
            </a:pPr>
            <a:r>
              <a:rPr lang="fa-IR" sz="2400" b="1" dirty="0">
                <a:solidFill>
                  <a:schemeClr val="bg1"/>
                </a:solidFill>
                <a:latin typeface="Vazirmatn"/>
                <a:ea typeface="Vazirmatn"/>
              </a:rPr>
              <a:t>شاخص‌های جایگزین</a:t>
            </a:r>
          </a:p>
        </p:txBody>
      </p:sp>
      <p:sp>
        <p:nvSpPr>
          <p:cNvPr id="26" name="TextBox 25"/>
          <p:cNvSpPr txBox="1"/>
          <p:nvPr/>
        </p:nvSpPr>
        <p:spPr>
          <a:xfrm>
            <a:off x="542618" y="4063856"/>
            <a:ext cx="2215822" cy="1080296"/>
          </a:xfrm>
          <a:prstGeom prst="rect">
            <a:avLst/>
          </a:prstGeom>
          <a:noFill/>
        </p:spPr>
        <p:txBody>
          <a:bodyPr wrap="square" lIns="0" tIns="0" rIns="0" bIns="0" anchor="t">
            <a:spAutoFit/>
          </a:bodyPr>
          <a:lstStyle/>
          <a:p>
            <a:pPr algn="r" rtl="1">
              <a:lnSpc>
                <a:spcPct val="130000"/>
              </a:lnSpc>
            </a:pPr>
            <a:r>
              <a:rPr lang="fa-IR" b="0" dirty="0">
                <a:solidFill>
                  <a:schemeClr val="bg1"/>
                </a:solidFill>
                <a:latin typeface="Vazirmatn"/>
                <a:ea typeface="Vazirmatn"/>
              </a:rPr>
              <a:t>پیش‌بینی مرگ‌ومیر با شاخص‌های چربی شکمی دقیق‌تر است.</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41F"/>
          </a:solidFill>
          <a:ln>
            <a:noFill/>
          </a:ln>
          <a:effectLst/>
        </p:spPr>
        <p:txBody>
          <a:bodyPr rtlCol="0" anchor="ctr"/>
          <a:lstStyle/>
          <a:p>
            <a:pPr algn="ctr"/>
            <a:endParaRPr sz="2800"/>
          </a:p>
        </p:txBody>
      </p:sp>
      <p:sp>
        <p:nvSpPr>
          <p:cNvPr id="5" name="TextBox 4"/>
          <p:cNvSpPr txBox="1"/>
          <p:nvPr/>
        </p:nvSpPr>
        <p:spPr>
          <a:xfrm>
            <a:off x="822960" y="859536"/>
            <a:ext cx="10545775" cy="421077"/>
          </a:xfrm>
          <a:prstGeom prst="rect">
            <a:avLst/>
          </a:prstGeom>
          <a:noFill/>
        </p:spPr>
        <p:txBody>
          <a:bodyPr wrap="square" lIns="0" tIns="0" rIns="0" bIns="0" anchor="t">
            <a:spAutoFit/>
          </a:bodyPr>
          <a:lstStyle/>
          <a:p>
            <a:pPr algn="r" rtl="1">
              <a:lnSpc>
                <a:spcPct val="105000"/>
              </a:lnSpc>
            </a:pPr>
            <a:r>
              <a:rPr lang="fa-IR" sz="2800" b="0" dirty="0">
                <a:solidFill>
                  <a:schemeClr val="bg1"/>
                </a:solidFill>
                <a:latin typeface="Vazirmatn"/>
                <a:ea typeface="Vazirmatn"/>
              </a:rPr>
              <a:t>مداخله مؤثر هرگز تک‌وجهی نیست: تعامل سه‌گانه تغذیه، فعالیت و بیماری</a:t>
            </a:r>
          </a:p>
        </p:txBody>
      </p:sp>
      <p:sp>
        <p:nvSpPr>
          <p:cNvPr id="6" name="Rectangle 5"/>
          <p:cNvSpPr/>
          <p:nvPr/>
        </p:nvSpPr>
        <p:spPr>
          <a:xfrm>
            <a:off x="10774375" y="1664208"/>
            <a:ext cx="594360" cy="45720"/>
          </a:xfrm>
          <a:prstGeom prst="rect">
            <a:avLst/>
          </a:prstGeom>
          <a:solidFill>
            <a:srgbClr val="5EA0F2"/>
          </a:solidFill>
          <a:ln>
            <a:noFill/>
          </a:ln>
          <a:effectLst/>
        </p:spPr>
        <p:txBody>
          <a:bodyPr rtlCol="0" anchor="ctr"/>
          <a:lstStyle/>
          <a:p>
            <a:pPr algn="ctr"/>
            <a:endParaRPr sz="2800"/>
          </a:p>
        </p:txBody>
      </p:sp>
      <p:sp>
        <p:nvSpPr>
          <p:cNvPr id="7" name="TextBox 6"/>
          <p:cNvSpPr txBox="1"/>
          <p:nvPr/>
        </p:nvSpPr>
        <p:spPr>
          <a:xfrm>
            <a:off x="822960" y="6473952"/>
            <a:ext cx="548640" cy="194349"/>
          </a:xfrm>
          <a:prstGeom prst="rect">
            <a:avLst/>
          </a:prstGeom>
          <a:noFill/>
        </p:spPr>
        <p:txBody>
          <a:bodyPr wrap="square" lIns="0" tIns="0" rIns="0" bIns="0" anchor="t">
            <a:spAutoFit/>
          </a:bodyPr>
          <a:lstStyle/>
          <a:p>
            <a:pPr algn="ctr" rtl="1">
              <a:lnSpc>
                <a:spcPct val="115000"/>
              </a:lnSpc>
            </a:pPr>
            <a:r>
              <a:rPr lang="fa-IR" sz="1200" b="0">
                <a:latin typeface="Vazirmatn"/>
                <a:ea typeface="Vazirmatn"/>
              </a:rPr>
              <a:t>۴</a:t>
            </a:r>
          </a:p>
        </p:txBody>
      </p:sp>
      <p:sp>
        <p:nvSpPr>
          <p:cNvPr id="8" name="Oval 7"/>
          <p:cNvSpPr/>
          <p:nvPr/>
        </p:nvSpPr>
        <p:spPr>
          <a:xfrm>
            <a:off x="4527651" y="2642616"/>
            <a:ext cx="3136392" cy="3136392"/>
          </a:xfrm>
          <a:prstGeom prst="ellipse">
            <a:avLst/>
          </a:prstGeom>
          <a:noFill/>
          <a:ln w="19050">
            <a:solidFill>
              <a:srgbClr val="2A3348"/>
            </a:solidFill>
          </a:ln>
          <a:effectLst/>
        </p:spPr>
        <p:txBody>
          <a:bodyPr rtlCol="0" anchor="ctr"/>
          <a:lstStyle/>
          <a:p>
            <a:pPr algn="ctr"/>
            <a:endParaRPr sz="2800"/>
          </a:p>
        </p:txBody>
      </p:sp>
      <p:sp>
        <p:nvSpPr>
          <p:cNvPr id="9" name="Oval 8"/>
          <p:cNvSpPr/>
          <p:nvPr/>
        </p:nvSpPr>
        <p:spPr>
          <a:xfrm>
            <a:off x="5122011" y="3236976"/>
            <a:ext cx="1947672" cy="1947672"/>
          </a:xfrm>
          <a:prstGeom prst="ellipse">
            <a:avLst/>
          </a:prstGeom>
          <a:solidFill>
            <a:srgbClr val="5EA0F2"/>
          </a:solidFill>
          <a:ln>
            <a:noFill/>
          </a:ln>
          <a:effectLst/>
        </p:spPr>
        <p:txBody>
          <a:bodyPr rtlCol="0" anchor="ctr"/>
          <a:lstStyle/>
          <a:p>
            <a:pPr algn="ctr"/>
            <a:endParaRPr sz="2800"/>
          </a:p>
        </p:txBody>
      </p:sp>
      <p:sp>
        <p:nvSpPr>
          <p:cNvPr id="10" name="TextBox 9"/>
          <p:cNvSpPr txBox="1"/>
          <p:nvPr/>
        </p:nvSpPr>
        <p:spPr>
          <a:xfrm>
            <a:off x="5304891" y="3677193"/>
            <a:ext cx="1581912" cy="610039"/>
          </a:xfrm>
          <a:prstGeom prst="rect">
            <a:avLst/>
          </a:prstGeom>
          <a:noFill/>
        </p:spPr>
        <p:txBody>
          <a:bodyPr wrap="square" lIns="0" tIns="0" rIns="0" bIns="0" anchor="ctr">
            <a:spAutoFit/>
          </a:bodyPr>
          <a:lstStyle/>
          <a:p>
            <a:pPr algn="ctr" rtl="1">
              <a:lnSpc>
                <a:spcPct val="115000"/>
              </a:lnSpc>
            </a:pPr>
            <a:r>
              <a:rPr lang="fa-IR" b="1">
                <a:latin typeface="Vazirmatn"/>
                <a:ea typeface="Vazirmatn"/>
              </a:rPr>
              <a:t>مثلث تغذیه–فعالیت–بیماری</a:t>
            </a:r>
          </a:p>
        </p:txBody>
      </p:sp>
      <p:sp>
        <p:nvSpPr>
          <p:cNvPr id="11" name="TextBox 10"/>
          <p:cNvSpPr txBox="1"/>
          <p:nvPr/>
        </p:nvSpPr>
        <p:spPr>
          <a:xfrm>
            <a:off x="5350611" y="4256532"/>
            <a:ext cx="1490472" cy="722185"/>
          </a:xfrm>
          <a:prstGeom prst="rect">
            <a:avLst/>
          </a:prstGeom>
          <a:noFill/>
        </p:spPr>
        <p:txBody>
          <a:bodyPr wrap="square" lIns="0" tIns="0" rIns="0" bIns="0" anchor="t">
            <a:spAutoFit/>
          </a:bodyPr>
          <a:lstStyle/>
          <a:p>
            <a:pPr algn="ctr" rtl="1">
              <a:lnSpc>
                <a:spcPct val="115000"/>
              </a:lnSpc>
            </a:pPr>
            <a:r>
              <a:rPr lang="fa-IR" sz="1400" b="0">
                <a:latin typeface="Vazirmatn"/>
                <a:ea typeface="Vazirmatn"/>
              </a:rPr>
              <a:t>هر ضلع، دو ضلع دیگر را تقویت یا تخریب می‌کند.</a:t>
            </a:r>
          </a:p>
        </p:txBody>
      </p:sp>
      <p:sp>
        <p:nvSpPr>
          <p:cNvPr id="12" name="Rounded Rectangle 11"/>
          <p:cNvSpPr/>
          <p:nvPr/>
        </p:nvSpPr>
        <p:spPr>
          <a:xfrm>
            <a:off x="4769967" y="2005990"/>
            <a:ext cx="2651760" cy="1051560"/>
          </a:xfrm>
          <a:prstGeom prst="roundRect">
            <a:avLst>
              <a:gd name="adj" fmla="val 14000"/>
            </a:avLst>
          </a:prstGeom>
          <a:solidFill>
            <a:srgbClr val="5EA0F2"/>
          </a:solidFill>
          <a:ln>
            <a:noFill/>
          </a:ln>
          <a:effectLst/>
        </p:spPr>
        <p:txBody>
          <a:bodyPr rtlCol="0" anchor="ctr"/>
          <a:lstStyle/>
          <a:p>
            <a:pPr algn="ctr"/>
            <a:endParaRPr sz="2800"/>
          </a:p>
        </p:txBody>
      </p:sp>
      <p:sp>
        <p:nvSpPr>
          <p:cNvPr id="13" name="TextBox 12"/>
          <p:cNvSpPr txBox="1"/>
          <p:nvPr/>
        </p:nvSpPr>
        <p:spPr>
          <a:xfrm>
            <a:off x="4971135" y="2240280"/>
            <a:ext cx="2249424" cy="291490"/>
          </a:xfrm>
          <a:prstGeom prst="rect">
            <a:avLst/>
          </a:prstGeom>
          <a:noFill/>
        </p:spPr>
        <p:txBody>
          <a:bodyPr wrap="square" lIns="0" tIns="0" rIns="0" bIns="0" anchor="t">
            <a:spAutoFit/>
          </a:bodyPr>
          <a:lstStyle/>
          <a:p>
            <a:pPr algn="ctr" rtl="1">
              <a:lnSpc>
                <a:spcPct val="115000"/>
              </a:lnSpc>
            </a:pPr>
            <a:r>
              <a:rPr lang="fa-IR" b="1">
                <a:latin typeface="Vazirmatn"/>
                <a:ea typeface="Vazirmatn"/>
              </a:rPr>
              <a:t>تغذیه</a:t>
            </a:r>
          </a:p>
        </p:txBody>
      </p:sp>
      <p:sp>
        <p:nvSpPr>
          <p:cNvPr id="14" name="TextBox 13"/>
          <p:cNvSpPr txBox="1"/>
          <p:nvPr/>
        </p:nvSpPr>
        <p:spPr>
          <a:xfrm>
            <a:off x="4971135" y="2531770"/>
            <a:ext cx="2249424" cy="474425"/>
          </a:xfrm>
          <a:prstGeom prst="rect">
            <a:avLst/>
          </a:prstGeom>
          <a:noFill/>
        </p:spPr>
        <p:txBody>
          <a:bodyPr wrap="square" lIns="0" tIns="0" rIns="0" bIns="0" anchor="t">
            <a:spAutoFit/>
          </a:bodyPr>
          <a:lstStyle/>
          <a:p>
            <a:pPr algn="ctr" rtl="1">
              <a:lnSpc>
                <a:spcPct val="115000"/>
              </a:lnSpc>
            </a:pPr>
            <a:r>
              <a:rPr lang="fa-IR" sz="1400" b="0" dirty="0">
                <a:latin typeface="Vazirmatn"/>
                <a:ea typeface="Vazirmatn"/>
              </a:rPr>
              <a:t>پروتئین و انرژی، پیش‌نیاز ساخت عضله و ترمیم.</a:t>
            </a:r>
          </a:p>
        </p:txBody>
      </p:sp>
      <p:sp>
        <p:nvSpPr>
          <p:cNvPr id="15" name="Rounded Rectangle 14"/>
          <p:cNvSpPr/>
          <p:nvPr/>
        </p:nvSpPr>
        <p:spPr>
          <a:xfrm>
            <a:off x="1839961" y="4471415"/>
            <a:ext cx="2651760" cy="1051560"/>
          </a:xfrm>
          <a:prstGeom prst="roundRect">
            <a:avLst>
              <a:gd name="adj" fmla="val 14000"/>
            </a:avLst>
          </a:prstGeom>
          <a:solidFill>
            <a:srgbClr val="ADBFDD"/>
          </a:solidFill>
          <a:ln>
            <a:noFill/>
          </a:ln>
          <a:effectLst/>
        </p:spPr>
        <p:txBody>
          <a:bodyPr rtlCol="0" anchor="ctr"/>
          <a:lstStyle/>
          <a:p>
            <a:pPr algn="ctr"/>
            <a:endParaRPr sz="2800"/>
          </a:p>
        </p:txBody>
      </p:sp>
      <p:sp>
        <p:nvSpPr>
          <p:cNvPr id="16" name="TextBox 15"/>
          <p:cNvSpPr txBox="1"/>
          <p:nvPr/>
        </p:nvSpPr>
        <p:spPr>
          <a:xfrm>
            <a:off x="2041129" y="4599431"/>
            <a:ext cx="2249424" cy="291490"/>
          </a:xfrm>
          <a:prstGeom prst="rect">
            <a:avLst/>
          </a:prstGeom>
          <a:noFill/>
        </p:spPr>
        <p:txBody>
          <a:bodyPr wrap="square" lIns="0" tIns="0" rIns="0" bIns="0" anchor="t">
            <a:spAutoFit/>
          </a:bodyPr>
          <a:lstStyle/>
          <a:p>
            <a:pPr algn="ctr" rtl="1">
              <a:lnSpc>
                <a:spcPct val="115000"/>
              </a:lnSpc>
            </a:pPr>
            <a:r>
              <a:rPr lang="fa-IR" b="1">
                <a:latin typeface="Vazirmatn"/>
                <a:ea typeface="Vazirmatn"/>
              </a:rPr>
              <a:t>فعالیت بدنی</a:t>
            </a:r>
          </a:p>
        </p:txBody>
      </p:sp>
      <p:sp>
        <p:nvSpPr>
          <p:cNvPr id="17" name="TextBox 16"/>
          <p:cNvSpPr txBox="1"/>
          <p:nvPr/>
        </p:nvSpPr>
        <p:spPr>
          <a:xfrm>
            <a:off x="2041129" y="4974335"/>
            <a:ext cx="2249424" cy="474425"/>
          </a:xfrm>
          <a:prstGeom prst="rect">
            <a:avLst/>
          </a:prstGeom>
          <a:noFill/>
        </p:spPr>
        <p:txBody>
          <a:bodyPr wrap="square" lIns="0" tIns="0" rIns="0" bIns="0" anchor="t">
            <a:spAutoFit/>
          </a:bodyPr>
          <a:lstStyle/>
          <a:p>
            <a:pPr algn="ctr" rtl="1">
              <a:lnSpc>
                <a:spcPct val="115000"/>
              </a:lnSpc>
            </a:pPr>
            <a:r>
              <a:rPr lang="fa-IR" sz="1400" b="0">
                <a:latin typeface="Vazirmatn"/>
                <a:ea typeface="Vazirmatn"/>
              </a:rPr>
              <a:t>تمرین مقاومتی، محرک سنتز پروتئین عضلانی است.</a:t>
            </a:r>
          </a:p>
        </p:txBody>
      </p:sp>
      <p:sp>
        <p:nvSpPr>
          <p:cNvPr id="18" name="Rounded Rectangle 17"/>
          <p:cNvSpPr/>
          <p:nvPr/>
        </p:nvSpPr>
        <p:spPr>
          <a:xfrm>
            <a:off x="8122615" y="4599431"/>
            <a:ext cx="2651760" cy="1051560"/>
          </a:xfrm>
          <a:prstGeom prst="roundRect">
            <a:avLst>
              <a:gd name="adj" fmla="val 14000"/>
            </a:avLst>
          </a:prstGeom>
          <a:solidFill>
            <a:srgbClr val="BECCE4"/>
          </a:solidFill>
          <a:ln>
            <a:noFill/>
          </a:ln>
          <a:effectLst/>
        </p:spPr>
        <p:txBody>
          <a:bodyPr rtlCol="0" anchor="ctr"/>
          <a:lstStyle/>
          <a:p>
            <a:pPr algn="ctr"/>
            <a:endParaRPr sz="2800"/>
          </a:p>
        </p:txBody>
      </p:sp>
      <p:sp>
        <p:nvSpPr>
          <p:cNvPr id="19" name="TextBox 18"/>
          <p:cNvSpPr txBox="1"/>
          <p:nvPr/>
        </p:nvSpPr>
        <p:spPr>
          <a:xfrm>
            <a:off x="7901141" y="4599432"/>
            <a:ext cx="2249424" cy="291490"/>
          </a:xfrm>
          <a:prstGeom prst="rect">
            <a:avLst/>
          </a:prstGeom>
          <a:noFill/>
        </p:spPr>
        <p:txBody>
          <a:bodyPr wrap="square" lIns="0" tIns="0" rIns="0" bIns="0" anchor="t">
            <a:spAutoFit/>
          </a:bodyPr>
          <a:lstStyle/>
          <a:p>
            <a:pPr algn="ctr" rtl="1">
              <a:lnSpc>
                <a:spcPct val="115000"/>
              </a:lnSpc>
            </a:pPr>
            <a:r>
              <a:rPr lang="fa-IR" b="1">
                <a:latin typeface="Vazirmatn"/>
                <a:ea typeface="Vazirmatn"/>
              </a:rPr>
              <a:t>بیماری</a:t>
            </a:r>
          </a:p>
        </p:txBody>
      </p:sp>
      <p:sp>
        <p:nvSpPr>
          <p:cNvPr id="20" name="TextBox 19"/>
          <p:cNvSpPr txBox="1"/>
          <p:nvPr/>
        </p:nvSpPr>
        <p:spPr>
          <a:xfrm>
            <a:off x="7901141" y="4974336"/>
            <a:ext cx="2249424" cy="474425"/>
          </a:xfrm>
          <a:prstGeom prst="rect">
            <a:avLst/>
          </a:prstGeom>
          <a:noFill/>
        </p:spPr>
        <p:txBody>
          <a:bodyPr wrap="square" lIns="0" tIns="0" rIns="0" bIns="0" anchor="t">
            <a:spAutoFit/>
          </a:bodyPr>
          <a:lstStyle/>
          <a:p>
            <a:pPr algn="ctr" rtl="1">
              <a:lnSpc>
                <a:spcPct val="115000"/>
              </a:lnSpc>
            </a:pPr>
            <a:r>
              <a:rPr lang="fa-IR" sz="1400" b="0">
                <a:latin typeface="Vazirmatn"/>
                <a:ea typeface="Vazirmatn"/>
              </a:rPr>
              <a:t>التهاب سیستمیک، اشتها را سرکوب و کاتابولیسم را بالا می‌برد.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41F"/>
          </a:solidFill>
          <a:ln>
            <a:noFill/>
          </a:ln>
          <a:effectLst/>
        </p:spPr>
        <p:txBody>
          <a:bodyPr rtlCol="0" anchor="ctr"/>
          <a:lstStyle/>
          <a:p>
            <a:pPr algn="ctr"/>
            <a:endParaRPr sz="3200">
              <a:solidFill>
                <a:schemeClr val="bg1"/>
              </a:solidFill>
            </a:endParaRPr>
          </a:p>
        </p:txBody>
      </p:sp>
      <p:sp>
        <p:nvSpPr>
          <p:cNvPr id="3" name="Rounded Rectangle 2"/>
          <p:cNvSpPr/>
          <p:nvPr/>
        </p:nvSpPr>
        <p:spPr>
          <a:xfrm>
            <a:off x="10047427" y="438912"/>
            <a:ext cx="1321308" cy="310896"/>
          </a:xfrm>
          <a:prstGeom prst="roundRect">
            <a:avLst>
              <a:gd name="adj" fmla="val 18000"/>
            </a:avLst>
          </a:prstGeom>
          <a:solidFill>
            <a:srgbClr val="1E3A5F"/>
          </a:solidFill>
          <a:ln>
            <a:noFill/>
          </a:ln>
          <a:effectLst/>
        </p:spPr>
        <p:txBody>
          <a:bodyPr rtlCol="0" anchor="ctr"/>
          <a:lstStyle/>
          <a:p>
            <a:pPr algn="ctr"/>
            <a:endParaRPr sz="3200">
              <a:solidFill>
                <a:schemeClr val="bg1"/>
              </a:solidFill>
            </a:endParaRPr>
          </a:p>
        </p:txBody>
      </p:sp>
      <p:sp>
        <p:nvSpPr>
          <p:cNvPr id="4" name="TextBox 3"/>
          <p:cNvSpPr txBox="1"/>
          <p:nvPr/>
        </p:nvSpPr>
        <p:spPr>
          <a:xfrm>
            <a:off x="10047427" y="464838"/>
            <a:ext cx="1321308" cy="259045"/>
          </a:xfrm>
          <a:prstGeom prst="rect">
            <a:avLst/>
          </a:prstGeom>
          <a:noFill/>
        </p:spPr>
        <p:txBody>
          <a:bodyPr wrap="square" lIns="0" tIns="0" rIns="0" bIns="0" anchor="ctr">
            <a:spAutoFit/>
          </a:bodyPr>
          <a:lstStyle/>
          <a:p>
            <a:pPr algn="ctr" rtl="1">
              <a:lnSpc>
                <a:spcPct val="115000"/>
              </a:lnSpc>
            </a:pPr>
            <a:r>
              <a:rPr lang="fa-IR" sz="1600" b="1">
                <a:solidFill>
                  <a:schemeClr val="bg1"/>
                </a:solidFill>
                <a:latin typeface="Vazirmatn"/>
                <a:ea typeface="Vazirmatn"/>
                <a:cs typeface="Vazirmatn"/>
              </a:rPr>
              <a:t>پاتوفیزیولوژی</a:t>
            </a:r>
          </a:p>
        </p:txBody>
      </p:sp>
      <p:sp>
        <p:nvSpPr>
          <p:cNvPr id="5" name="TextBox 4"/>
          <p:cNvSpPr txBox="1"/>
          <p:nvPr/>
        </p:nvSpPr>
        <p:spPr>
          <a:xfrm>
            <a:off x="822960" y="859536"/>
            <a:ext cx="10545775" cy="661656"/>
          </a:xfrm>
          <a:prstGeom prst="rect">
            <a:avLst/>
          </a:prstGeom>
          <a:noFill/>
        </p:spPr>
        <p:txBody>
          <a:bodyPr wrap="square" lIns="0" tIns="0" rIns="0" bIns="0" anchor="t">
            <a:spAutoFit/>
          </a:bodyPr>
          <a:lstStyle/>
          <a:p>
            <a:pPr algn="r" rtl="1">
              <a:lnSpc>
                <a:spcPct val="105000"/>
              </a:lnSpc>
            </a:pPr>
            <a:r>
              <a:rPr lang="fa-IR" sz="4400" b="0">
                <a:solidFill>
                  <a:schemeClr val="bg1"/>
                </a:solidFill>
                <a:latin typeface="Vazirmatn"/>
                <a:ea typeface="Vazirmatn"/>
                <a:cs typeface="Vazirmatn"/>
              </a:rPr>
              <a:t>سنتز و تجزیه پروتئین عضلانی در تعادل شکننده</a:t>
            </a:r>
          </a:p>
        </p:txBody>
      </p:sp>
      <p:sp>
        <p:nvSpPr>
          <p:cNvPr id="6" name="Rectangle 5"/>
          <p:cNvSpPr/>
          <p:nvPr/>
        </p:nvSpPr>
        <p:spPr>
          <a:xfrm>
            <a:off x="10774375" y="1664208"/>
            <a:ext cx="594360" cy="45720"/>
          </a:xfrm>
          <a:prstGeom prst="rect">
            <a:avLst/>
          </a:prstGeom>
          <a:solidFill>
            <a:srgbClr val="5EA0F2"/>
          </a:solidFill>
          <a:ln>
            <a:noFill/>
          </a:ln>
          <a:effectLst/>
        </p:spPr>
        <p:txBody>
          <a:bodyPr rtlCol="0" anchor="ctr"/>
          <a:lstStyle/>
          <a:p>
            <a:pPr algn="ctr"/>
            <a:endParaRPr sz="3200">
              <a:solidFill>
                <a:schemeClr val="bg1"/>
              </a:solidFill>
            </a:endParaRPr>
          </a:p>
        </p:txBody>
      </p:sp>
      <p:sp>
        <p:nvSpPr>
          <p:cNvPr id="7" name="TextBox 6"/>
          <p:cNvSpPr txBox="1"/>
          <p:nvPr/>
        </p:nvSpPr>
        <p:spPr>
          <a:xfrm>
            <a:off x="822960" y="6473952"/>
            <a:ext cx="548640" cy="226665"/>
          </a:xfrm>
          <a:prstGeom prst="rect">
            <a:avLst/>
          </a:prstGeom>
          <a:noFill/>
        </p:spPr>
        <p:txBody>
          <a:bodyPr wrap="square" lIns="0" tIns="0" rIns="0" bIns="0" anchor="t">
            <a:spAutoFit/>
          </a:bodyPr>
          <a:lstStyle/>
          <a:p>
            <a:pPr algn="ctr" rtl="1">
              <a:lnSpc>
                <a:spcPct val="115000"/>
              </a:lnSpc>
            </a:pPr>
            <a:r>
              <a:rPr lang="fa-IR" sz="1400" b="0">
                <a:solidFill>
                  <a:schemeClr val="bg1"/>
                </a:solidFill>
                <a:latin typeface="Vazirmatn"/>
                <a:ea typeface="Vazirmatn"/>
                <a:cs typeface="Vazirmatn"/>
              </a:rPr>
              <a:t>۵</a:t>
            </a:r>
          </a:p>
        </p:txBody>
      </p:sp>
      <p:sp>
        <p:nvSpPr>
          <p:cNvPr id="8" name="Rounded Rectangle 7"/>
          <p:cNvSpPr/>
          <p:nvPr/>
        </p:nvSpPr>
        <p:spPr>
          <a:xfrm>
            <a:off x="822960" y="6291072"/>
            <a:ext cx="10545775" cy="566928"/>
          </a:xfrm>
          <a:prstGeom prst="roundRect">
            <a:avLst>
              <a:gd name="adj" fmla="val 12000"/>
            </a:avLst>
          </a:prstGeom>
          <a:solidFill>
            <a:srgbClr val="1E3A5F"/>
          </a:solidFill>
          <a:ln>
            <a:noFill/>
          </a:ln>
          <a:effectLst/>
        </p:spPr>
        <p:txBody>
          <a:bodyPr rtlCol="0" anchor="ctr"/>
          <a:lstStyle/>
          <a:p>
            <a:pPr algn="ctr"/>
            <a:endParaRPr sz="3200">
              <a:solidFill>
                <a:schemeClr val="bg1"/>
              </a:solidFill>
            </a:endParaRPr>
          </a:p>
        </p:txBody>
      </p:sp>
      <p:pic>
        <p:nvPicPr>
          <p:cNvPr id="9" name="Picture 8" descr="sticky_note_2_5EA0F2.png"/>
          <p:cNvPicPr>
            <a:picLocks noChangeAspect="1"/>
          </p:cNvPicPr>
          <p:nvPr/>
        </p:nvPicPr>
        <p:blipFill>
          <a:blip r:embed="rId3"/>
          <a:stretch>
            <a:fillRect/>
          </a:stretch>
        </p:blipFill>
        <p:spPr>
          <a:xfrm>
            <a:off x="11002975" y="6336792"/>
            <a:ext cx="274320" cy="274320"/>
          </a:xfrm>
          <a:prstGeom prst="rect">
            <a:avLst/>
          </a:prstGeom>
        </p:spPr>
      </p:pic>
      <p:sp>
        <p:nvSpPr>
          <p:cNvPr id="10" name="TextBox 9"/>
          <p:cNvSpPr txBox="1"/>
          <p:nvPr/>
        </p:nvSpPr>
        <p:spPr>
          <a:xfrm>
            <a:off x="1234440" y="6473952"/>
            <a:ext cx="9631375" cy="323871"/>
          </a:xfrm>
          <a:prstGeom prst="rect">
            <a:avLst/>
          </a:prstGeom>
          <a:noFill/>
        </p:spPr>
        <p:txBody>
          <a:bodyPr wrap="square" lIns="0" tIns="0" rIns="0" bIns="0" anchor="ctr">
            <a:spAutoFit/>
          </a:bodyPr>
          <a:lstStyle/>
          <a:p>
            <a:pPr algn="r" rtl="1">
              <a:lnSpc>
                <a:spcPct val="115000"/>
              </a:lnSpc>
            </a:pPr>
            <a:r>
              <a:rPr lang="fa-IR" sz="2000" b="1" dirty="0">
                <a:solidFill>
                  <a:schemeClr val="bg1"/>
                </a:solidFill>
                <a:latin typeface="Vazirmatn"/>
                <a:ea typeface="Vazirmatn"/>
                <a:cs typeface="Vazirmatn"/>
              </a:rPr>
              <a:t>معادله حفظ عضله: پروتئین کافی × تمرین مقاومتی × انرژی کافی</a:t>
            </a:r>
          </a:p>
        </p:txBody>
      </p:sp>
      <p:sp>
        <p:nvSpPr>
          <p:cNvPr id="11" name="TextBox 10"/>
          <p:cNvSpPr txBox="1"/>
          <p:nvPr/>
        </p:nvSpPr>
        <p:spPr>
          <a:xfrm>
            <a:off x="10618927" y="2191139"/>
            <a:ext cx="749808" cy="582916"/>
          </a:xfrm>
          <a:prstGeom prst="rect">
            <a:avLst/>
          </a:prstGeom>
          <a:noFill/>
        </p:spPr>
        <p:txBody>
          <a:bodyPr wrap="square" lIns="0" tIns="0" rIns="0" bIns="0" anchor="ctr">
            <a:spAutoFit/>
          </a:bodyPr>
          <a:lstStyle/>
          <a:p>
            <a:pPr algn="r" rtl="1">
              <a:lnSpc>
                <a:spcPct val="115000"/>
              </a:lnSpc>
            </a:pPr>
            <a:r>
              <a:rPr lang="fa-IR" sz="3600" b="1">
                <a:solidFill>
                  <a:schemeClr val="bg1"/>
                </a:solidFill>
                <a:latin typeface="Vazirmatn"/>
                <a:ea typeface="Vazirmatn"/>
                <a:cs typeface="Vazirmatn"/>
              </a:rPr>
              <a:t>۰۱</a:t>
            </a:r>
          </a:p>
        </p:txBody>
      </p:sp>
      <p:sp>
        <p:nvSpPr>
          <p:cNvPr id="12" name="TextBox 11"/>
          <p:cNvSpPr txBox="1"/>
          <p:nvPr/>
        </p:nvSpPr>
        <p:spPr>
          <a:xfrm>
            <a:off x="822960" y="2183038"/>
            <a:ext cx="9594799" cy="388568"/>
          </a:xfrm>
          <a:prstGeom prst="rect">
            <a:avLst/>
          </a:prstGeom>
          <a:noFill/>
        </p:spPr>
        <p:txBody>
          <a:bodyPr wrap="square" lIns="0" tIns="0" rIns="0" bIns="0" anchor="t">
            <a:spAutoFit/>
          </a:bodyPr>
          <a:lstStyle/>
          <a:p>
            <a:pPr algn="r" rtl="1">
              <a:lnSpc>
                <a:spcPct val="115000"/>
              </a:lnSpc>
            </a:pPr>
            <a:r>
              <a:rPr lang="fa-IR" sz="2400" b="1">
                <a:solidFill>
                  <a:schemeClr val="bg1"/>
                </a:solidFill>
                <a:latin typeface="Vazirmatn"/>
                <a:ea typeface="Vazirmatn"/>
                <a:cs typeface="Vazirmatn"/>
              </a:rPr>
              <a:t>تعادل پویا در حالت پایه</a:t>
            </a:r>
          </a:p>
        </p:txBody>
      </p:sp>
      <p:sp>
        <p:nvSpPr>
          <p:cNvPr id="13" name="TextBox 12"/>
          <p:cNvSpPr txBox="1"/>
          <p:nvPr/>
        </p:nvSpPr>
        <p:spPr>
          <a:xfrm>
            <a:off x="822960" y="2499238"/>
            <a:ext cx="9594799" cy="323871"/>
          </a:xfrm>
          <a:prstGeom prst="rect">
            <a:avLst/>
          </a:prstGeom>
          <a:noFill/>
        </p:spPr>
        <p:txBody>
          <a:bodyPr wrap="square" lIns="0" tIns="0" rIns="0" bIns="0" anchor="t">
            <a:spAutoFit/>
          </a:bodyPr>
          <a:lstStyle/>
          <a:p>
            <a:pPr algn="r" rtl="1">
              <a:lnSpc>
                <a:spcPct val="115000"/>
              </a:lnSpc>
            </a:pPr>
            <a:r>
              <a:rPr lang="fa-IR" sz="2000" b="0">
                <a:solidFill>
                  <a:schemeClr val="bg1"/>
                </a:solidFill>
                <a:latin typeface="Vazirmatn"/>
                <a:ea typeface="Vazirmatn"/>
                <a:cs typeface="Vazirmatn"/>
              </a:rPr>
              <a:t>سنتز و تجزیه پروتئین در استراحت تقریباً برابر است؛ عدم تعادل کوچک در ماه‌ها عضله از دست می‌دهد.</a:t>
            </a:r>
          </a:p>
        </p:txBody>
      </p:sp>
      <p:sp>
        <p:nvSpPr>
          <p:cNvPr id="14" name="Rectangle 13"/>
          <p:cNvSpPr/>
          <p:nvPr/>
        </p:nvSpPr>
        <p:spPr>
          <a:xfrm>
            <a:off x="822960" y="2953512"/>
            <a:ext cx="9594799" cy="9525"/>
          </a:xfrm>
          <a:prstGeom prst="rect">
            <a:avLst/>
          </a:prstGeom>
          <a:solidFill>
            <a:srgbClr val="2A3348"/>
          </a:solidFill>
          <a:ln>
            <a:noFill/>
          </a:ln>
          <a:effectLst/>
        </p:spPr>
        <p:txBody>
          <a:bodyPr rtlCol="0" anchor="ctr"/>
          <a:lstStyle/>
          <a:p>
            <a:pPr algn="ctr"/>
            <a:endParaRPr sz="3200">
              <a:solidFill>
                <a:schemeClr val="bg1"/>
              </a:solidFill>
            </a:endParaRPr>
          </a:p>
        </p:txBody>
      </p:sp>
      <p:sp>
        <p:nvSpPr>
          <p:cNvPr id="15" name="TextBox 14"/>
          <p:cNvSpPr txBox="1"/>
          <p:nvPr/>
        </p:nvSpPr>
        <p:spPr>
          <a:xfrm>
            <a:off x="10618927" y="3132971"/>
            <a:ext cx="749808" cy="582916"/>
          </a:xfrm>
          <a:prstGeom prst="rect">
            <a:avLst/>
          </a:prstGeom>
          <a:noFill/>
        </p:spPr>
        <p:txBody>
          <a:bodyPr wrap="square" lIns="0" tIns="0" rIns="0" bIns="0" anchor="ctr">
            <a:spAutoFit/>
          </a:bodyPr>
          <a:lstStyle/>
          <a:p>
            <a:pPr algn="r" rtl="1">
              <a:lnSpc>
                <a:spcPct val="115000"/>
              </a:lnSpc>
            </a:pPr>
            <a:r>
              <a:rPr lang="fa-IR" sz="3600" b="1">
                <a:solidFill>
                  <a:schemeClr val="bg1"/>
                </a:solidFill>
                <a:latin typeface="Vazirmatn"/>
                <a:ea typeface="Vazirmatn"/>
                <a:cs typeface="Vazirmatn"/>
              </a:rPr>
              <a:t>۰۲</a:t>
            </a:r>
          </a:p>
        </p:txBody>
      </p:sp>
      <p:sp>
        <p:nvSpPr>
          <p:cNvPr id="16" name="TextBox 15"/>
          <p:cNvSpPr txBox="1"/>
          <p:nvPr/>
        </p:nvSpPr>
        <p:spPr>
          <a:xfrm>
            <a:off x="822960" y="3124870"/>
            <a:ext cx="9594799" cy="388568"/>
          </a:xfrm>
          <a:prstGeom prst="rect">
            <a:avLst/>
          </a:prstGeom>
          <a:noFill/>
        </p:spPr>
        <p:txBody>
          <a:bodyPr wrap="square" lIns="0" tIns="0" rIns="0" bIns="0" anchor="t">
            <a:spAutoFit/>
          </a:bodyPr>
          <a:lstStyle/>
          <a:p>
            <a:pPr algn="r" rtl="1">
              <a:lnSpc>
                <a:spcPct val="115000"/>
              </a:lnSpc>
            </a:pPr>
            <a:r>
              <a:rPr lang="fa-IR" sz="2400" b="1">
                <a:solidFill>
                  <a:schemeClr val="bg1"/>
                </a:solidFill>
                <a:latin typeface="Vazirmatn"/>
                <a:ea typeface="Vazirmatn"/>
                <a:cs typeface="Vazirmatn"/>
              </a:rPr>
              <a:t>بالانس مثبت سه شرط دارد</a:t>
            </a:r>
          </a:p>
        </p:txBody>
      </p:sp>
      <p:sp>
        <p:nvSpPr>
          <p:cNvPr id="17" name="TextBox 16"/>
          <p:cNvSpPr txBox="1"/>
          <p:nvPr/>
        </p:nvSpPr>
        <p:spPr>
          <a:xfrm>
            <a:off x="822960" y="3441070"/>
            <a:ext cx="9594799" cy="323871"/>
          </a:xfrm>
          <a:prstGeom prst="rect">
            <a:avLst/>
          </a:prstGeom>
          <a:noFill/>
        </p:spPr>
        <p:txBody>
          <a:bodyPr wrap="square" lIns="0" tIns="0" rIns="0" bIns="0" anchor="t">
            <a:spAutoFit/>
          </a:bodyPr>
          <a:lstStyle/>
          <a:p>
            <a:pPr algn="r" rtl="1">
              <a:lnSpc>
                <a:spcPct val="115000"/>
              </a:lnSpc>
            </a:pPr>
            <a:r>
              <a:rPr lang="fa-IR" sz="2000" b="0">
                <a:solidFill>
                  <a:schemeClr val="bg1"/>
                </a:solidFill>
                <a:latin typeface="Vazirmatn"/>
                <a:ea typeface="Vazirmatn"/>
                <a:cs typeface="Vazirmatn"/>
              </a:rPr>
              <a:t>نیازمند انرژی کافی، پروتئین باکیفیت و محرک مکانیکی تمرین است.</a:t>
            </a:r>
          </a:p>
        </p:txBody>
      </p:sp>
      <p:sp>
        <p:nvSpPr>
          <p:cNvPr id="18" name="Rectangle 17"/>
          <p:cNvSpPr/>
          <p:nvPr/>
        </p:nvSpPr>
        <p:spPr>
          <a:xfrm>
            <a:off x="822960" y="3895344"/>
            <a:ext cx="9594799" cy="9525"/>
          </a:xfrm>
          <a:prstGeom prst="rect">
            <a:avLst/>
          </a:prstGeom>
          <a:solidFill>
            <a:srgbClr val="2A3348"/>
          </a:solidFill>
          <a:ln>
            <a:noFill/>
          </a:ln>
          <a:effectLst/>
        </p:spPr>
        <p:txBody>
          <a:bodyPr rtlCol="0" anchor="ctr"/>
          <a:lstStyle/>
          <a:p>
            <a:pPr algn="ctr"/>
            <a:endParaRPr sz="3200">
              <a:solidFill>
                <a:schemeClr val="bg1"/>
              </a:solidFill>
            </a:endParaRPr>
          </a:p>
        </p:txBody>
      </p:sp>
      <p:sp>
        <p:nvSpPr>
          <p:cNvPr id="19" name="TextBox 18"/>
          <p:cNvSpPr txBox="1"/>
          <p:nvPr/>
        </p:nvSpPr>
        <p:spPr>
          <a:xfrm>
            <a:off x="10618927" y="4074803"/>
            <a:ext cx="749808" cy="582916"/>
          </a:xfrm>
          <a:prstGeom prst="rect">
            <a:avLst/>
          </a:prstGeom>
          <a:noFill/>
        </p:spPr>
        <p:txBody>
          <a:bodyPr wrap="square" lIns="0" tIns="0" rIns="0" bIns="0" anchor="ctr">
            <a:spAutoFit/>
          </a:bodyPr>
          <a:lstStyle/>
          <a:p>
            <a:pPr algn="r" rtl="1">
              <a:lnSpc>
                <a:spcPct val="115000"/>
              </a:lnSpc>
            </a:pPr>
            <a:r>
              <a:rPr lang="fa-IR" sz="3600" b="1">
                <a:solidFill>
                  <a:schemeClr val="bg1"/>
                </a:solidFill>
                <a:latin typeface="Vazirmatn"/>
                <a:ea typeface="Vazirmatn"/>
                <a:cs typeface="Vazirmatn"/>
              </a:rPr>
              <a:t>۰۳</a:t>
            </a:r>
          </a:p>
        </p:txBody>
      </p:sp>
      <p:sp>
        <p:nvSpPr>
          <p:cNvPr id="20" name="TextBox 19"/>
          <p:cNvSpPr txBox="1"/>
          <p:nvPr/>
        </p:nvSpPr>
        <p:spPr>
          <a:xfrm>
            <a:off x="822960" y="4066702"/>
            <a:ext cx="9594799" cy="388568"/>
          </a:xfrm>
          <a:prstGeom prst="rect">
            <a:avLst/>
          </a:prstGeom>
          <a:noFill/>
        </p:spPr>
        <p:txBody>
          <a:bodyPr wrap="square" lIns="0" tIns="0" rIns="0" bIns="0" anchor="t">
            <a:spAutoFit/>
          </a:bodyPr>
          <a:lstStyle/>
          <a:p>
            <a:pPr algn="r" rtl="1">
              <a:lnSpc>
                <a:spcPct val="115000"/>
              </a:lnSpc>
            </a:pPr>
            <a:r>
              <a:rPr lang="fa-IR" sz="2400" b="1">
                <a:solidFill>
                  <a:schemeClr val="bg1"/>
                </a:solidFill>
                <a:latin typeface="Vazirmatn"/>
                <a:ea typeface="Vazirmatn"/>
                <a:cs typeface="Vazirmatn"/>
              </a:rPr>
              <a:t>پروتئین بدون تمرین هدر می‌رود</a:t>
            </a:r>
          </a:p>
        </p:txBody>
      </p:sp>
      <p:sp>
        <p:nvSpPr>
          <p:cNvPr id="21" name="TextBox 20"/>
          <p:cNvSpPr txBox="1"/>
          <p:nvPr/>
        </p:nvSpPr>
        <p:spPr>
          <a:xfrm>
            <a:off x="822960" y="4382902"/>
            <a:ext cx="9594799" cy="323871"/>
          </a:xfrm>
          <a:prstGeom prst="rect">
            <a:avLst/>
          </a:prstGeom>
          <a:noFill/>
        </p:spPr>
        <p:txBody>
          <a:bodyPr wrap="square" lIns="0" tIns="0" rIns="0" bIns="0" anchor="t">
            <a:spAutoFit/>
          </a:bodyPr>
          <a:lstStyle/>
          <a:p>
            <a:pPr algn="r" rtl="1">
              <a:lnSpc>
                <a:spcPct val="115000"/>
              </a:lnSpc>
            </a:pPr>
            <a:r>
              <a:rPr lang="fa-IR" sz="2000" b="0">
                <a:solidFill>
                  <a:schemeClr val="bg1"/>
                </a:solidFill>
                <a:latin typeface="Vazirmatn"/>
                <a:ea typeface="Vazirmatn"/>
                <a:cs typeface="Vazirmatn"/>
              </a:rPr>
              <a:t>پروتئین بدون تمرین، عمده نیتروژن‌اش از طریق اوره دفع می‌شود.</a:t>
            </a:r>
          </a:p>
        </p:txBody>
      </p:sp>
      <p:sp>
        <p:nvSpPr>
          <p:cNvPr id="22" name="Rectangle 21"/>
          <p:cNvSpPr/>
          <p:nvPr/>
        </p:nvSpPr>
        <p:spPr>
          <a:xfrm>
            <a:off x="822960" y="4837176"/>
            <a:ext cx="9594799" cy="9525"/>
          </a:xfrm>
          <a:prstGeom prst="rect">
            <a:avLst/>
          </a:prstGeom>
          <a:solidFill>
            <a:srgbClr val="2A3348"/>
          </a:solidFill>
          <a:ln>
            <a:noFill/>
          </a:ln>
          <a:effectLst/>
        </p:spPr>
        <p:txBody>
          <a:bodyPr rtlCol="0" anchor="ctr"/>
          <a:lstStyle/>
          <a:p>
            <a:pPr algn="ctr"/>
            <a:endParaRPr sz="3200">
              <a:solidFill>
                <a:schemeClr val="bg1"/>
              </a:solidFill>
            </a:endParaRPr>
          </a:p>
        </p:txBody>
      </p:sp>
      <p:sp>
        <p:nvSpPr>
          <p:cNvPr id="23" name="TextBox 22"/>
          <p:cNvSpPr txBox="1"/>
          <p:nvPr/>
        </p:nvSpPr>
        <p:spPr>
          <a:xfrm>
            <a:off x="10618927" y="5016635"/>
            <a:ext cx="749808" cy="582916"/>
          </a:xfrm>
          <a:prstGeom prst="rect">
            <a:avLst/>
          </a:prstGeom>
          <a:noFill/>
        </p:spPr>
        <p:txBody>
          <a:bodyPr wrap="square" lIns="0" tIns="0" rIns="0" bIns="0" anchor="ctr">
            <a:spAutoFit/>
          </a:bodyPr>
          <a:lstStyle/>
          <a:p>
            <a:pPr algn="r" rtl="1">
              <a:lnSpc>
                <a:spcPct val="115000"/>
              </a:lnSpc>
            </a:pPr>
            <a:r>
              <a:rPr lang="fa-IR" sz="3600" b="1" dirty="0">
                <a:solidFill>
                  <a:schemeClr val="bg1"/>
                </a:solidFill>
                <a:latin typeface="Vazirmatn"/>
                <a:ea typeface="Vazirmatn"/>
                <a:cs typeface="Vazirmatn"/>
              </a:rPr>
              <a:t>۰۴</a:t>
            </a:r>
          </a:p>
        </p:txBody>
      </p:sp>
      <p:sp>
        <p:nvSpPr>
          <p:cNvPr id="24" name="TextBox 23"/>
          <p:cNvSpPr txBox="1"/>
          <p:nvPr/>
        </p:nvSpPr>
        <p:spPr>
          <a:xfrm>
            <a:off x="822960" y="5008534"/>
            <a:ext cx="9594799" cy="388568"/>
          </a:xfrm>
          <a:prstGeom prst="rect">
            <a:avLst/>
          </a:prstGeom>
          <a:noFill/>
        </p:spPr>
        <p:txBody>
          <a:bodyPr wrap="square" lIns="0" tIns="0" rIns="0" bIns="0" anchor="t">
            <a:spAutoFit/>
          </a:bodyPr>
          <a:lstStyle/>
          <a:p>
            <a:pPr algn="r" rtl="1">
              <a:lnSpc>
                <a:spcPct val="115000"/>
              </a:lnSpc>
            </a:pPr>
            <a:r>
              <a:rPr lang="fa-IR" sz="2400" b="1">
                <a:solidFill>
                  <a:schemeClr val="bg1"/>
                </a:solidFill>
                <a:latin typeface="Vazirmatn"/>
                <a:ea typeface="Vazirmatn"/>
                <a:cs typeface="Vazirmatn"/>
              </a:rPr>
              <a:t>مقاومت آنابولیک سالمندی</a:t>
            </a:r>
          </a:p>
        </p:txBody>
      </p:sp>
      <p:sp>
        <p:nvSpPr>
          <p:cNvPr id="25" name="TextBox 24"/>
          <p:cNvSpPr txBox="1"/>
          <p:nvPr/>
        </p:nvSpPr>
        <p:spPr>
          <a:xfrm>
            <a:off x="822960" y="5324734"/>
            <a:ext cx="9594799" cy="323871"/>
          </a:xfrm>
          <a:prstGeom prst="rect">
            <a:avLst/>
          </a:prstGeom>
          <a:noFill/>
        </p:spPr>
        <p:txBody>
          <a:bodyPr wrap="square" lIns="0" tIns="0" rIns="0" bIns="0" anchor="t">
            <a:spAutoFit/>
          </a:bodyPr>
          <a:lstStyle/>
          <a:p>
            <a:pPr algn="r" rtl="1">
              <a:lnSpc>
                <a:spcPct val="115000"/>
              </a:lnSpc>
            </a:pPr>
            <a:r>
              <a:rPr lang="fa-IR" sz="2000" b="0">
                <a:solidFill>
                  <a:schemeClr val="bg1"/>
                </a:solidFill>
                <a:latin typeface="Vazirmatn"/>
                <a:ea typeface="Vazirmatn"/>
                <a:cs typeface="Vazirmatn"/>
              </a:rPr>
              <a:t>سالمندان مقاومت آنابولیک دارند؛ ۲۵–۳۰ گرم پروتئین در هر وعده لازم است.</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41F"/>
          </a:solidFill>
          <a:ln>
            <a:noFill/>
          </a:ln>
          <a:effectLst/>
        </p:spPr>
        <p:txBody>
          <a:bodyPr rtlCol="0" anchor="ctr"/>
          <a:lstStyle/>
          <a:p>
            <a:pPr algn="ctr"/>
            <a:endParaRPr sz="3200">
              <a:solidFill>
                <a:schemeClr val="bg1"/>
              </a:solidFill>
            </a:endParaRPr>
          </a:p>
        </p:txBody>
      </p:sp>
      <p:sp>
        <p:nvSpPr>
          <p:cNvPr id="3" name="Rounded Rectangle 2"/>
          <p:cNvSpPr/>
          <p:nvPr/>
        </p:nvSpPr>
        <p:spPr>
          <a:xfrm>
            <a:off x="10436047" y="438912"/>
            <a:ext cx="932688" cy="310896"/>
          </a:xfrm>
          <a:prstGeom prst="roundRect">
            <a:avLst>
              <a:gd name="adj" fmla="val 18000"/>
            </a:avLst>
          </a:prstGeom>
          <a:solidFill>
            <a:srgbClr val="1E3A5F"/>
          </a:solidFill>
          <a:ln>
            <a:noFill/>
          </a:ln>
          <a:effectLst/>
        </p:spPr>
        <p:txBody>
          <a:bodyPr rtlCol="0" anchor="ctr"/>
          <a:lstStyle/>
          <a:p>
            <a:pPr algn="ctr"/>
            <a:endParaRPr sz="3200">
              <a:solidFill>
                <a:schemeClr val="bg1"/>
              </a:solidFill>
            </a:endParaRPr>
          </a:p>
        </p:txBody>
      </p:sp>
      <p:sp>
        <p:nvSpPr>
          <p:cNvPr id="4" name="TextBox 3"/>
          <p:cNvSpPr txBox="1"/>
          <p:nvPr/>
        </p:nvSpPr>
        <p:spPr>
          <a:xfrm>
            <a:off x="10436047" y="464838"/>
            <a:ext cx="932688" cy="259045"/>
          </a:xfrm>
          <a:prstGeom prst="rect">
            <a:avLst/>
          </a:prstGeom>
          <a:noFill/>
        </p:spPr>
        <p:txBody>
          <a:bodyPr wrap="square" lIns="0" tIns="0" rIns="0" bIns="0" anchor="ctr">
            <a:spAutoFit/>
          </a:bodyPr>
          <a:lstStyle/>
          <a:p>
            <a:pPr algn="ctr" rtl="1">
              <a:lnSpc>
                <a:spcPct val="115000"/>
              </a:lnSpc>
            </a:pPr>
            <a:r>
              <a:rPr lang="fa-IR" sz="1600" b="1">
                <a:solidFill>
                  <a:schemeClr val="bg1"/>
                </a:solidFill>
                <a:latin typeface="Vazirmatn"/>
                <a:ea typeface="Vazirmatn"/>
                <a:cs typeface="Vazirmatn"/>
              </a:rPr>
              <a:t>Bed Rest</a:t>
            </a:r>
          </a:p>
        </p:txBody>
      </p:sp>
      <p:sp>
        <p:nvSpPr>
          <p:cNvPr id="5" name="TextBox 4"/>
          <p:cNvSpPr txBox="1"/>
          <p:nvPr/>
        </p:nvSpPr>
        <p:spPr>
          <a:xfrm>
            <a:off x="822960" y="859536"/>
            <a:ext cx="10545775" cy="601511"/>
          </a:xfrm>
          <a:prstGeom prst="rect">
            <a:avLst/>
          </a:prstGeom>
          <a:noFill/>
        </p:spPr>
        <p:txBody>
          <a:bodyPr wrap="square" lIns="0" tIns="0" rIns="0" bIns="0" anchor="t">
            <a:spAutoFit/>
          </a:bodyPr>
          <a:lstStyle/>
          <a:p>
            <a:pPr algn="r" rtl="1">
              <a:lnSpc>
                <a:spcPct val="105000"/>
              </a:lnSpc>
            </a:pPr>
            <a:r>
              <a:rPr lang="fa-IR" sz="4000" b="0" dirty="0">
                <a:solidFill>
                  <a:schemeClr val="bg1"/>
                </a:solidFill>
                <a:latin typeface="Vazirmatn"/>
                <a:ea typeface="Vazirmatn"/>
                <a:cs typeface="Vazirmatn"/>
              </a:rPr>
              <a:t>بی‌حرکتی حاد: کاتابولیسم سریع حتی با تغذیه</a:t>
            </a:r>
          </a:p>
        </p:txBody>
      </p:sp>
      <p:sp>
        <p:nvSpPr>
          <p:cNvPr id="6" name="Rectangle 5"/>
          <p:cNvSpPr/>
          <p:nvPr/>
        </p:nvSpPr>
        <p:spPr>
          <a:xfrm>
            <a:off x="10774375" y="1664208"/>
            <a:ext cx="594360" cy="45720"/>
          </a:xfrm>
          <a:prstGeom prst="rect">
            <a:avLst/>
          </a:prstGeom>
          <a:solidFill>
            <a:srgbClr val="5EA0F2"/>
          </a:solidFill>
          <a:ln>
            <a:noFill/>
          </a:ln>
          <a:effectLst/>
        </p:spPr>
        <p:txBody>
          <a:bodyPr rtlCol="0" anchor="ctr"/>
          <a:lstStyle/>
          <a:p>
            <a:pPr algn="ctr"/>
            <a:endParaRPr sz="3200">
              <a:solidFill>
                <a:schemeClr val="bg1"/>
              </a:solidFill>
            </a:endParaRPr>
          </a:p>
        </p:txBody>
      </p:sp>
      <p:sp>
        <p:nvSpPr>
          <p:cNvPr id="8" name="Rounded Rectangle 7"/>
          <p:cNvSpPr/>
          <p:nvPr/>
        </p:nvSpPr>
        <p:spPr>
          <a:xfrm>
            <a:off x="487680" y="5907024"/>
            <a:ext cx="10881055" cy="566928"/>
          </a:xfrm>
          <a:prstGeom prst="roundRect">
            <a:avLst>
              <a:gd name="adj" fmla="val 12000"/>
            </a:avLst>
          </a:prstGeom>
          <a:solidFill>
            <a:srgbClr val="1E3A5F"/>
          </a:solidFill>
          <a:ln>
            <a:noFill/>
          </a:ln>
          <a:effectLst/>
        </p:spPr>
        <p:txBody>
          <a:bodyPr rtlCol="0" anchor="ctr"/>
          <a:lstStyle/>
          <a:p>
            <a:pPr algn="ctr"/>
            <a:endParaRPr sz="3200">
              <a:solidFill>
                <a:schemeClr val="bg1"/>
              </a:solidFill>
            </a:endParaRPr>
          </a:p>
        </p:txBody>
      </p:sp>
      <p:pic>
        <p:nvPicPr>
          <p:cNvPr id="9" name="Picture 8" descr="sticky_note_2_5EA0F2.png"/>
          <p:cNvPicPr>
            <a:picLocks noChangeAspect="1"/>
          </p:cNvPicPr>
          <p:nvPr/>
        </p:nvPicPr>
        <p:blipFill>
          <a:blip r:embed="rId3"/>
          <a:stretch>
            <a:fillRect/>
          </a:stretch>
        </p:blipFill>
        <p:spPr>
          <a:xfrm>
            <a:off x="10865815" y="6053328"/>
            <a:ext cx="274320" cy="274320"/>
          </a:xfrm>
          <a:prstGeom prst="rect">
            <a:avLst/>
          </a:prstGeom>
        </p:spPr>
      </p:pic>
      <p:sp>
        <p:nvSpPr>
          <p:cNvPr id="10" name="TextBox 9"/>
          <p:cNvSpPr txBox="1"/>
          <p:nvPr/>
        </p:nvSpPr>
        <p:spPr>
          <a:xfrm>
            <a:off x="1051560" y="6028553"/>
            <a:ext cx="9631375" cy="323871"/>
          </a:xfrm>
          <a:prstGeom prst="rect">
            <a:avLst/>
          </a:prstGeom>
          <a:noFill/>
        </p:spPr>
        <p:txBody>
          <a:bodyPr wrap="square" lIns="0" tIns="0" rIns="0" bIns="0" anchor="ctr">
            <a:spAutoFit/>
          </a:bodyPr>
          <a:lstStyle/>
          <a:p>
            <a:pPr algn="r" rtl="1">
              <a:lnSpc>
                <a:spcPct val="115000"/>
              </a:lnSpc>
            </a:pPr>
            <a:r>
              <a:rPr lang="fa-IR" sz="2000" b="1">
                <a:solidFill>
                  <a:schemeClr val="bg1"/>
                </a:solidFill>
                <a:latin typeface="Vazirmatn"/>
                <a:ea typeface="Vazirmatn"/>
                <a:cs typeface="Vazirmatn"/>
              </a:rPr>
              <a:t>هر روز بستری بی‌حرکت در سالمند، هفته‌ها بازتوانی می‌طلبد</a:t>
            </a:r>
          </a:p>
        </p:txBody>
      </p:sp>
      <p:sp>
        <p:nvSpPr>
          <p:cNvPr id="11" name="Rounded Rectangle 10"/>
          <p:cNvSpPr/>
          <p:nvPr/>
        </p:nvSpPr>
        <p:spPr>
          <a:xfrm>
            <a:off x="8924316" y="2295144"/>
            <a:ext cx="2688564" cy="3526060"/>
          </a:xfrm>
          <a:prstGeom prst="roundRect">
            <a:avLst>
              <a:gd name="adj" fmla="val 10000"/>
            </a:avLst>
          </a:prstGeom>
          <a:solidFill>
            <a:srgbClr val="1A2130"/>
          </a:solidFill>
          <a:ln w="9525">
            <a:solidFill>
              <a:srgbClr val="2A3348"/>
            </a:solidFill>
          </a:ln>
          <a:effectLst/>
        </p:spPr>
        <p:txBody>
          <a:bodyPr rtlCol="0" anchor="ctr"/>
          <a:lstStyle/>
          <a:p>
            <a:pPr algn="ctr"/>
            <a:endParaRPr sz="3200">
              <a:solidFill>
                <a:schemeClr val="bg1"/>
              </a:solidFill>
            </a:endParaRPr>
          </a:p>
        </p:txBody>
      </p:sp>
      <p:sp>
        <p:nvSpPr>
          <p:cNvPr id="12" name="Oval 11"/>
          <p:cNvSpPr/>
          <p:nvPr/>
        </p:nvSpPr>
        <p:spPr>
          <a:xfrm>
            <a:off x="10591495" y="2615184"/>
            <a:ext cx="502920" cy="502920"/>
          </a:xfrm>
          <a:prstGeom prst="ellipse">
            <a:avLst/>
          </a:prstGeom>
          <a:solidFill>
            <a:srgbClr val="5EA0F2"/>
          </a:solidFill>
          <a:ln>
            <a:noFill/>
          </a:ln>
          <a:effectLst/>
        </p:spPr>
        <p:txBody>
          <a:bodyPr rtlCol="0" anchor="ctr"/>
          <a:lstStyle/>
          <a:p>
            <a:pPr algn="ctr"/>
            <a:endParaRPr sz="3200">
              <a:solidFill>
                <a:schemeClr val="bg1"/>
              </a:solidFill>
            </a:endParaRPr>
          </a:p>
        </p:txBody>
      </p:sp>
      <p:sp>
        <p:nvSpPr>
          <p:cNvPr id="13" name="TextBox 12"/>
          <p:cNvSpPr txBox="1"/>
          <p:nvPr/>
        </p:nvSpPr>
        <p:spPr>
          <a:xfrm>
            <a:off x="10591495" y="2672361"/>
            <a:ext cx="502920" cy="388568"/>
          </a:xfrm>
          <a:prstGeom prst="rect">
            <a:avLst/>
          </a:prstGeom>
          <a:noFill/>
        </p:spPr>
        <p:txBody>
          <a:bodyPr wrap="square" lIns="0" tIns="0" rIns="0" bIns="0" anchor="ctr">
            <a:spAutoFit/>
          </a:bodyPr>
          <a:lstStyle/>
          <a:p>
            <a:pPr algn="ctr" rtl="1">
              <a:lnSpc>
                <a:spcPct val="115000"/>
              </a:lnSpc>
            </a:pPr>
            <a:r>
              <a:rPr lang="fa-IR" sz="2400" b="1">
                <a:solidFill>
                  <a:schemeClr val="bg1"/>
                </a:solidFill>
                <a:latin typeface="Vazirmatn"/>
                <a:ea typeface="Vazirmatn"/>
                <a:cs typeface="Vazirmatn"/>
              </a:rPr>
              <a:t>۱</a:t>
            </a:r>
          </a:p>
        </p:txBody>
      </p:sp>
      <p:sp>
        <p:nvSpPr>
          <p:cNvPr id="14" name="TextBox 13"/>
          <p:cNvSpPr txBox="1"/>
          <p:nvPr/>
        </p:nvSpPr>
        <p:spPr>
          <a:xfrm>
            <a:off x="9198636" y="3346704"/>
            <a:ext cx="1895779" cy="388568"/>
          </a:xfrm>
          <a:prstGeom prst="rect">
            <a:avLst/>
          </a:prstGeom>
          <a:noFill/>
        </p:spPr>
        <p:txBody>
          <a:bodyPr wrap="square" lIns="0" tIns="0" rIns="0" bIns="0" anchor="t">
            <a:spAutoFit/>
          </a:bodyPr>
          <a:lstStyle/>
          <a:p>
            <a:pPr algn="r" rtl="1">
              <a:lnSpc>
                <a:spcPct val="115000"/>
              </a:lnSpc>
            </a:pPr>
            <a:r>
              <a:rPr lang="fa-IR" sz="2400" b="1">
                <a:solidFill>
                  <a:schemeClr val="bg1"/>
                </a:solidFill>
                <a:latin typeface="Vazirmatn"/>
                <a:ea typeface="Vazirmatn"/>
                <a:cs typeface="Vazirmatn"/>
              </a:rPr>
              <a:t>روز ۱–۳</a:t>
            </a:r>
          </a:p>
        </p:txBody>
      </p:sp>
      <p:sp>
        <p:nvSpPr>
          <p:cNvPr id="15" name="TextBox 14"/>
          <p:cNvSpPr txBox="1"/>
          <p:nvPr/>
        </p:nvSpPr>
        <p:spPr>
          <a:xfrm>
            <a:off x="9198636" y="4123944"/>
            <a:ext cx="1895779" cy="1351011"/>
          </a:xfrm>
          <a:prstGeom prst="rect">
            <a:avLst/>
          </a:prstGeom>
          <a:noFill/>
        </p:spPr>
        <p:txBody>
          <a:bodyPr wrap="square" lIns="0" tIns="0" rIns="0" bIns="0" anchor="t">
            <a:spAutoFit/>
          </a:bodyPr>
          <a:lstStyle/>
          <a:p>
            <a:pPr algn="r" rtl="1">
              <a:lnSpc>
                <a:spcPct val="125000"/>
              </a:lnSpc>
            </a:pPr>
            <a:r>
              <a:rPr lang="fa-IR" b="0" dirty="0">
                <a:solidFill>
                  <a:schemeClr val="bg1"/>
                </a:solidFill>
                <a:latin typeface="Vazirmatn"/>
                <a:ea typeface="Vazirmatn"/>
                <a:cs typeface="Vazirmatn"/>
              </a:rPr>
              <a:t>کاهش فشار مکانیکی بر عضله و استخوان، سیگنال‌های آنابولیک را خاموش می‌کند.</a:t>
            </a:r>
          </a:p>
        </p:txBody>
      </p:sp>
      <p:sp>
        <p:nvSpPr>
          <p:cNvPr id="16" name="Chevron 15"/>
          <p:cNvSpPr/>
          <p:nvPr/>
        </p:nvSpPr>
        <p:spPr>
          <a:xfrm rot="10800000">
            <a:off x="8704860" y="3813048"/>
            <a:ext cx="182880" cy="164592"/>
          </a:xfrm>
          <a:prstGeom prst="chevron">
            <a:avLst/>
          </a:prstGeom>
          <a:solidFill>
            <a:srgbClr val="5EA0F2"/>
          </a:solidFill>
          <a:ln>
            <a:noFill/>
          </a:ln>
          <a:effectLst/>
        </p:spPr>
        <p:txBody>
          <a:bodyPr rtlCol="0" anchor="ctr"/>
          <a:lstStyle/>
          <a:p>
            <a:pPr algn="ctr"/>
            <a:endParaRPr sz="3200">
              <a:solidFill>
                <a:schemeClr val="bg1"/>
              </a:solidFill>
            </a:endParaRPr>
          </a:p>
        </p:txBody>
      </p:sp>
      <p:sp>
        <p:nvSpPr>
          <p:cNvPr id="17" name="Rounded Rectangle 16"/>
          <p:cNvSpPr/>
          <p:nvPr/>
        </p:nvSpPr>
        <p:spPr>
          <a:xfrm>
            <a:off x="6223865" y="2295144"/>
            <a:ext cx="2444419" cy="3526060"/>
          </a:xfrm>
          <a:prstGeom prst="roundRect">
            <a:avLst>
              <a:gd name="adj" fmla="val 10000"/>
            </a:avLst>
          </a:prstGeom>
          <a:solidFill>
            <a:srgbClr val="212A3D"/>
          </a:solidFill>
          <a:ln w="9525">
            <a:solidFill>
              <a:srgbClr val="2A3348"/>
            </a:solidFill>
          </a:ln>
          <a:effectLst/>
        </p:spPr>
        <p:txBody>
          <a:bodyPr rtlCol="0" anchor="ctr"/>
          <a:lstStyle/>
          <a:p>
            <a:pPr algn="ctr"/>
            <a:endParaRPr sz="3200">
              <a:solidFill>
                <a:schemeClr val="bg1"/>
              </a:solidFill>
            </a:endParaRPr>
          </a:p>
        </p:txBody>
      </p:sp>
      <p:sp>
        <p:nvSpPr>
          <p:cNvPr id="18" name="Oval 17"/>
          <p:cNvSpPr/>
          <p:nvPr/>
        </p:nvSpPr>
        <p:spPr>
          <a:xfrm>
            <a:off x="7891044" y="2615184"/>
            <a:ext cx="502920" cy="502920"/>
          </a:xfrm>
          <a:prstGeom prst="ellipse">
            <a:avLst/>
          </a:prstGeom>
          <a:solidFill>
            <a:srgbClr val="5EA0F2"/>
          </a:solidFill>
          <a:ln>
            <a:noFill/>
          </a:ln>
          <a:effectLst/>
        </p:spPr>
        <p:txBody>
          <a:bodyPr rtlCol="0" anchor="ctr"/>
          <a:lstStyle/>
          <a:p>
            <a:pPr algn="ctr"/>
            <a:endParaRPr sz="3200">
              <a:solidFill>
                <a:schemeClr val="bg1"/>
              </a:solidFill>
            </a:endParaRPr>
          </a:p>
        </p:txBody>
      </p:sp>
      <p:sp>
        <p:nvSpPr>
          <p:cNvPr id="19" name="TextBox 18"/>
          <p:cNvSpPr txBox="1"/>
          <p:nvPr/>
        </p:nvSpPr>
        <p:spPr>
          <a:xfrm>
            <a:off x="7891044" y="2672361"/>
            <a:ext cx="502920" cy="388568"/>
          </a:xfrm>
          <a:prstGeom prst="rect">
            <a:avLst/>
          </a:prstGeom>
          <a:noFill/>
        </p:spPr>
        <p:txBody>
          <a:bodyPr wrap="square" lIns="0" tIns="0" rIns="0" bIns="0" anchor="ctr">
            <a:spAutoFit/>
          </a:bodyPr>
          <a:lstStyle/>
          <a:p>
            <a:pPr algn="ctr" rtl="1">
              <a:lnSpc>
                <a:spcPct val="115000"/>
              </a:lnSpc>
            </a:pPr>
            <a:r>
              <a:rPr lang="fa-IR" sz="2400" b="1">
                <a:solidFill>
                  <a:schemeClr val="bg1"/>
                </a:solidFill>
                <a:latin typeface="Vazirmatn"/>
                <a:ea typeface="Vazirmatn"/>
                <a:cs typeface="Vazirmatn"/>
              </a:rPr>
              <a:t>۲</a:t>
            </a:r>
          </a:p>
        </p:txBody>
      </p:sp>
      <p:sp>
        <p:nvSpPr>
          <p:cNvPr id="20" name="TextBox 19"/>
          <p:cNvSpPr txBox="1"/>
          <p:nvPr/>
        </p:nvSpPr>
        <p:spPr>
          <a:xfrm>
            <a:off x="6498185" y="3346704"/>
            <a:ext cx="1895779" cy="388568"/>
          </a:xfrm>
          <a:prstGeom prst="rect">
            <a:avLst/>
          </a:prstGeom>
          <a:noFill/>
        </p:spPr>
        <p:txBody>
          <a:bodyPr wrap="square" lIns="0" tIns="0" rIns="0" bIns="0" anchor="t">
            <a:spAutoFit/>
          </a:bodyPr>
          <a:lstStyle/>
          <a:p>
            <a:pPr algn="r" rtl="1">
              <a:lnSpc>
                <a:spcPct val="115000"/>
              </a:lnSpc>
            </a:pPr>
            <a:r>
              <a:rPr lang="fa-IR" sz="2400" b="1">
                <a:solidFill>
                  <a:schemeClr val="bg1"/>
                </a:solidFill>
                <a:latin typeface="Vazirmatn"/>
                <a:ea typeface="Vazirmatn"/>
                <a:cs typeface="Vazirmatn"/>
              </a:rPr>
              <a:t>هفته ۱</a:t>
            </a:r>
          </a:p>
        </p:txBody>
      </p:sp>
      <p:sp>
        <p:nvSpPr>
          <p:cNvPr id="21" name="TextBox 20"/>
          <p:cNvSpPr txBox="1"/>
          <p:nvPr/>
        </p:nvSpPr>
        <p:spPr>
          <a:xfrm>
            <a:off x="6498185" y="4123944"/>
            <a:ext cx="1895779" cy="1351011"/>
          </a:xfrm>
          <a:prstGeom prst="rect">
            <a:avLst/>
          </a:prstGeom>
          <a:noFill/>
        </p:spPr>
        <p:txBody>
          <a:bodyPr wrap="square" lIns="0" tIns="0" rIns="0" bIns="0" anchor="t">
            <a:spAutoFit/>
          </a:bodyPr>
          <a:lstStyle/>
          <a:p>
            <a:pPr algn="r" rtl="1">
              <a:lnSpc>
                <a:spcPct val="125000"/>
              </a:lnSpc>
            </a:pPr>
            <a:r>
              <a:rPr lang="fa-IR" b="0">
                <a:solidFill>
                  <a:schemeClr val="bg1"/>
                </a:solidFill>
                <a:latin typeface="Vazirmatn"/>
                <a:ea typeface="Vazirmatn"/>
                <a:cs typeface="Vazirmatn"/>
              </a:rPr>
              <a:t>دفع نیتروژن ادراری بالا می‌رود؛ حتی با تغذیه کافی، عضله تحلیل می‌رود.</a:t>
            </a:r>
          </a:p>
        </p:txBody>
      </p:sp>
      <p:sp>
        <p:nvSpPr>
          <p:cNvPr id="22" name="Chevron 21"/>
          <p:cNvSpPr/>
          <p:nvPr/>
        </p:nvSpPr>
        <p:spPr>
          <a:xfrm rot="10800000">
            <a:off x="6004409" y="3813048"/>
            <a:ext cx="182880" cy="164592"/>
          </a:xfrm>
          <a:prstGeom prst="chevron">
            <a:avLst/>
          </a:prstGeom>
          <a:solidFill>
            <a:srgbClr val="5EA0F2"/>
          </a:solidFill>
          <a:ln>
            <a:noFill/>
          </a:ln>
          <a:effectLst/>
        </p:spPr>
        <p:txBody>
          <a:bodyPr rtlCol="0" anchor="ctr"/>
          <a:lstStyle/>
          <a:p>
            <a:pPr algn="ctr"/>
            <a:endParaRPr sz="3200">
              <a:solidFill>
                <a:schemeClr val="bg1"/>
              </a:solidFill>
            </a:endParaRPr>
          </a:p>
        </p:txBody>
      </p:sp>
      <p:sp>
        <p:nvSpPr>
          <p:cNvPr id="23" name="Rounded Rectangle 22"/>
          <p:cNvSpPr/>
          <p:nvPr/>
        </p:nvSpPr>
        <p:spPr>
          <a:xfrm>
            <a:off x="3523414" y="2295144"/>
            <a:ext cx="2444419" cy="3526060"/>
          </a:xfrm>
          <a:prstGeom prst="roundRect">
            <a:avLst>
              <a:gd name="adj" fmla="val 10000"/>
            </a:avLst>
          </a:prstGeom>
          <a:solidFill>
            <a:srgbClr val="1A2130"/>
          </a:solidFill>
          <a:ln w="9525">
            <a:solidFill>
              <a:srgbClr val="2A3348"/>
            </a:solidFill>
          </a:ln>
          <a:effectLst/>
        </p:spPr>
        <p:txBody>
          <a:bodyPr rtlCol="0" anchor="ctr"/>
          <a:lstStyle/>
          <a:p>
            <a:pPr algn="ctr"/>
            <a:endParaRPr sz="3200">
              <a:solidFill>
                <a:schemeClr val="bg1"/>
              </a:solidFill>
            </a:endParaRPr>
          </a:p>
        </p:txBody>
      </p:sp>
      <p:sp>
        <p:nvSpPr>
          <p:cNvPr id="24" name="Oval 23"/>
          <p:cNvSpPr/>
          <p:nvPr/>
        </p:nvSpPr>
        <p:spPr>
          <a:xfrm>
            <a:off x="5190593" y="2615184"/>
            <a:ext cx="502920" cy="502920"/>
          </a:xfrm>
          <a:prstGeom prst="ellipse">
            <a:avLst/>
          </a:prstGeom>
          <a:solidFill>
            <a:srgbClr val="5EA0F2"/>
          </a:solidFill>
          <a:ln>
            <a:noFill/>
          </a:ln>
          <a:effectLst/>
        </p:spPr>
        <p:txBody>
          <a:bodyPr rtlCol="0" anchor="ctr"/>
          <a:lstStyle/>
          <a:p>
            <a:pPr algn="ctr"/>
            <a:endParaRPr sz="3200">
              <a:solidFill>
                <a:schemeClr val="bg1"/>
              </a:solidFill>
            </a:endParaRPr>
          </a:p>
        </p:txBody>
      </p:sp>
      <p:sp>
        <p:nvSpPr>
          <p:cNvPr id="25" name="TextBox 24"/>
          <p:cNvSpPr txBox="1"/>
          <p:nvPr/>
        </p:nvSpPr>
        <p:spPr>
          <a:xfrm>
            <a:off x="5190593" y="2672361"/>
            <a:ext cx="502920" cy="388568"/>
          </a:xfrm>
          <a:prstGeom prst="rect">
            <a:avLst/>
          </a:prstGeom>
          <a:noFill/>
        </p:spPr>
        <p:txBody>
          <a:bodyPr wrap="square" lIns="0" tIns="0" rIns="0" bIns="0" anchor="ctr">
            <a:spAutoFit/>
          </a:bodyPr>
          <a:lstStyle/>
          <a:p>
            <a:pPr algn="ctr" rtl="1">
              <a:lnSpc>
                <a:spcPct val="115000"/>
              </a:lnSpc>
            </a:pPr>
            <a:r>
              <a:rPr lang="fa-IR" sz="2400" b="1">
                <a:solidFill>
                  <a:schemeClr val="bg1"/>
                </a:solidFill>
                <a:latin typeface="Vazirmatn"/>
                <a:ea typeface="Vazirmatn"/>
                <a:cs typeface="Vazirmatn"/>
              </a:rPr>
              <a:t>۳</a:t>
            </a:r>
          </a:p>
        </p:txBody>
      </p:sp>
      <p:sp>
        <p:nvSpPr>
          <p:cNvPr id="26" name="TextBox 25"/>
          <p:cNvSpPr txBox="1"/>
          <p:nvPr/>
        </p:nvSpPr>
        <p:spPr>
          <a:xfrm>
            <a:off x="3797734" y="3346704"/>
            <a:ext cx="1895779" cy="388568"/>
          </a:xfrm>
          <a:prstGeom prst="rect">
            <a:avLst/>
          </a:prstGeom>
          <a:noFill/>
        </p:spPr>
        <p:txBody>
          <a:bodyPr wrap="square" lIns="0" tIns="0" rIns="0" bIns="0" anchor="t">
            <a:spAutoFit/>
          </a:bodyPr>
          <a:lstStyle/>
          <a:p>
            <a:pPr algn="r" rtl="1">
              <a:lnSpc>
                <a:spcPct val="115000"/>
              </a:lnSpc>
            </a:pPr>
            <a:r>
              <a:rPr lang="fa-IR" sz="2400" b="1">
                <a:solidFill>
                  <a:schemeClr val="bg1"/>
                </a:solidFill>
                <a:latin typeface="Vazirmatn"/>
                <a:ea typeface="Vazirmatn"/>
                <a:cs typeface="Vazirmatn"/>
              </a:rPr>
              <a:t>هفته ۲–۳</a:t>
            </a:r>
          </a:p>
        </p:txBody>
      </p:sp>
      <p:sp>
        <p:nvSpPr>
          <p:cNvPr id="27" name="TextBox 26"/>
          <p:cNvSpPr txBox="1"/>
          <p:nvPr/>
        </p:nvSpPr>
        <p:spPr>
          <a:xfrm>
            <a:off x="3797734" y="4123944"/>
            <a:ext cx="1895779" cy="1384995"/>
          </a:xfrm>
          <a:prstGeom prst="rect">
            <a:avLst/>
          </a:prstGeom>
          <a:noFill/>
        </p:spPr>
        <p:txBody>
          <a:bodyPr wrap="square" lIns="0" tIns="0" rIns="0" bIns="0" anchor="t">
            <a:spAutoFit/>
          </a:bodyPr>
          <a:lstStyle/>
          <a:p>
            <a:pPr algn="r" rtl="1">
              <a:lnSpc>
                <a:spcPct val="125000"/>
              </a:lnSpc>
            </a:pPr>
            <a:r>
              <a:rPr lang="fa-IR" b="0" dirty="0">
                <a:solidFill>
                  <a:schemeClr val="bg1"/>
                </a:solidFill>
                <a:latin typeface="Vazirmatn"/>
                <a:ea typeface="Vazirmatn"/>
                <a:cs typeface="Vazirmatn"/>
              </a:rPr>
              <a:t>کاهش چشمگیر قدرت پا و توانایی برخاستن؛ خطر سقوط و وابستگی آغاز می‌شود.</a:t>
            </a:r>
          </a:p>
        </p:txBody>
      </p:sp>
      <p:sp>
        <p:nvSpPr>
          <p:cNvPr id="28" name="Chevron 27"/>
          <p:cNvSpPr/>
          <p:nvPr/>
        </p:nvSpPr>
        <p:spPr>
          <a:xfrm rot="10800000">
            <a:off x="3303958" y="3813048"/>
            <a:ext cx="182880" cy="164592"/>
          </a:xfrm>
          <a:prstGeom prst="chevron">
            <a:avLst/>
          </a:prstGeom>
          <a:solidFill>
            <a:srgbClr val="5EA0F2"/>
          </a:solidFill>
          <a:ln>
            <a:noFill/>
          </a:ln>
          <a:effectLst/>
        </p:spPr>
        <p:txBody>
          <a:bodyPr rtlCol="0" anchor="ctr"/>
          <a:lstStyle/>
          <a:p>
            <a:pPr algn="ctr"/>
            <a:endParaRPr sz="3200">
              <a:solidFill>
                <a:schemeClr val="bg1"/>
              </a:solidFill>
            </a:endParaRPr>
          </a:p>
        </p:txBody>
      </p:sp>
      <p:sp>
        <p:nvSpPr>
          <p:cNvPr id="29" name="Rounded Rectangle 28"/>
          <p:cNvSpPr/>
          <p:nvPr/>
        </p:nvSpPr>
        <p:spPr>
          <a:xfrm>
            <a:off x="487680" y="2295144"/>
            <a:ext cx="2779703" cy="3526060"/>
          </a:xfrm>
          <a:prstGeom prst="roundRect">
            <a:avLst>
              <a:gd name="adj" fmla="val 10000"/>
            </a:avLst>
          </a:prstGeom>
          <a:solidFill>
            <a:srgbClr val="212A3D"/>
          </a:solidFill>
          <a:ln w="9525">
            <a:solidFill>
              <a:srgbClr val="2A3348"/>
            </a:solidFill>
          </a:ln>
          <a:effectLst/>
        </p:spPr>
        <p:txBody>
          <a:bodyPr rtlCol="0" anchor="ctr"/>
          <a:lstStyle/>
          <a:p>
            <a:pPr algn="ctr"/>
            <a:endParaRPr sz="3200">
              <a:solidFill>
                <a:schemeClr val="bg1"/>
              </a:solidFill>
            </a:endParaRPr>
          </a:p>
        </p:txBody>
      </p:sp>
      <p:sp>
        <p:nvSpPr>
          <p:cNvPr id="30" name="Oval 29"/>
          <p:cNvSpPr/>
          <p:nvPr/>
        </p:nvSpPr>
        <p:spPr>
          <a:xfrm>
            <a:off x="2490142" y="2615184"/>
            <a:ext cx="502920" cy="502920"/>
          </a:xfrm>
          <a:prstGeom prst="ellipse">
            <a:avLst/>
          </a:prstGeom>
          <a:solidFill>
            <a:srgbClr val="5EA0F2"/>
          </a:solidFill>
          <a:ln>
            <a:noFill/>
          </a:ln>
          <a:effectLst/>
        </p:spPr>
        <p:txBody>
          <a:bodyPr rtlCol="0" anchor="ctr"/>
          <a:lstStyle/>
          <a:p>
            <a:pPr algn="ctr"/>
            <a:endParaRPr sz="3200">
              <a:solidFill>
                <a:schemeClr val="bg1"/>
              </a:solidFill>
            </a:endParaRPr>
          </a:p>
        </p:txBody>
      </p:sp>
      <p:sp>
        <p:nvSpPr>
          <p:cNvPr id="31" name="TextBox 30"/>
          <p:cNvSpPr txBox="1"/>
          <p:nvPr/>
        </p:nvSpPr>
        <p:spPr>
          <a:xfrm>
            <a:off x="2490142" y="2672361"/>
            <a:ext cx="502920" cy="388568"/>
          </a:xfrm>
          <a:prstGeom prst="rect">
            <a:avLst/>
          </a:prstGeom>
          <a:noFill/>
        </p:spPr>
        <p:txBody>
          <a:bodyPr wrap="square" lIns="0" tIns="0" rIns="0" bIns="0" anchor="ctr">
            <a:spAutoFit/>
          </a:bodyPr>
          <a:lstStyle/>
          <a:p>
            <a:pPr algn="ctr" rtl="1">
              <a:lnSpc>
                <a:spcPct val="115000"/>
              </a:lnSpc>
            </a:pPr>
            <a:r>
              <a:rPr lang="fa-IR" sz="2400" b="1">
                <a:solidFill>
                  <a:schemeClr val="bg1"/>
                </a:solidFill>
                <a:latin typeface="Vazirmatn"/>
                <a:ea typeface="Vazirmatn"/>
                <a:cs typeface="Vazirmatn"/>
              </a:rPr>
              <a:t>۴</a:t>
            </a:r>
          </a:p>
        </p:txBody>
      </p:sp>
      <p:sp>
        <p:nvSpPr>
          <p:cNvPr id="32" name="TextBox 31"/>
          <p:cNvSpPr txBox="1"/>
          <p:nvPr/>
        </p:nvSpPr>
        <p:spPr>
          <a:xfrm>
            <a:off x="1097283" y="3346704"/>
            <a:ext cx="1895779" cy="388568"/>
          </a:xfrm>
          <a:prstGeom prst="rect">
            <a:avLst/>
          </a:prstGeom>
          <a:noFill/>
        </p:spPr>
        <p:txBody>
          <a:bodyPr wrap="square" lIns="0" tIns="0" rIns="0" bIns="0" anchor="t">
            <a:spAutoFit/>
          </a:bodyPr>
          <a:lstStyle/>
          <a:p>
            <a:pPr algn="r" rtl="1">
              <a:lnSpc>
                <a:spcPct val="115000"/>
              </a:lnSpc>
            </a:pPr>
            <a:r>
              <a:rPr lang="fa-IR" sz="2400" b="1">
                <a:solidFill>
                  <a:schemeClr val="bg1"/>
                </a:solidFill>
                <a:latin typeface="Vazirmatn"/>
                <a:ea typeface="Vazirmatn"/>
                <a:cs typeface="Vazirmatn"/>
              </a:rPr>
              <a:t>پیامد بلندمدت</a:t>
            </a:r>
          </a:p>
        </p:txBody>
      </p:sp>
      <p:sp>
        <p:nvSpPr>
          <p:cNvPr id="33" name="TextBox 32"/>
          <p:cNvSpPr txBox="1"/>
          <p:nvPr/>
        </p:nvSpPr>
        <p:spPr>
          <a:xfrm>
            <a:off x="1097283" y="4123944"/>
            <a:ext cx="1895779" cy="1697260"/>
          </a:xfrm>
          <a:prstGeom prst="rect">
            <a:avLst/>
          </a:prstGeom>
          <a:noFill/>
        </p:spPr>
        <p:txBody>
          <a:bodyPr wrap="square" lIns="0" tIns="0" rIns="0" bIns="0" anchor="t">
            <a:spAutoFit/>
          </a:bodyPr>
          <a:lstStyle/>
          <a:p>
            <a:pPr algn="r" rtl="1">
              <a:lnSpc>
                <a:spcPct val="125000"/>
              </a:lnSpc>
            </a:pPr>
            <a:r>
              <a:rPr lang="fa-IR" b="0" dirty="0">
                <a:solidFill>
                  <a:schemeClr val="bg1"/>
                </a:solidFill>
                <a:latin typeface="Vazirmatn"/>
                <a:ea typeface="Vazirmatn"/>
                <a:cs typeface="Vazirmatn"/>
              </a:rPr>
              <a:t>هر دوره بی‌حرکتی در سالمندان به‌سختی جبران می‌شود و نقطه بی‌بازگشت افت عملکرد است.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41F"/>
          </a:solidFill>
          <a:ln>
            <a:noFill/>
          </a:ln>
          <a:effectLst/>
        </p:spPr>
        <p:txBody>
          <a:bodyPr rtlCol="0" anchor="ctr"/>
          <a:lstStyle/>
          <a:p>
            <a:pPr algn="ctr"/>
            <a:endParaRPr sz="3200">
              <a:solidFill>
                <a:schemeClr val="bg1"/>
              </a:solidFill>
            </a:endParaRPr>
          </a:p>
        </p:txBody>
      </p:sp>
      <p:sp>
        <p:nvSpPr>
          <p:cNvPr id="3" name="Rounded Rectangle 2"/>
          <p:cNvSpPr/>
          <p:nvPr/>
        </p:nvSpPr>
        <p:spPr>
          <a:xfrm>
            <a:off x="9891979" y="438912"/>
            <a:ext cx="1476756" cy="310896"/>
          </a:xfrm>
          <a:prstGeom prst="roundRect">
            <a:avLst>
              <a:gd name="adj" fmla="val 18000"/>
            </a:avLst>
          </a:prstGeom>
          <a:solidFill>
            <a:srgbClr val="1E3A5F"/>
          </a:solidFill>
          <a:ln>
            <a:noFill/>
          </a:ln>
          <a:effectLst/>
        </p:spPr>
        <p:txBody>
          <a:bodyPr rtlCol="0" anchor="ctr"/>
          <a:lstStyle/>
          <a:p>
            <a:pPr algn="ctr"/>
            <a:endParaRPr sz="3200">
              <a:solidFill>
                <a:schemeClr val="bg1"/>
              </a:solidFill>
            </a:endParaRPr>
          </a:p>
        </p:txBody>
      </p:sp>
      <p:sp>
        <p:nvSpPr>
          <p:cNvPr id="4" name="TextBox 3"/>
          <p:cNvSpPr txBox="1"/>
          <p:nvPr/>
        </p:nvSpPr>
        <p:spPr>
          <a:xfrm>
            <a:off x="9891979" y="464838"/>
            <a:ext cx="1476756" cy="259045"/>
          </a:xfrm>
          <a:prstGeom prst="rect">
            <a:avLst/>
          </a:prstGeom>
          <a:noFill/>
        </p:spPr>
        <p:txBody>
          <a:bodyPr wrap="square" lIns="0" tIns="0" rIns="0" bIns="0" anchor="ctr">
            <a:spAutoFit/>
          </a:bodyPr>
          <a:lstStyle/>
          <a:p>
            <a:pPr algn="ctr" rtl="1">
              <a:lnSpc>
                <a:spcPct val="115000"/>
              </a:lnSpc>
            </a:pPr>
            <a:r>
              <a:rPr lang="fa-IR" sz="1600" b="1">
                <a:solidFill>
                  <a:schemeClr val="bg1"/>
                </a:solidFill>
                <a:latin typeface="Vazirmatn"/>
                <a:ea typeface="Vazirmatn"/>
                <a:cs typeface="Vazirmatn"/>
              </a:rPr>
              <a:t>بازتوانی عضلانی</a:t>
            </a:r>
          </a:p>
        </p:txBody>
      </p:sp>
      <p:sp>
        <p:nvSpPr>
          <p:cNvPr id="5" name="TextBox 4"/>
          <p:cNvSpPr txBox="1"/>
          <p:nvPr/>
        </p:nvSpPr>
        <p:spPr>
          <a:xfrm>
            <a:off x="822960" y="859536"/>
            <a:ext cx="10545775" cy="481222"/>
          </a:xfrm>
          <a:prstGeom prst="rect">
            <a:avLst/>
          </a:prstGeom>
          <a:noFill/>
        </p:spPr>
        <p:txBody>
          <a:bodyPr wrap="square" lIns="0" tIns="0" rIns="0" bIns="0" anchor="t">
            <a:spAutoFit/>
          </a:bodyPr>
          <a:lstStyle/>
          <a:p>
            <a:pPr algn="r" rtl="1">
              <a:lnSpc>
                <a:spcPct val="105000"/>
              </a:lnSpc>
            </a:pPr>
            <a:r>
              <a:rPr lang="fa-IR" sz="3200" b="0" dirty="0">
                <a:solidFill>
                  <a:schemeClr val="bg1"/>
                </a:solidFill>
                <a:latin typeface="Vazirmatn"/>
                <a:ea typeface="Vazirmatn"/>
                <a:cs typeface="Vazirmatn"/>
              </a:rPr>
              <a:t>PRT و پروتئین: دو بال بازتوانی توده عضلانی</a:t>
            </a:r>
          </a:p>
        </p:txBody>
      </p:sp>
      <p:sp>
        <p:nvSpPr>
          <p:cNvPr id="6" name="Rectangle 5"/>
          <p:cNvSpPr/>
          <p:nvPr/>
        </p:nvSpPr>
        <p:spPr>
          <a:xfrm>
            <a:off x="10774375" y="1664208"/>
            <a:ext cx="594360" cy="45720"/>
          </a:xfrm>
          <a:prstGeom prst="rect">
            <a:avLst/>
          </a:prstGeom>
          <a:solidFill>
            <a:srgbClr val="5EA0F2"/>
          </a:solidFill>
          <a:ln>
            <a:noFill/>
          </a:ln>
          <a:effectLst/>
        </p:spPr>
        <p:txBody>
          <a:bodyPr rtlCol="0" anchor="ctr"/>
          <a:lstStyle/>
          <a:p>
            <a:pPr algn="ctr"/>
            <a:endParaRPr sz="3200">
              <a:solidFill>
                <a:schemeClr val="bg1"/>
              </a:solidFill>
            </a:endParaRPr>
          </a:p>
        </p:txBody>
      </p:sp>
      <p:sp>
        <p:nvSpPr>
          <p:cNvPr id="8" name="Rounded Rectangle 7"/>
          <p:cNvSpPr/>
          <p:nvPr/>
        </p:nvSpPr>
        <p:spPr>
          <a:xfrm>
            <a:off x="441962" y="5907024"/>
            <a:ext cx="10926773" cy="566928"/>
          </a:xfrm>
          <a:prstGeom prst="roundRect">
            <a:avLst>
              <a:gd name="adj" fmla="val 12000"/>
            </a:avLst>
          </a:prstGeom>
          <a:solidFill>
            <a:srgbClr val="1E3A5F"/>
          </a:solidFill>
          <a:ln>
            <a:noFill/>
          </a:ln>
          <a:effectLst/>
        </p:spPr>
        <p:txBody>
          <a:bodyPr rtlCol="0" anchor="ctr"/>
          <a:lstStyle/>
          <a:p>
            <a:pPr algn="ctr"/>
            <a:endParaRPr sz="3200">
              <a:solidFill>
                <a:schemeClr val="bg1"/>
              </a:solidFill>
            </a:endParaRPr>
          </a:p>
        </p:txBody>
      </p:sp>
      <p:pic>
        <p:nvPicPr>
          <p:cNvPr id="9" name="Picture 8" descr="sticky_note_2_5EA0F2.png"/>
          <p:cNvPicPr>
            <a:picLocks noChangeAspect="1"/>
          </p:cNvPicPr>
          <p:nvPr/>
        </p:nvPicPr>
        <p:blipFill>
          <a:blip r:embed="rId3"/>
          <a:stretch>
            <a:fillRect/>
          </a:stretch>
        </p:blipFill>
        <p:spPr>
          <a:xfrm>
            <a:off x="10865815" y="6053328"/>
            <a:ext cx="274320" cy="274320"/>
          </a:xfrm>
          <a:prstGeom prst="rect">
            <a:avLst/>
          </a:prstGeom>
        </p:spPr>
      </p:pic>
      <p:sp>
        <p:nvSpPr>
          <p:cNvPr id="10" name="TextBox 9"/>
          <p:cNvSpPr txBox="1"/>
          <p:nvPr/>
        </p:nvSpPr>
        <p:spPr>
          <a:xfrm>
            <a:off x="1051560" y="6028553"/>
            <a:ext cx="9631375" cy="323871"/>
          </a:xfrm>
          <a:prstGeom prst="rect">
            <a:avLst/>
          </a:prstGeom>
          <a:noFill/>
        </p:spPr>
        <p:txBody>
          <a:bodyPr wrap="square" lIns="0" tIns="0" rIns="0" bIns="0" anchor="ctr">
            <a:spAutoFit/>
          </a:bodyPr>
          <a:lstStyle/>
          <a:p>
            <a:pPr algn="r" rtl="1">
              <a:lnSpc>
                <a:spcPct val="115000"/>
              </a:lnSpc>
            </a:pPr>
            <a:r>
              <a:rPr lang="fa-IR" sz="2000" b="1">
                <a:solidFill>
                  <a:schemeClr val="bg1"/>
                </a:solidFill>
                <a:latin typeface="Vazirmatn"/>
                <a:ea typeface="Vazirmatn"/>
                <a:cs typeface="Vazirmatn"/>
              </a:rPr>
              <a:t>نسخه عضله در سالمندی: PRT سه بار در هفته + ۱.۶ گرم پروتئین/کیلوگرم</a:t>
            </a:r>
          </a:p>
        </p:txBody>
      </p:sp>
      <p:sp>
        <p:nvSpPr>
          <p:cNvPr id="11" name="Rectangle 10"/>
          <p:cNvSpPr/>
          <p:nvPr/>
        </p:nvSpPr>
        <p:spPr>
          <a:xfrm>
            <a:off x="6255868" y="2066544"/>
            <a:ext cx="5112867" cy="1928042"/>
          </a:xfrm>
          <a:prstGeom prst="rect">
            <a:avLst/>
          </a:prstGeom>
          <a:solidFill>
            <a:srgbClr val="1A2130"/>
          </a:solidFill>
          <a:ln w="9525">
            <a:solidFill>
              <a:srgbClr val="2A3348"/>
            </a:solidFill>
          </a:ln>
          <a:effectLst/>
        </p:spPr>
        <p:txBody>
          <a:bodyPr rtlCol="0" anchor="ctr"/>
          <a:lstStyle/>
          <a:p>
            <a:pPr algn="ctr"/>
            <a:endParaRPr sz="3200">
              <a:solidFill>
                <a:schemeClr val="bg1"/>
              </a:solidFill>
            </a:endParaRPr>
          </a:p>
        </p:txBody>
      </p:sp>
      <p:sp>
        <p:nvSpPr>
          <p:cNvPr id="12" name="Rectangle 11"/>
          <p:cNvSpPr/>
          <p:nvPr/>
        </p:nvSpPr>
        <p:spPr>
          <a:xfrm>
            <a:off x="11286439" y="2066544"/>
            <a:ext cx="82296" cy="1668780"/>
          </a:xfrm>
          <a:prstGeom prst="rect">
            <a:avLst/>
          </a:prstGeom>
          <a:solidFill>
            <a:srgbClr val="5EA0F2"/>
          </a:solidFill>
          <a:ln>
            <a:noFill/>
          </a:ln>
          <a:effectLst/>
        </p:spPr>
        <p:txBody>
          <a:bodyPr rtlCol="0" anchor="ctr"/>
          <a:lstStyle/>
          <a:p>
            <a:pPr algn="ctr"/>
            <a:endParaRPr sz="3200">
              <a:solidFill>
                <a:schemeClr val="bg1"/>
              </a:solidFill>
            </a:endParaRPr>
          </a:p>
        </p:txBody>
      </p:sp>
      <p:sp>
        <p:nvSpPr>
          <p:cNvPr id="13" name="TextBox 12"/>
          <p:cNvSpPr txBox="1"/>
          <p:nvPr/>
        </p:nvSpPr>
        <p:spPr>
          <a:xfrm>
            <a:off x="6575908" y="2340864"/>
            <a:ext cx="4472787" cy="388568"/>
          </a:xfrm>
          <a:prstGeom prst="rect">
            <a:avLst/>
          </a:prstGeom>
          <a:noFill/>
        </p:spPr>
        <p:txBody>
          <a:bodyPr wrap="square" lIns="0" tIns="0" rIns="0" bIns="0" anchor="t">
            <a:spAutoFit/>
          </a:bodyPr>
          <a:lstStyle/>
          <a:p>
            <a:pPr algn="r" rtl="1">
              <a:lnSpc>
                <a:spcPct val="115000"/>
              </a:lnSpc>
            </a:pPr>
            <a:r>
              <a:rPr lang="fa-IR" sz="2400" b="1" dirty="0">
                <a:solidFill>
                  <a:schemeClr val="bg1"/>
                </a:solidFill>
                <a:latin typeface="Vazirmatn"/>
                <a:ea typeface="Vazirmatn"/>
                <a:cs typeface="Vazirmatn"/>
              </a:rPr>
              <a:t>PRT — محرک اصلی</a:t>
            </a:r>
          </a:p>
        </p:txBody>
      </p:sp>
      <p:sp>
        <p:nvSpPr>
          <p:cNvPr id="14" name="TextBox 13"/>
          <p:cNvSpPr txBox="1"/>
          <p:nvPr/>
        </p:nvSpPr>
        <p:spPr>
          <a:xfrm>
            <a:off x="6575908" y="2871216"/>
            <a:ext cx="4472787" cy="758606"/>
          </a:xfrm>
          <a:prstGeom prst="rect">
            <a:avLst/>
          </a:prstGeom>
          <a:noFill/>
        </p:spPr>
        <p:txBody>
          <a:bodyPr wrap="square" lIns="0" tIns="0" rIns="0" bIns="0" anchor="t">
            <a:spAutoFit/>
          </a:bodyPr>
          <a:lstStyle/>
          <a:p>
            <a:pPr algn="r" rtl="1">
              <a:lnSpc>
                <a:spcPct val="130000"/>
              </a:lnSpc>
            </a:pPr>
            <a:r>
              <a:rPr lang="fa-IR" sz="2000" b="0" dirty="0">
                <a:solidFill>
                  <a:schemeClr val="bg1"/>
                </a:solidFill>
                <a:latin typeface="Vazirmatn"/>
                <a:ea typeface="Vazirmatn"/>
                <a:cs typeface="Vazirmatn"/>
              </a:rPr>
              <a:t>برنامه تمرین مقاومتی با شدت پیش‌رونده، قوی‌ترین محرک سنتز پروتئین عضلانی در سالمندان است.</a:t>
            </a:r>
          </a:p>
        </p:txBody>
      </p:sp>
      <p:sp>
        <p:nvSpPr>
          <p:cNvPr id="15" name="Rectangle 14"/>
          <p:cNvSpPr/>
          <p:nvPr/>
        </p:nvSpPr>
        <p:spPr>
          <a:xfrm>
            <a:off x="441961" y="2066543"/>
            <a:ext cx="5493867" cy="1928043"/>
          </a:xfrm>
          <a:prstGeom prst="rect">
            <a:avLst/>
          </a:prstGeom>
          <a:solidFill>
            <a:srgbClr val="1A2130"/>
          </a:solidFill>
          <a:ln w="9525">
            <a:solidFill>
              <a:srgbClr val="2A3348"/>
            </a:solidFill>
          </a:ln>
          <a:effectLst/>
        </p:spPr>
        <p:txBody>
          <a:bodyPr rtlCol="0" anchor="ctr"/>
          <a:lstStyle/>
          <a:p>
            <a:pPr algn="ctr"/>
            <a:endParaRPr sz="3200">
              <a:solidFill>
                <a:schemeClr val="bg1"/>
              </a:solidFill>
            </a:endParaRPr>
          </a:p>
        </p:txBody>
      </p:sp>
      <p:sp>
        <p:nvSpPr>
          <p:cNvPr id="16" name="Rectangle 15"/>
          <p:cNvSpPr/>
          <p:nvPr/>
        </p:nvSpPr>
        <p:spPr>
          <a:xfrm>
            <a:off x="5853532" y="2066544"/>
            <a:ext cx="82296" cy="1668780"/>
          </a:xfrm>
          <a:prstGeom prst="rect">
            <a:avLst/>
          </a:prstGeom>
          <a:solidFill>
            <a:srgbClr val="5EA0F2"/>
          </a:solidFill>
          <a:ln>
            <a:noFill/>
          </a:ln>
          <a:effectLst/>
        </p:spPr>
        <p:txBody>
          <a:bodyPr rtlCol="0" anchor="ctr"/>
          <a:lstStyle/>
          <a:p>
            <a:pPr algn="ctr"/>
            <a:endParaRPr sz="3200">
              <a:solidFill>
                <a:schemeClr val="bg1"/>
              </a:solidFill>
            </a:endParaRPr>
          </a:p>
        </p:txBody>
      </p:sp>
      <p:sp>
        <p:nvSpPr>
          <p:cNvPr id="17" name="TextBox 16"/>
          <p:cNvSpPr txBox="1"/>
          <p:nvPr/>
        </p:nvSpPr>
        <p:spPr>
          <a:xfrm>
            <a:off x="1143001" y="2340864"/>
            <a:ext cx="4472787" cy="388568"/>
          </a:xfrm>
          <a:prstGeom prst="rect">
            <a:avLst/>
          </a:prstGeom>
          <a:noFill/>
        </p:spPr>
        <p:txBody>
          <a:bodyPr wrap="square" lIns="0" tIns="0" rIns="0" bIns="0" anchor="t">
            <a:spAutoFit/>
          </a:bodyPr>
          <a:lstStyle/>
          <a:p>
            <a:pPr algn="r" rtl="1">
              <a:lnSpc>
                <a:spcPct val="115000"/>
              </a:lnSpc>
            </a:pPr>
            <a:r>
              <a:rPr lang="fa-IR" sz="2400" b="1" dirty="0">
                <a:solidFill>
                  <a:schemeClr val="bg1"/>
                </a:solidFill>
                <a:latin typeface="Vazirmatn"/>
                <a:ea typeface="Vazirmatn"/>
                <a:cs typeface="Vazirmatn"/>
              </a:rPr>
              <a:t>پروتئین تا ۱.۶ گرم/کیلوگرم</a:t>
            </a:r>
          </a:p>
        </p:txBody>
      </p:sp>
      <p:sp>
        <p:nvSpPr>
          <p:cNvPr id="18" name="TextBox 17"/>
          <p:cNvSpPr txBox="1"/>
          <p:nvPr/>
        </p:nvSpPr>
        <p:spPr>
          <a:xfrm>
            <a:off x="441962" y="2794258"/>
            <a:ext cx="5173827" cy="1200329"/>
          </a:xfrm>
          <a:prstGeom prst="rect">
            <a:avLst/>
          </a:prstGeom>
          <a:noFill/>
        </p:spPr>
        <p:txBody>
          <a:bodyPr wrap="square" lIns="0" tIns="0" rIns="0" bIns="0" anchor="t">
            <a:spAutoFit/>
          </a:bodyPr>
          <a:lstStyle/>
          <a:p>
            <a:pPr algn="r" rtl="1">
              <a:lnSpc>
                <a:spcPct val="130000"/>
              </a:lnSpc>
            </a:pPr>
            <a:r>
              <a:rPr lang="fa-IR" sz="2000" b="0" dirty="0">
                <a:solidFill>
                  <a:schemeClr val="bg1"/>
                </a:solidFill>
                <a:latin typeface="Vazirmatn"/>
                <a:ea typeface="Vazirmatn"/>
                <a:cs typeface="Vazirmatn"/>
              </a:rPr>
              <a:t>برای تقویت اثر آنابولیک، مصرف پروتئین تا ۱.۶ گرم بر کیلوگرم وزن در روز توصیه می‌شود؛ بالاتر از RDA سالمندان (۰.۸–۱ گرم).</a:t>
            </a:r>
          </a:p>
        </p:txBody>
      </p:sp>
      <p:sp>
        <p:nvSpPr>
          <p:cNvPr id="19" name="Rectangle 18"/>
          <p:cNvSpPr/>
          <p:nvPr/>
        </p:nvSpPr>
        <p:spPr>
          <a:xfrm>
            <a:off x="6255868" y="4055364"/>
            <a:ext cx="5112867" cy="1668780"/>
          </a:xfrm>
          <a:prstGeom prst="rect">
            <a:avLst/>
          </a:prstGeom>
          <a:solidFill>
            <a:srgbClr val="1A2130"/>
          </a:solidFill>
          <a:ln w="9525">
            <a:solidFill>
              <a:srgbClr val="2A3348"/>
            </a:solidFill>
          </a:ln>
          <a:effectLst/>
        </p:spPr>
        <p:txBody>
          <a:bodyPr rtlCol="0" anchor="ctr"/>
          <a:lstStyle/>
          <a:p>
            <a:pPr algn="ctr"/>
            <a:endParaRPr sz="3200">
              <a:solidFill>
                <a:schemeClr val="bg1"/>
              </a:solidFill>
            </a:endParaRPr>
          </a:p>
        </p:txBody>
      </p:sp>
      <p:sp>
        <p:nvSpPr>
          <p:cNvPr id="20" name="Rectangle 19"/>
          <p:cNvSpPr/>
          <p:nvPr/>
        </p:nvSpPr>
        <p:spPr>
          <a:xfrm>
            <a:off x="11286439" y="4055364"/>
            <a:ext cx="82296" cy="1668780"/>
          </a:xfrm>
          <a:prstGeom prst="rect">
            <a:avLst/>
          </a:prstGeom>
          <a:solidFill>
            <a:srgbClr val="5EA0F2"/>
          </a:solidFill>
          <a:ln>
            <a:noFill/>
          </a:ln>
          <a:effectLst/>
        </p:spPr>
        <p:txBody>
          <a:bodyPr rtlCol="0" anchor="ctr"/>
          <a:lstStyle/>
          <a:p>
            <a:pPr algn="ctr"/>
            <a:endParaRPr sz="3200">
              <a:solidFill>
                <a:schemeClr val="bg1"/>
              </a:solidFill>
            </a:endParaRPr>
          </a:p>
        </p:txBody>
      </p:sp>
      <p:sp>
        <p:nvSpPr>
          <p:cNvPr id="21" name="TextBox 20"/>
          <p:cNvSpPr txBox="1"/>
          <p:nvPr/>
        </p:nvSpPr>
        <p:spPr>
          <a:xfrm>
            <a:off x="6575908" y="4329684"/>
            <a:ext cx="4472787" cy="453394"/>
          </a:xfrm>
          <a:prstGeom prst="rect">
            <a:avLst/>
          </a:prstGeom>
          <a:noFill/>
        </p:spPr>
        <p:txBody>
          <a:bodyPr wrap="square" lIns="0" tIns="0" rIns="0" bIns="0" anchor="t">
            <a:spAutoFit/>
          </a:bodyPr>
          <a:lstStyle/>
          <a:p>
            <a:pPr algn="r" rtl="1">
              <a:lnSpc>
                <a:spcPct val="115000"/>
              </a:lnSpc>
            </a:pPr>
            <a:r>
              <a:rPr lang="fa-IR" sz="2800" b="1">
                <a:solidFill>
                  <a:schemeClr val="bg1"/>
                </a:solidFill>
                <a:latin typeface="Vazirmatn"/>
                <a:ea typeface="Vazirmatn"/>
                <a:cs typeface="Vazirmatn"/>
              </a:rPr>
              <a:t>توزیع وعده‌یی</a:t>
            </a:r>
          </a:p>
        </p:txBody>
      </p:sp>
      <p:sp>
        <p:nvSpPr>
          <p:cNvPr id="22" name="TextBox 21"/>
          <p:cNvSpPr txBox="1"/>
          <p:nvPr/>
        </p:nvSpPr>
        <p:spPr>
          <a:xfrm>
            <a:off x="6575908" y="4860036"/>
            <a:ext cx="4472787" cy="758606"/>
          </a:xfrm>
          <a:prstGeom prst="rect">
            <a:avLst/>
          </a:prstGeom>
          <a:noFill/>
        </p:spPr>
        <p:txBody>
          <a:bodyPr wrap="square" lIns="0" tIns="0" rIns="0" bIns="0" anchor="t">
            <a:spAutoFit/>
          </a:bodyPr>
          <a:lstStyle/>
          <a:p>
            <a:pPr algn="r" rtl="1">
              <a:lnSpc>
                <a:spcPct val="130000"/>
              </a:lnSpc>
            </a:pPr>
            <a:r>
              <a:rPr lang="fa-IR" sz="2000" b="0">
                <a:solidFill>
                  <a:schemeClr val="bg1"/>
                </a:solidFill>
                <a:latin typeface="Vazirmatn"/>
                <a:ea typeface="Vazirmatn"/>
                <a:cs typeface="Vazirmatn"/>
              </a:rPr>
              <a:t>توزیع پروتئین در ۳–۴ وعده با هر وعده ۲۵–۳۰ گرم، حداکثر سنتز عضلانی را فراهم می‌کند.</a:t>
            </a:r>
          </a:p>
        </p:txBody>
      </p:sp>
      <p:sp>
        <p:nvSpPr>
          <p:cNvPr id="23" name="Rectangle 22"/>
          <p:cNvSpPr/>
          <p:nvPr/>
        </p:nvSpPr>
        <p:spPr>
          <a:xfrm>
            <a:off x="441961" y="4055364"/>
            <a:ext cx="5493867" cy="1851660"/>
          </a:xfrm>
          <a:prstGeom prst="rect">
            <a:avLst/>
          </a:prstGeom>
          <a:solidFill>
            <a:srgbClr val="1A2130"/>
          </a:solidFill>
          <a:ln w="9525">
            <a:solidFill>
              <a:srgbClr val="2A3348"/>
            </a:solidFill>
          </a:ln>
          <a:effectLst/>
        </p:spPr>
        <p:txBody>
          <a:bodyPr rtlCol="0" anchor="ctr"/>
          <a:lstStyle/>
          <a:p>
            <a:pPr algn="ctr"/>
            <a:endParaRPr sz="3200">
              <a:solidFill>
                <a:schemeClr val="bg1"/>
              </a:solidFill>
            </a:endParaRPr>
          </a:p>
        </p:txBody>
      </p:sp>
      <p:sp>
        <p:nvSpPr>
          <p:cNvPr id="24" name="Rectangle 23"/>
          <p:cNvSpPr/>
          <p:nvPr/>
        </p:nvSpPr>
        <p:spPr>
          <a:xfrm>
            <a:off x="5853532" y="4055364"/>
            <a:ext cx="82296" cy="1668780"/>
          </a:xfrm>
          <a:prstGeom prst="rect">
            <a:avLst/>
          </a:prstGeom>
          <a:solidFill>
            <a:srgbClr val="5EA0F2"/>
          </a:solidFill>
          <a:ln>
            <a:noFill/>
          </a:ln>
          <a:effectLst/>
        </p:spPr>
        <p:txBody>
          <a:bodyPr rtlCol="0" anchor="ctr"/>
          <a:lstStyle/>
          <a:p>
            <a:pPr algn="ctr"/>
            <a:endParaRPr sz="3200">
              <a:solidFill>
                <a:schemeClr val="bg1"/>
              </a:solidFill>
            </a:endParaRPr>
          </a:p>
        </p:txBody>
      </p:sp>
      <p:sp>
        <p:nvSpPr>
          <p:cNvPr id="25" name="TextBox 24"/>
          <p:cNvSpPr txBox="1"/>
          <p:nvPr/>
        </p:nvSpPr>
        <p:spPr>
          <a:xfrm>
            <a:off x="1143002" y="4135400"/>
            <a:ext cx="4472787" cy="388568"/>
          </a:xfrm>
          <a:prstGeom prst="rect">
            <a:avLst/>
          </a:prstGeom>
          <a:noFill/>
        </p:spPr>
        <p:txBody>
          <a:bodyPr wrap="square" lIns="0" tIns="0" rIns="0" bIns="0" anchor="t">
            <a:spAutoFit/>
          </a:bodyPr>
          <a:lstStyle/>
          <a:p>
            <a:pPr algn="r" rtl="1">
              <a:lnSpc>
                <a:spcPct val="115000"/>
              </a:lnSpc>
            </a:pPr>
            <a:r>
              <a:rPr lang="fa-IR" sz="2400" b="1" dirty="0">
                <a:solidFill>
                  <a:schemeClr val="bg1"/>
                </a:solidFill>
                <a:latin typeface="Vazirmatn"/>
                <a:ea typeface="Vazirmatn"/>
                <a:cs typeface="Vazirmatn"/>
              </a:rPr>
              <a:t>سینرژی تمرین و پروتئین</a:t>
            </a:r>
          </a:p>
        </p:txBody>
      </p:sp>
      <p:sp>
        <p:nvSpPr>
          <p:cNvPr id="26" name="TextBox 25"/>
          <p:cNvSpPr txBox="1"/>
          <p:nvPr/>
        </p:nvSpPr>
        <p:spPr>
          <a:xfrm>
            <a:off x="640081" y="4523968"/>
            <a:ext cx="4975708" cy="1200329"/>
          </a:xfrm>
          <a:prstGeom prst="rect">
            <a:avLst/>
          </a:prstGeom>
          <a:noFill/>
        </p:spPr>
        <p:txBody>
          <a:bodyPr wrap="square" lIns="0" tIns="0" rIns="0" bIns="0" anchor="t">
            <a:spAutoFit/>
          </a:bodyPr>
          <a:lstStyle/>
          <a:p>
            <a:pPr algn="r" rtl="1">
              <a:lnSpc>
                <a:spcPct val="130000"/>
              </a:lnSpc>
            </a:pPr>
            <a:r>
              <a:rPr lang="fa-IR" sz="2000" b="0" dirty="0">
                <a:solidFill>
                  <a:schemeClr val="bg1"/>
                </a:solidFill>
                <a:latin typeface="Vazirmatn"/>
                <a:ea typeface="Vazirmatn"/>
                <a:cs typeface="Vazirmatn"/>
              </a:rPr>
              <a:t>ترکیب PRT + مکمل پروتئین/اسید آمینه شاخه‌ای (لوسین) بهبود توده و قدرت عضلانی را بیش از هر مداخله منفرد نشان داده است.</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41F"/>
          </a:solidFill>
          <a:ln>
            <a:noFill/>
          </a:ln>
          <a:effectLst/>
        </p:spPr>
        <p:txBody>
          <a:bodyPr rtlCol="0" anchor="ctr"/>
          <a:lstStyle/>
          <a:p>
            <a:pPr algn="ctr"/>
            <a:endParaRPr sz="3200">
              <a:solidFill>
                <a:schemeClr val="bg1"/>
              </a:solidFill>
            </a:endParaRPr>
          </a:p>
        </p:txBody>
      </p:sp>
      <p:sp>
        <p:nvSpPr>
          <p:cNvPr id="3" name="Rounded Rectangle 2"/>
          <p:cNvSpPr/>
          <p:nvPr/>
        </p:nvSpPr>
        <p:spPr>
          <a:xfrm>
            <a:off x="10047427" y="438912"/>
            <a:ext cx="1321308" cy="310896"/>
          </a:xfrm>
          <a:prstGeom prst="roundRect">
            <a:avLst>
              <a:gd name="adj" fmla="val 18000"/>
            </a:avLst>
          </a:prstGeom>
          <a:solidFill>
            <a:srgbClr val="1E3A5F"/>
          </a:solidFill>
          <a:ln>
            <a:noFill/>
          </a:ln>
          <a:effectLst/>
        </p:spPr>
        <p:txBody>
          <a:bodyPr rtlCol="0" anchor="ctr"/>
          <a:lstStyle/>
          <a:p>
            <a:pPr algn="ctr"/>
            <a:endParaRPr sz="3200">
              <a:solidFill>
                <a:schemeClr val="bg1"/>
              </a:solidFill>
            </a:endParaRPr>
          </a:p>
        </p:txBody>
      </p:sp>
      <p:sp>
        <p:nvSpPr>
          <p:cNvPr id="4" name="TextBox 3"/>
          <p:cNvSpPr txBox="1"/>
          <p:nvPr/>
        </p:nvSpPr>
        <p:spPr>
          <a:xfrm>
            <a:off x="10047427" y="464838"/>
            <a:ext cx="1321308" cy="259045"/>
          </a:xfrm>
          <a:prstGeom prst="rect">
            <a:avLst/>
          </a:prstGeom>
          <a:noFill/>
        </p:spPr>
        <p:txBody>
          <a:bodyPr wrap="square" lIns="0" tIns="0" rIns="0" bIns="0" anchor="ctr">
            <a:spAutoFit/>
          </a:bodyPr>
          <a:lstStyle/>
          <a:p>
            <a:pPr algn="ctr" rtl="1">
              <a:lnSpc>
                <a:spcPct val="115000"/>
              </a:lnSpc>
            </a:pPr>
            <a:r>
              <a:rPr lang="fa-IR" sz="1600" b="1">
                <a:solidFill>
                  <a:schemeClr val="bg1"/>
                </a:solidFill>
                <a:latin typeface="Vazirmatn"/>
                <a:ea typeface="Vazirmatn"/>
                <a:cs typeface="Vazirmatn"/>
              </a:rPr>
              <a:t>سلامت استخوان</a:t>
            </a:r>
          </a:p>
        </p:txBody>
      </p:sp>
      <p:sp>
        <p:nvSpPr>
          <p:cNvPr id="5" name="TextBox 4"/>
          <p:cNvSpPr txBox="1"/>
          <p:nvPr/>
        </p:nvSpPr>
        <p:spPr>
          <a:xfrm>
            <a:off x="822960" y="859536"/>
            <a:ext cx="10545775" cy="601511"/>
          </a:xfrm>
          <a:prstGeom prst="rect">
            <a:avLst/>
          </a:prstGeom>
          <a:noFill/>
        </p:spPr>
        <p:txBody>
          <a:bodyPr wrap="square" lIns="0" tIns="0" rIns="0" bIns="0" anchor="t">
            <a:spAutoFit/>
          </a:bodyPr>
          <a:lstStyle/>
          <a:p>
            <a:pPr algn="r" rtl="1">
              <a:lnSpc>
                <a:spcPct val="105000"/>
              </a:lnSpc>
            </a:pPr>
            <a:r>
              <a:rPr lang="fa-IR" sz="4000" b="0" dirty="0">
                <a:solidFill>
                  <a:schemeClr val="bg1"/>
                </a:solidFill>
                <a:latin typeface="Vazirmatn"/>
                <a:ea typeface="Vazirmatn"/>
                <a:cs typeface="Vazirmatn"/>
              </a:rPr>
              <a:t>تمرین و تغذیه، سپر استخوان سالمند در برابر شکستگی</a:t>
            </a:r>
          </a:p>
        </p:txBody>
      </p:sp>
      <p:sp>
        <p:nvSpPr>
          <p:cNvPr id="6" name="Rectangle 5"/>
          <p:cNvSpPr/>
          <p:nvPr/>
        </p:nvSpPr>
        <p:spPr>
          <a:xfrm>
            <a:off x="10774375" y="1664208"/>
            <a:ext cx="594360" cy="45720"/>
          </a:xfrm>
          <a:prstGeom prst="rect">
            <a:avLst/>
          </a:prstGeom>
          <a:solidFill>
            <a:srgbClr val="5EA0F2"/>
          </a:solidFill>
          <a:ln>
            <a:noFill/>
          </a:ln>
          <a:effectLst/>
        </p:spPr>
        <p:txBody>
          <a:bodyPr rtlCol="0" anchor="ctr"/>
          <a:lstStyle/>
          <a:p>
            <a:pPr algn="ctr"/>
            <a:endParaRPr sz="3200">
              <a:solidFill>
                <a:schemeClr val="bg1"/>
              </a:solidFill>
            </a:endParaRPr>
          </a:p>
        </p:txBody>
      </p:sp>
      <p:sp>
        <p:nvSpPr>
          <p:cNvPr id="8" name="Rounded Rectangle 7"/>
          <p:cNvSpPr/>
          <p:nvPr/>
        </p:nvSpPr>
        <p:spPr>
          <a:xfrm>
            <a:off x="822960" y="5907024"/>
            <a:ext cx="10545775" cy="566928"/>
          </a:xfrm>
          <a:prstGeom prst="roundRect">
            <a:avLst>
              <a:gd name="adj" fmla="val 12000"/>
            </a:avLst>
          </a:prstGeom>
          <a:solidFill>
            <a:srgbClr val="1E3A5F"/>
          </a:solidFill>
          <a:ln>
            <a:noFill/>
          </a:ln>
          <a:effectLst/>
        </p:spPr>
        <p:txBody>
          <a:bodyPr rtlCol="0" anchor="ctr"/>
          <a:lstStyle/>
          <a:p>
            <a:pPr algn="ctr"/>
            <a:endParaRPr sz="3200">
              <a:solidFill>
                <a:schemeClr val="bg1"/>
              </a:solidFill>
            </a:endParaRPr>
          </a:p>
        </p:txBody>
      </p:sp>
      <p:pic>
        <p:nvPicPr>
          <p:cNvPr id="9" name="Picture 8" descr="sticky_note_2_5EA0F2.png"/>
          <p:cNvPicPr>
            <a:picLocks noChangeAspect="1"/>
          </p:cNvPicPr>
          <p:nvPr/>
        </p:nvPicPr>
        <p:blipFill>
          <a:blip r:embed="rId3"/>
          <a:stretch>
            <a:fillRect/>
          </a:stretch>
        </p:blipFill>
        <p:spPr>
          <a:xfrm>
            <a:off x="10865815" y="6053328"/>
            <a:ext cx="274320" cy="274320"/>
          </a:xfrm>
          <a:prstGeom prst="rect">
            <a:avLst/>
          </a:prstGeom>
        </p:spPr>
      </p:pic>
      <p:sp>
        <p:nvSpPr>
          <p:cNvPr id="10" name="TextBox 9"/>
          <p:cNvSpPr txBox="1"/>
          <p:nvPr/>
        </p:nvSpPr>
        <p:spPr>
          <a:xfrm>
            <a:off x="1051560" y="6028553"/>
            <a:ext cx="9631375" cy="323871"/>
          </a:xfrm>
          <a:prstGeom prst="rect">
            <a:avLst/>
          </a:prstGeom>
          <a:noFill/>
        </p:spPr>
        <p:txBody>
          <a:bodyPr wrap="square" lIns="0" tIns="0" rIns="0" bIns="0" anchor="ctr">
            <a:spAutoFit/>
          </a:bodyPr>
          <a:lstStyle/>
          <a:p>
            <a:pPr algn="r" rtl="1">
              <a:lnSpc>
                <a:spcPct val="115000"/>
              </a:lnSpc>
            </a:pPr>
            <a:r>
              <a:rPr lang="fa-IR" sz="2000" b="1">
                <a:solidFill>
                  <a:schemeClr val="bg1"/>
                </a:solidFill>
                <a:latin typeface="Vazirmatn"/>
                <a:ea typeface="Vazirmatn"/>
                <a:cs typeface="Vazirmatn"/>
              </a:rPr>
              <a:t>پیشگیری از شکستگی، ترکیبی از تمرین باربری و تغذیه است؛ نه فقط دارو</a:t>
            </a:r>
          </a:p>
        </p:txBody>
      </p:sp>
      <p:pic>
        <p:nvPicPr>
          <p:cNvPr id="11" name="Picture 10" descr="build_5EA0F2.png"/>
          <p:cNvPicPr>
            <a:picLocks noChangeAspect="1"/>
          </p:cNvPicPr>
          <p:nvPr/>
        </p:nvPicPr>
        <p:blipFill>
          <a:blip r:embed="rId4"/>
          <a:stretch>
            <a:fillRect/>
          </a:stretch>
        </p:blipFill>
        <p:spPr>
          <a:xfrm>
            <a:off x="10865815" y="2066544"/>
            <a:ext cx="502920" cy="502920"/>
          </a:xfrm>
          <a:prstGeom prst="rect">
            <a:avLst/>
          </a:prstGeom>
        </p:spPr>
      </p:pic>
      <p:sp>
        <p:nvSpPr>
          <p:cNvPr id="12" name="TextBox 11"/>
          <p:cNvSpPr txBox="1"/>
          <p:nvPr/>
        </p:nvSpPr>
        <p:spPr>
          <a:xfrm>
            <a:off x="6370168" y="2066544"/>
            <a:ext cx="4239615" cy="388568"/>
          </a:xfrm>
          <a:prstGeom prst="rect">
            <a:avLst/>
          </a:prstGeom>
          <a:noFill/>
        </p:spPr>
        <p:txBody>
          <a:bodyPr wrap="square" lIns="0" tIns="0" rIns="0" bIns="0" anchor="t">
            <a:spAutoFit/>
          </a:bodyPr>
          <a:lstStyle/>
          <a:p>
            <a:pPr algn="r" rtl="1">
              <a:lnSpc>
                <a:spcPct val="115000"/>
              </a:lnSpc>
            </a:pPr>
            <a:r>
              <a:rPr lang="fa-IR" sz="2400" b="1">
                <a:solidFill>
                  <a:schemeClr val="bg1"/>
                </a:solidFill>
                <a:latin typeface="Vazirmatn"/>
                <a:ea typeface="Vazirmatn"/>
                <a:cs typeface="Vazirmatn"/>
              </a:rPr>
              <a:t>تمرین = محرک استخوان‌سازی</a:t>
            </a:r>
          </a:p>
        </p:txBody>
      </p:sp>
      <p:sp>
        <p:nvSpPr>
          <p:cNvPr id="13" name="TextBox 12"/>
          <p:cNvSpPr txBox="1"/>
          <p:nvPr/>
        </p:nvSpPr>
        <p:spPr>
          <a:xfrm>
            <a:off x="6370168" y="2505456"/>
            <a:ext cx="4239615" cy="1116396"/>
          </a:xfrm>
          <a:prstGeom prst="rect">
            <a:avLst/>
          </a:prstGeom>
          <a:noFill/>
        </p:spPr>
        <p:txBody>
          <a:bodyPr wrap="square" lIns="0" tIns="0" rIns="0" bIns="0" anchor="t">
            <a:spAutoFit/>
          </a:bodyPr>
          <a:lstStyle/>
          <a:p>
            <a:pPr algn="r" rtl="1">
              <a:lnSpc>
                <a:spcPct val="125000"/>
              </a:lnSpc>
            </a:pPr>
            <a:r>
              <a:rPr lang="fa-IR" sz="2000" b="0">
                <a:solidFill>
                  <a:schemeClr val="bg1"/>
                </a:solidFill>
                <a:latin typeface="Vazirmatn"/>
                <a:ea typeface="Vazirmatn"/>
                <a:cs typeface="Vazirmatn"/>
              </a:rPr>
              <a:t>بارگذاری مکانیکی، تشکیل استخوان جدید را تحریک می‌کند؛ بی‌تحرکی چند هفته‌ای تراکم استخوان را کاهش می‌دهد.</a:t>
            </a:r>
          </a:p>
        </p:txBody>
      </p:sp>
      <p:pic>
        <p:nvPicPr>
          <p:cNvPr id="14" name="Picture 13" descr="water_drop_5EA0F2.png"/>
          <p:cNvPicPr>
            <a:picLocks noChangeAspect="1"/>
          </p:cNvPicPr>
          <p:nvPr/>
        </p:nvPicPr>
        <p:blipFill>
          <a:blip r:embed="rId5"/>
          <a:stretch>
            <a:fillRect/>
          </a:stretch>
        </p:blipFill>
        <p:spPr>
          <a:xfrm>
            <a:off x="5318608" y="2066544"/>
            <a:ext cx="502920" cy="502920"/>
          </a:xfrm>
          <a:prstGeom prst="rect">
            <a:avLst/>
          </a:prstGeom>
        </p:spPr>
      </p:pic>
      <p:sp>
        <p:nvSpPr>
          <p:cNvPr id="15" name="TextBox 14"/>
          <p:cNvSpPr txBox="1"/>
          <p:nvPr/>
        </p:nvSpPr>
        <p:spPr>
          <a:xfrm>
            <a:off x="822961" y="2066544"/>
            <a:ext cx="4239615" cy="388568"/>
          </a:xfrm>
          <a:prstGeom prst="rect">
            <a:avLst/>
          </a:prstGeom>
          <a:noFill/>
        </p:spPr>
        <p:txBody>
          <a:bodyPr wrap="square" lIns="0" tIns="0" rIns="0" bIns="0" anchor="t">
            <a:spAutoFit/>
          </a:bodyPr>
          <a:lstStyle/>
          <a:p>
            <a:pPr algn="r" rtl="1">
              <a:lnSpc>
                <a:spcPct val="115000"/>
              </a:lnSpc>
            </a:pPr>
            <a:r>
              <a:rPr lang="fa-IR" sz="2400" b="1">
                <a:solidFill>
                  <a:schemeClr val="bg1"/>
                </a:solidFill>
                <a:latin typeface="Vazirmatn"/>
                <a:ea typeface="Vazirmatn"/>
                <a:cs typeface="Vazirmatn"/>
              </a:rPr>
              <a:t>تغذیه استخوان‌ساز</a:t>
            </a:r>
          </a:p>
        </p:txBody>
      </p:sp>
      <p:sp>
        <p:nvSpPr>
          <p:cNvPr id="16" name="TextBox 15"/>
          <p:cNvSpPr txBox="1"/>
          <p:nvPr/>
        </p:nvSpPr>
        <p:spPr>
          <a:xfrm>
            <a:off x="822961" y="2505456"/>
            <a:ext cx="4239615" cy="731675"/>
          </a:xfrm>
          <a:prstGeom prst="rect">
            <a:avLst/>
          </a:prstGeom>
          <a:noFill/>
        </p:spPr>
        <p:txBody>
          <a:bodyPr wrap="square" lIns="0" tIns="0" rIns="0" bIns="0" anchor="t">
            <a:spAutoFit/>
          </a:bodyPr>
          <a:lstStyle/>
          <a:p>
            <a:pPr algn="r" rtl="1">
              <a:lnSpc>
                <a:spcPct val="125000"/>
              </a:lnSpc>
            </a:pPr>
            <a:r>
              <a:rPr lang="fa-IR" sz="2000" b="0">
                <a:solidFill>
                  <a:schemeClr val="bg1"/>
                </a:solidFill>
                <a:latin typeface="Vazirmatn"/>
                <a:ea typeface="Vazirmatn"/>
                <a:cs typeface="Vazirmatn"/>
              </a:rPr>
              <a:t>کلسیم، ویتامین D و پروتئین کافی، ماتریکس استخوانی را تأمین می‌کند.</a:t>
            </a:r>
          </a:p>
        </p:txBody>
      </p:sp>
      <p:pic>
        <p:nvPicPr>
          <p:cNvPr id="17" name="Picture 16" descr="shield_5EA0F2.png"/>
          <p:cNvPicPr>
            <a:picLocks noChangeAspect="1"/>
          </p:cNvPicPr>
          <p:nvPr/>
        </p:nvPicPr>
        <p:blipFill>
          <a:blip r:embed="rId6"/>
          <a:stretch>
            <a:fillRect/>
          </a:stretch>
        </p:blipFill>
        <p:spPr>
          <a:xfrm>
            <a:off x="10865815" y="3895344"/>
            <a:ext cx="502920" cy="502920"/>
          </a:xfrm>
          <a:prstGeom prst="rect">
            <a:avLst/>
          </a:prstGeom>
        </p:spPr>
      </p:pic>
      <p:sp>
        <p:nvSpPr>
          <p:cNvPr id="18" name="TextBox 17"/>
          <p:cNvSpPr txBox="1"/>
          <p:nvPr/>
        </p:nvSpPr>
        <p:spPr>
          <a:xfrm>
            <a:off x="6370168" y="3895344"/>
            <a:ext cx="4239615" cy="388568"/>
          </a:xfrm>
          <a:prstGeom prst="rect">
            <a:avLst/>
          </a:prstGeom>
          <a:noFill/>
        </p:spPr>
        <p:txBody>
          <a:bodyPr wrap="square" lIns="0" tIns="0" rIns="0" bIns="0" anchor="t">
            <a:spAutoFit/>
          </a:bodyPr>
          <a:lstStyle/>
          <a:p>
            <a:pPr algn="r" rtl="1">
              <a:lnSpc>
                <a:spcPct val="115000"/>
              </a:lnSpc>
            </a:pPr>
            <a:r>
              <a:rPr lang="fa-IR" sz="2400" b="1">
                <a:solidFill>
                  <a:schemeClr val="bg1"/>
                </a:solidFill>
                <a:latin typeface="Vazirmatn"/>
                <a:ea typeface="Vazirmatn"/>
                <a:cs typeface="Vazirmatn"/>
              </a:rPr>
              <a:t>کاهش شکستگی لگن</a:t>
            </a:r>
          </a:p>
        </p:txBody>
      </p:sp>
      <p:sp>
        <p:nvSpPr>
          <p:cNvPr id="19" name="TextBox 18"/>
          <p:cNvSpPr txBox="1"/>
          <p:nvPr/>
        </p:nvSpPr>
        <p:spPr>
          <a:xfrm>
            <a:off x="6370168" y="4334256"/>
            <a:ext cx="4239615" cy="731675"/>
          </a:xfrm>
          <a:prstGeom prst="rect">
            <a:avLst/>
          </a:prstGeom>
          <a:noFill/>
        </p:spPr>
        <p:txBody>
          <a:bodyPr wrap="square" lIns="0" tIns="0" rIns="0" bIns="0" anchor="t">
            <a:spAutoFit/>
          </a:bodyPr>
          <a:lstStyle/>
          <a:p>
            <a:pPr algn="r" rtl="1">
              <a:lnSpc>
                <a:spcPct val="125000"/>
              </a:lnSpc>
            </a:pPr>
            <a:r>
              <a:rPr lang="fa-IR" sz="2000" b="0">
                <a:solidFill>
                  <a:schemeClr val="bg1"/>
                </a:solidFill>
                <a:latin typeface="Vazirmatn"/>
                <a:ea typeface="Vazirmatn"/>
                <a:cs typeface="Vazirmatn"/>
              </a:rPr>
              <a:t>برنامه تمرین تعادل و قدرت + مکمل ویتامین D، ریسک سقوط و شکستگی را کاهش می‌دهد.</a:t>
            </a:r>
          </a:p>
        </p:txBody>
      </p:sp>
      <p:pic>
        <p:nvPicPr>
          <p:cNvPr id="20" name="Picture 19" descr="autorenew_5EA0F2.png"/>
          <p:cNvPicPr>
            <a:picLocks noChangeAspect="1"/>
          </p:cNvPicPr>
          <p:nvPr/>
        </p:nvPicPr>
        <p:blipFill>
          <a:blip r:embed="rId7"/>
          <a:stretch>
            <a:fillRect/>
          </a:stretch>
        </p:blipFill>
        <p:spPr>
          <a:xfrm>
            <a:off x="5318608" y="3895344"/>
            <a:ext cx="502920" cy="502920"/>
          </a:xfrm>
          <a:prstGeom prst="rect">
            <a:avLst/>
          </a:prstGeom>
        </p:spPr>
      </p:pic>
      <p:sp>
        <p:nvSpPr>
          <p:cNvPr id="21" name="TextBox 20"/>
          <p:cNvSpPr txBox="1"/>
          <p:nvPr/>
        </p:nvSpPr>
        <p:spPr>
          <a:xfrm>
            <a:off x="822961" y="3895344"/>
            <a:ext cx="4239615" cy="388568"/>
          </a:xfrm>
          <a:prstGeom prst="rect">
            <a:avLst/>
          </a:prstGeom>
          <a:noFill/>
        </p:spPr>
        <p:txBody>
          <a:bodyPr wrap="square" lIns="0" tIns="0" rIns="0" bIns="0" anchor="t">
            <a:spAutoFit/>
          </a:bodyPr>
          <a:lstStyle/>
          <a:p>
            <a:pPr algn="r" rtl="1">
              <a:lnSpc>
                <a:spcPct val="115000"/>
              </a:lnSpc>
            </a:pPr>
            <a:r>
              <a:rPr lang="fa-IR" sz="2400" b="1">
                <a:solidFill>
                  <a:schemeClr val="bg1"/>
                </a:solidFill>
                <a:latin typeface="Vazirmatn"/>
                <a:ea typeface="Vazirmatn"/>
                <a:cs typeface="Vazirmatn"/>
              </a:rPr>
              <a:t>شکستن چرخه معیوب</a:t>
            </a:r>
          </a:p>
        </p:txBody>
      </p:sp>
      <p:sp>
        <p:nvSpPr>
          <p:cNvPr id="22" name="TextBox 21"/>
          <p:cNvSpPr txBox="1"/>
          <p:nvPr/>
        </p:nvSpPr>
        <p:spPr>
          <a:xfrm>
            <a:off x="822961" y="4334256"/>
            <a:ext cx="4239615" cy="1116396"/>
          </a:xfrm>
          <a:prstGeom prst="rect">
            <a:avLst/>
          </a:prstGeom>
          <a:noFill/>
        </p:spPr>
        <p:txBody>
          <a:bodyPr wrap="square" lIns="0" tIns="0" rIns="0" bIns="0" anchor="t">
            <a:spAutoFit/>
          </a:bodyPr>
          <a:lstStyle/>
          <a:p>
            <a:pPr algn="r" rtl="1">
              <a:lnSpc>
                <a:spcPct val="125000"/>
              </a:lnSpc>
            </a:pPr>
            <a:r>
              <a:rPr lang="fa-IR" sz="2000" b="0">
                <a:solidFill>
                  <a:schemeClr val="bg1"/>
                </a:solidFill>
                <a:latin typeface="Vazirmatn"/>
                <a:ea typeface="Vazirmatn"/>
                <a:cs typeface="Vazirmatn"/>
              </a:rPr>
              <a:t>بی‌حرکتی پس از شکستگی، چرخه «شکستگی → بی‌حرکتی → افت بیشتر استخوان و عضله» را می‌سازد.</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41F"/>
          </a:solidFill>
          <a:ln>
            <a:noFill/>
          </a:ln>
          <a:effectLst/>
        </p:spPr>
        <p:txBody>
          <a:bodyPr rtlCol="0" anchor="ctr"/>
          <a:lstStyle/>
          <a:p>
            <a:pPr algn="ctr"/>
            <a:endParaRPr sz="2800">
              <a:solidFill>
                <a:schemeClr val="bg1"/>
              </a:solidFill>
            </a:endParaRPr>
          </a:p>
        </p:txBody>
      </p:sp>
      <p:sp>
        <p:nvSpPr>
          <p:cNvPr id="3" name="Rounded Rectangle 2"/>
          <p:cNvSpPr/>
          <p:nvPr/>
        </p:nvSpPr>
        <p:spPr>
          <a:xfrm>
            <a:off x="9736531" y="438912"/>
            <a:ext cx="1632204" cy="310896"/>
          </a:xfrm>
          <a:prstGeom prst="roundRect">
            <a:avLst>
              <a:gd name="adj" fmla="val 18000"/>
            </a:avLst>
          </a:prstGeom>
          <a:solidFill>
            <a:srgbClr val="1E3A5F"/>
          </a:solidFill>
          <a:ln>
            <a:noFill/>
          </a:ln>
          <a:effectLst/>
        </p:spPr>
        <p:txBody>
          <a:bodyPr rtlCol="0" anchor="ctr"/>
          <a:lstStyle/>
          <a:p>
            <a:pPr algn="ctr"/>
            <a:endParaRPr sz="2800">
              <a:solidFill>
                <a:schemeClr val="bg1"/>
              </a:solidFill>
            </a:endParaRPr>
          </a:p>
        </p:txBody>
      </p:sp>
      <p:sp>
        <p:nvSpPr>
          <p:cNvPr id="4" name="TextBox 3"/>
          <p:cNvSpPr txBox="1"/>
          <p:nvPr/>
        </p:nvSpPr>
        <p:spPr>
          <a:xfrm>
            <a:off x="9736531" y="481028"/>
            <a:ext cx="1632204" cy="226665"/>
          </a:xfrm>
          <a:prstGeom prst="rect">
            <a:avLst/>
          </a:prstGeom>
          <a:noFill/>
        </p:spPr>
        <p:txBody>
          <a:bodyPr wrap="square" lIns="0" tIns="0" rIns="0" bIns="0" anchor="ctr">
            <a:spAutoFit/>
          </a:bodyPr>
          <a:lstStyle/>
          <a:p>
            <a:pPr algn="ctr" rtl="1">
              <a:lnSpc>
                <a:spcPct val="115000"/>
              </a:lnSpc>
            </a:pPr>
            <a:r>
              <a:rPr lang="fa-IR" sz="1400" b="1">
                <a:solidFill>
                  <a:schemeClr val="bg1"/>
                </a:solidFill>
                <a:latin typeface="Vazirmatn"/>
                <a:ea typeface="Vazirmatn"/>
                <a:cs typeface="Vazirmatn"/>
              </a:rPr>
              <a:t>LBM و بقای سالمند</a:t>
            </a:r>
          </a:p>
        </p:txBody>
      </p:sp>
      <p:sp>
        <p:nvSpPr>
          <p:cNvPr id="5" name="TextBox 4"/>
          <p:cNvSpPr txBox="1"/>
          <p:nvPr/>
        </p:nvSpPr>
        <p:spPr>
          <a:xfrm>
            <a:off x="822960" y="859536"/>
            <a:ext cx="10545775" cy="541367"/>
          </a:xfrm>
          <a:prstGeom prst="rect">
            <a:avLst/>
          </a:prstGeom>
          <a:noFill/>
        </p:spPr>
        <p:txBody>
          <a:bodyPr wrap="square" lIns="0" tIns="0" rIns="0" bIns="0" anchor="t">
            <a:spAutoFit/>
          </a:bodyPr>
          <a:lstStyle/>
          <a:p>
            <a:pPr algn="r" rtl="1">
              <a:lnSpc>
                <a:spcPct val="105000"/>
              </a:lnSpc>
            </a:pPr>
            <a:r>
              <a:rPr lang="fa-IR" sz="3600" b="0" dirty="0">
                <a:solidFill>
                  <a:schemeClr val="bg1"/>
                </a:solidFill>
                <a:latin typeface="Vazirmatn"/>
                <a:ea typeface="Vazirmatn"/>
                <a:cs typeface="Vazirmatn"/>
              </a:rPr>
              <a:t>LBM: ذخیره حیاتی بدن در استرس حاد فیزیولوژیک</a:t>
            </a:r>
          </a:p>
        </p:txBody>
      </p:sp>
      <p:sp>
        <p:nvSpPr>
          <p:cNvPr id="6" name="Rectangle 5"/>
          <p:cNvSpPr/>
          <p:nvPr/>
        </p:nvSpPr>
        <p:spPr>
          <a:xfrm>
            <a:off x="10774375" y="1664208"/>
            <a:ext cx="594360" cy="45720"/>
          </a:xfrm>
          <a:prstGeom prst="rect">
            <a:avLst/>
          </a:prstGeom>
          <a:solidFill>
            <a:srgbClr val="5EA0F2"/>
          </a:solidFill>
          <a:ln>
            <a:noFill/>
          </a:ln>
          <a:effectLst/>
        </p:spPr>
        <p:txBody>
          <a:bodyPr rtlCol="0" anchor="ctr"/>
          <a:lstStyle/>
          <a:p>
            <a:pPr algn="ctr"/>
            <a:endParaRPr sz="2800">
              <a:solidFill>
                <a:schemeClr val="bg1"/>
              </a:solidFill>
            </a:endParaRPr>
          </a:p>
        </p:txBody>
      </p:sp>
      <p:sp>
        <p:nvSpPr>
          <p:cNvPr id="8" name="Rounded Rectangle 7"/>
          <p:cNvSpPr/>
          <p:nvPr/>
        </p:nvSpPr>
        <p:spPr>
          <a:xfrm>
            <a:off x="822960" y="5907024"/>
            <a:ext cx="10545775" cy="566928"/>
          </a:xfrm>
          <a:prstGeom prst="roundRect">
            <a:avLst>
              <a:gd name="adj" fmla="val 12000"/>
            </a:avLst>
          </a:prstGeom>
          <a:solidFill>
            <a:srgbClr val="1E3A5F"/>
          </a:solidFill>
          <a:ln>
            <a:noFill/>
          </a:ln>
          <a:effectLst/>
        </p:spPr>
        <p:txBody>
          <a:bodyPr rtlCol="0" anchor="ctr"/>
          <a:lstStyle/>
          <a:p>
            <a:pPr algn="ctr"/>
            <a:endParaRPr sz="2800">
              <a:solidFill>
                <a:schemeClr val="bg1"/>
              </a:solidFill>
            </a:endParaRPr>
          </a:p>
        </p:txBody>
      </p:sp>
      <p:pic>
        <p:nvPicPr>
          <p:cNvPr id="9" name="Picture 8" descr="sticky_note_2_5EA0F2.png"/>
          <p:cNvPicPr>
            <a:picLocks noChangeAspect="1"/>
          </p:cNvPicPr>
          <p:nvPr/>
        </p:nvPicPr>
        <p:blipFill>
          <a:blip r:embed="rId3"/>
          <a:stretch>
            <a:fillRect/>
          </a:stretch>
        </p:blipFill>
        <p:spPr>
          <a:xfrm>
            <a:off x="10865815" y="6053328"/>
            <a:ext cx="274320" cy="274320"/>
          </a:xfrm>
          <a:prstGeom prst="rect">
            <a:avLst/>
          </a:prstGeom>
        </p:spPr>
      </p:pic>
      <p:sp>
        <p:nvSpPr>
          <p:cNvPr id="10" name="TextBox 9"/>
          <p:cNvSpPr txBox="1"/>
          <p:nvPr/>
        </p:nvSpPr>
        <p:spPr>
          <a:xfrm>
            <a:off x="1051560" y="6044743"/>
            <a:ext cx="9631375" cy="291490"/>
          </a:xfrm>
          <a:prstGeom prst="rect">
            <a:avLst/>
          </a:prstGeom>
          <a:noFill/>
        </p:spPr>
        <p:txBody>
          <a:bodyPr wrap="square" lIns="0" tIns="0" rIns="0" bIns="0" anchor="ctr">
            <a:spAutoFit/>
          </a:bodyPr>
          <a:lstStyle/>
          <a:p>
            <a:pPr algn="r" rtl="1">
              <a:lnSpc>
                <a:spcPct val="115000"/>
              </a:lnSpc>
            </a:pPr>
            <a:r>
              <a:rPr lang="fa-IR" b="1">
                <a:solidFill>
                  <a:schemeClr val="bg1"/>
                </a:solidFill>
                <a:latin typeface="Vazirmatn"/>
                <a:ea typeface="Vazirmatn"/>
                <a:cs typeface="Vazirmatn"/>
              </a:rPr>
              <a:t>LBM نه فقط عضله حرکتی، بلکه کارخانه متابولیک و ذخیره بقای بدن است</a:t>
            </a:r>
          </a:p>
        </p:txBody>
      </p:sp>
      <p:sp>
        <p:nvSpPr>
          <p:cNvPr id="11" name="TextBox 10"/>
          <p:cNvSpPr txBox="1"/>
          <p:nvPr/>
        </p:nvSpPr>
        <p:spPr>
          <a:xfrm>
            <a:off x="7853477" y="2798064"/>
            <a:ext cx="3515258" cy="661656"/>
          </a:xfrm>
          <a:prstGeom prst="rect">
            <a:avLst/>
          </a:prstGeom>
          <a:noFill/>
        </p:spPr>
        <p:txBody>
          <a:bodyPr wrap="square" lIns="0" tIns="0" rIns="0" bIns="0" anchor="t">
            <a:spAutoFit/>
          </a:bodyPr>
          <a:lstStyle/>
          <a:p>
            <a:pPr algn="ctr" rtl="1">
              <a:lnSpc>
                <a:spcPct val="105000"/>
              </a:lnSpc>
            </a:pPr>
            <a:r>
              <a:rPr lang="fa-IR" sz="4400" b="1" dirty="0">
                <a:solidFill>
                  <a:schemeClr val="bg1"/>
                </a:solidFill>
                <a:latin typeface="Vazirmatn"/>
                <a:ea typeface="Vazirmatn"/>
                <a:cs typeface="Vazirmatn"/>
              </a:rPr>
              <a:t>۷۵٪</a:t>
            </a:r>
          </a:p>
        </p:txBody>
      </p:sp>
      <p:sp>
        <p:nvSpPr>
          <p:cNvPr id="12" name="TextBox 11"/>
          <p:cNvSpPr txBox="1"/>
          <p:nvPr/>
        </p:nvSpPr>
        <p:spPr>
          <a:xfrm>
            <a:off x="8127797" y="3986784"/>
            <a:ext cx="2966618" cy="388568"/>
          </a:xfrm>
          <a:prstGeom prst="rect">
            <a:avLst/>
          </a:prstGeom>
          <a:noFill/>
        </p:spPr>
        <p:txBody>
          <a:bodyPr wrap="square" lIns="0" tIns="0" rIns="0" bIns="0" anchor="t">
            <a:spAutoFit/>
          </a:bodyPr>
          <a:lstStyle/>
          <a:p>
            <a:pPr algn="ctr" rtl="1">
              <a:lnSpc>
                <a:spcPct val="115000"/>
              </a:lnSpc>
            </a:pPr>
            <a:r>
              <a:rPr lang="fa-IR" sz="2400" b="1">
                <a:solidFill>
                  <a:schemeClr val="bg1"/>
                </a:solidFill>
                <a:latin typeface="Vazirmatn"/>
                <a:ea typeface="Vazirmatn"/>
                <a:cs typeface="Vazirmatn"/>
              </a:rPr>
              <a:t>سهم LBM از وزن بدن</a:t>
            </a:r>
          </a:p>
        </p:txBody>
      </p:sp>
      <p:sp>
        <p:nvSpPr>
          <p:cNvPr id="13" name="TextBox 12"/>
          <p:cNvSpPr txBox="1"/>
          <p:nvPr/>
        </p:nvSpPr>
        <p:spPr>
          <a:xfrm>
            <a:off x="8127797" y="4443984"/>
            <a:ext cx="2966618" cy="634276"/>
          </a:xfrm>
          <a:prstGeom prst="rect">
            <a:avLst/>
          </a:prstGeom>
          <a:noFill/>
        </p:spPr>
        <p:txBody>
          <a:bodyPr wrap="square" lIns="0" tIns="0" rIns="0" bIns="0" anchor="t">
            <a:spAutoFit/>
          </a:bodyPr>
          <a:lstStyle/>
          <a:p>
            <a:pPr algn="ctr" rtl="1">
              <a:lnSpc>
                <a:spcPct val="120000"/>
              </a:lnSpc>
            </a:pPr>
            <a:r>
              <a:rPr lang="fa-IR" b="0">
                <a:solidFill>
                  <a:schemeClr val="bg1"/>
                </a:solidFill>
                <a:latin typeface="Vazirmatn"/>
                <a:ea typeface="Vazirmatn"/>
                <a:cs typeface="Vazirmatn"/>
              </a:rPr>
              <a:t>سهم LBM از وزن بدن؛ محل اصلی ذخیره پروتئین</a:t>
            </a:r>
          </a:p>
        </p:txBody>
      </p:sp>
      <p:sp>
        <p:nvSpPr>
          <p:cNvPr id="14" name="TextBox 13"/>
          <p:cNvSpPr txBox="1"/>
          <p:nvPr/>
        </p:nvSpPr>
        <p:spPr>
          <a:xfrm>
            <a:off x="4338219" y="2798064"/>
            <a:ext cx="3515258" cy="661656"/>
          </a:xfrm>
          <a:prstGeom prst="rect">
            <a:avLst/>
          </a:prstGeom>
          <a:noFill/>
        </p:spPr>
        <p:txBody>
          <a:bodyPr wrap="square" lIns="0" tIns="0" rIns="0" bIns="0" anchor="t">
            <a:spAutoFit/>
          </a:bodyPr>
          <a:lstStyle/>
          <a:p>
            <a:pPr algn="ctr" rtl="1">
              <a:lnSpc>
                <a:spcPct val="105000"/>
              </a:lnSpc>
            </a:pPr>
            <a:r>
              <a:rPr lang="fa-IR" sz="4400" b="1" dirty="0">
                <a:solidFill>
                  <a:schemeClr val="bg1"/>
                </a:solidFill>
                <a:latin typeface="Vazirmatn"/>
                <a:ea typeface="Vazirmatn"/>
                <a:cs typeface="Vazirmatn"/>
              </a:rPr>
              <a:t>۷۰–۸۰٪</a:t>
            </a:r>
          </a:p>
        </p:txBody>
      </p:sp>
      <p:sp>
        <p:nvSpPr>
          <p:cNvPr id="15" name="TextBox 14"/>
          <p:cNvSpPr txBox="1"/>
          <p:nvPr/>
        </p:nvSpPr>
        <p:spPr>
          <a:xfrm>
            <a:off x="4612539" y="3986784"/>
            <a:ext cx="2966618" cy="388568"/>
          </a:xfrm>
          <a:prstGeom prst="rect">
            <a:avLst/>
          </a:prstGeom>
          <a:noFill/>
        </p:spPr>
        <p:txBody>
          <a:bodyPr wrap="square" lIns="0" tIns="0" rIns="0" bIns="0" anchor="t">
            <a:spAutoFit/>
          </a:bodyPr>
          <a:lstStyle/>
          <a:p>
            <a:pPr algn="ctr" rtl="1">
              <a:lnSpc>
                <a:spcPct val="115000"/>
              </a:lnSpc>
            </a:pPr>
            <a:r>
              <a:rPr lang="fa-IR" sz="2400" b="1" dirty="0">
                <a:solidFill>
                  <a:schemeClr val="bg1"/>
                </a:solidFill>
                <a:latin typeface="Vazirmatn"/>
                <a:ea typeface="Vazirmatn"/>
                <a:cs typeface="Vazirmatn"/>
              </a:rPr>
              <a:t>سهم LBM از متابولیسم پایه</a:t>
            </a:r>
          </a:p>
        </p:txBody>
      </p:sp>
      <p:sp>
        <p:nvSpPr>
          <p:cNvPr id="16" name="TextBox 15"/>
          <p:cNvSpPr txBox="1"/>
          <p:nvPr/>
        </p:nvSpPr>
        <p:spPr>
          <a:xfrm>
            <a:off x="4612539" y="4443984"/>
            <a:ext cx="2966618" cy="634276"/>
          </a:xfrm>
          <a:prstGeom prst="rect">
            <a:avLst/>
          </a:prstGeom>
          <a:noFill/>
        </p:spPr>
        <p:txBody>
          <a:bodyPr wrap="square" lIns="0" tIns="0" rIns="0" bIns="0" anchor="t">
            <a:spAutoFit/>
          </a:bodyPr>
          <a:lstStyle/>
          <a:p>
            <a:pPr algn="ctr" rtl="1">
              <a:lnSpc>
                <a:spcPct val="120000"/>
              </a:lnSpc>
            </a:pPr>
            <a:r>
              <a:rPr lang="fa-IR" b="0">
                <a:solidFill>
                  <a:schemeClr val="bg1"/>
                </a:solidFill>
                <a:latin typeface="Vazirmatn"/>
                <a:ea typeface="Vazirmatn"/>
                <a:cs typeface="Vazirmatn"/>
              </a:rPr>
              <a:t>کاهش آن، مصرف انرژی کل را پایین می‌آورد</a:t>
            </a:r>
          </a:p>
        </p:txBody>
      </p:sp>
      <p:sp>
        <p:nvSpPr>
          <p:cNvPr id="17" name="TextBox 16"/>
          <p:cNvSpPr txBox="1"/>
          <p:nvPr/>
        </p:nvSpPr>
        <p:spPr>
          <a:xfrm>
            <a:off x="822961" y="2798064"/>
            <a:ext cx="3515258" cy="601511"/>
          </a:xfrm>
          <a:prstGeom prst="rect">
            <a:avLst/>
          </a:prstGeom>
          <a:noFill/>
        </p:spPr>
        <p:txBody>
          <a:bodyPr wrap="square" lIns="0" tIns="0" rIns="0" bIns="0" anchor="t">
            <a:spAutoFit/>
          </a:bodyPr>
          <a:lstStyle/>
          <a:p>
            <a:pPr algn="ctr" rtl="1">
              <a:lnSpc>
                <a:spcPct val="105000"/>
              </a:lnSpc>
            </a:pPr>
            <a:r>
              <a:rPr lang="fa-IR" sz="4000" b="1" dirty="0">
                <a:solidFill>
                  <a:schemeClr val="bg1"/>
                </a:solidFill>
                <a:latin typeface="Vazirmatn"/>
                <a:ea typeface="Vazirmatn"/>
                <a:cs typeface="Vazirmatn"/>
              </a:rPr>
              <a:t>۲۰–۴۰٪</a:t>
            </a:r>
          </a:p>
        </p:txBody>
      </p:sp>
      <p:sp>
        <p:nvSpPr>
          <p:cNvPr id="18" name="TextBox 17"/>
          <p:cNvSpPr txBox="1"/>
          <p:nvPr/>
        </p:nvSpPr>
        <p:spPr>
          <a:xfrm>
            <a:off x="1097281" y="3986784"/>
            <a:ext cx="2966618" cy="388568"/>
          </a:xfrm>
          <a:prstGeom prst="rect">
            <a:avLst/>
          </a:prstGeom>
          <a:noFill/>
        </p:spPr>
        <p:txBody>
          <a:bodyPr wrap="square" lIns="0" tIns="0" rIns="0" bIns="0" anchor="t">
            <a:spAutoFit/>
          </a:bodyPr>
          <a:lstStyle/>
          <a:p>
            <a:pPr algn="ctr" rtl="1">
              <a:lnSpc>
                <a:spcPct val="115000"/>
              </a:lnSpc>
            </a:pPr>
            <a:r>
              <a:rPr lang="fa-IR" sz="2400" b="1">
                <a:solidFill>
                  <a:schemeClr val="bg1"/>
                </a:solidFill>
                <a:latin typeface="Vazirmatn"/>
                <a:ea typeface="Vazirmatn"/>
                <a:cs typeface="Vazirmatn"/>
              </a:rPr>
              <a:t>افزایش نیاز در استرس حاد</a:t>
            </a:r>
          </a:p>
        </p:txBody>
      </p:sp>
      <p:sp>
        <p:nvSpPr>
          <p:cNvPr id="19" name="TextBox 18"/>
          <p:cNvSpPr txBox="1"/>
          <p:nvPr/>
        </p:nvSpPr>
        <p:spPr>
          <a:xfrm>
            <a:off x="1097281" y="4443984"/>
            <a:ext cx="2966618" cy="634276"/>
          </a:xfrm>
          <a:prstGeom prst="rect">
            <a:avLst/>
          </a:prstGeom>
          <a:noFill/>
        </p:spPr>
        <p:txBody>
          <a:bodyPr wrap="square" lIns="0" tIns="0" rIns="0" bIns="0" anchor="t">
            <a:spAutoFit/>
          </a:bodyPr>
          <a:lstStyle/>
          <a:p>
            <a:pPr algn="ctr" rtl="1">
              <a:lnSpc>
                <a:spcPct val="120000"/>
              </a:lnSpc>
            </a:pPr>
            <a:r>
              <a:rPr lang="fa-IR" b="0">
                <a:solidFill>
                  <a:schemeClr val="bg1"/>
                </a:solidFill>
                <a:latin typeface="Vazirmatn"/>
                <a:ea typeface="Vazirmatn"/>
                <a:cs typeface="Vazirmatn"/>
              </a:rPr>
              <a:t>در تروما و سپسیس، نیاز انرژی و پروتئین بالا می‌رود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41F"/>
          </a:solidFill>
          <a:ln>
            <a:noFill/>
          </a:ln>
          <a:effectLst/>
        </p:spPr>
        <p:txBody>
          <a:bodyPr rtlCol="0" anchor="ctr"/>
          <a:lstStyle/>
          <a:p>
            <a:pPr algn="ctr"/>
            <a:endParaRPr sz="2800">
              <a:solidFill>
                <a:schemeClr val="bg1"/>
              </a:solidFill>
            </a:endParaRPr>
          </a:p>
        </p:txBody>
      </p:sp>
      <p:sp>
        <p:nvSpPr>
          <p:cNvPr id="3" name="Rounded Rectangle 2"/>
          <p:cNvSpPr/>
          <p:nvPr/>
        </p:nvSpPr>
        <p:spPr>
          <a:xfrm>
            <a:off x="9581083" y="438912"/>
            <a:ext cx="1787652" cy="310896"/>
          </a:xfrm>
          <a:prstGeom prst="roundRect">
            <a:avLst>
              <a:gd name="adj" fmla="val 18000"/>
            </a:avLst>
          </a:prstGeom>
          <a:solidFill>
            <a:srgbClr val="1E3A5F"/>
          </a:solidFill>
          <a:ln>
            <a:noFill/>
          </a:ln>
          <a:effectLst/>
        </p:spPr>
        <p:txBody>
          <a:bodyPr rtlCol="0" anchor="ctr"/>
          <a:lstStyle/>
          <a:p>
            <a:pPr algn="ctr"/>
            <a:endParaRPr sz="2800">
              <a:solidFill>
                <a:schemeClr val="bg1"/>
              </a:solidFill>
            </a:endParaRPr>
          </a:p>
        </p:txBody>
      </p:sp>
      <p:sp>
        <p:nvSpPr>
          <p:cNvPr id="4" name="TextBox 3"/>
          <p:cNvSpPr txBox="1"/>
          <p:nvPr/>
        </p:nvSpPr>
        <p:spPr>
          <a:xfrm>
            <a:off x="9581083" y="481028"/>
            <a:ext cx="1787652" cy="226665"/>
          </a:xfrm>
          <a:prstGeom prst="rect">
            <a:avLst/>
          </a:prstGeom>
          <a:noFill/>
        </p:spPr>
        <p:txBody>
          <a:bodyPr wrap="square" lIns="0" tIns="0" rIns="0" bIns="0" anchor="ctr">
            <a:spAutoFit/>
          </a:bodyPr>
          <a:lstStyle/>
          <a:p>
            <a:pPr algn="ctr" rtl="1">
              <a:lnSpc>
                <a:spcPct val="115000"/>
              </a:lnSpc>
            </a:pPr>
            <a:r>
              <a:rPr lang="fa-IR" sz="1400" b="1">
                <a:solidFill>
                  <a:schemeClr val="bg1"/>
                </a:solidFill>
                <a:latin typeface="Vazirmatn"/>
                <a:ea typeface="Vazirmatn"/>
                <a:cs typeface="Vazirmatn"/>
              </a:rPr>
              <a:t>پاتوفیزیولوژی استرس</a:t>
            </a:r>
          </a:p>
        </p:txBody>
      </p:sp>
      <p:sp>
        <p:nvSpPr>
          <p:cNvPr id="5" name="TextBox 4"/>
          <p:cNvSpPr txBox="1"/>
          <p:nvPr/>
        </p:nvSpPr>
        <p:spPr>
          <a:xfrm>
            <a:off x="822960" y="859536"/>
            <a:ext cx="10545775" cy="481222"/>
          </a:xfrm>
          <a:prstGeom prst="rect">
            <a:avLst/>
          </a:prstGeom>
          <a:noFill/>
        </p:spPr>
        <p:txBody>
          <a:bodyPr wrap="square" lIns="0" tIns="0" rIns="0" bIns="0" anchor="t">
            <a:spAutoFit/>
          </a:bodyPr>
          <a:lstStyle/>
          <a:p>
            <a:pPr algn="r" rtl="1">
              <a:lnSpc>
                <a:spcPct val="105000"/>
              </a:lnSpc>
            </a:pPr>
            <a:r>
              <a:rPr lang="fa-IR" sz="3200" b="0" dirty="0">
                <a:solidFill>
                  <a:schemeClr val="bg1"/>
                </a:solidFill>
                <a:latin typeface="Vazirmatn"/>
                <a:ea typeface="Vazirmatn"/>
                <a:cs typeface="Vazirmatn"/>
              </a:rPr>
              <a:t>گلوکونئوژنز و سرکوب کتوژنز: چرا استرس حاد عضله را می‌سوزاند</a:t>
            </a:r>
          </a:p>
        </p:txBody>
      </p:sp>
      <p:sp>
        <p:nvSpPr>
          <p:cNvPr id="6" name="Rectangle 5"/>
          <p:cNvSpPr/>
          <p:nvPr/>
        </p:nvSpPr>
        <p:spPr>
          <a:xfrm>
            <a:off x="10774375" y="1664208"/>
            <a:ext cx="594360" cy="45720"/>
          </a:xfrm>
          <a:prstGeom prst="rect">
            <a:avLst/>
          </a:prstGeom>
          <a:solidFill>
            <a:srgbClr val="5EA0F2"/>
          </a:solidFill>
          <a:ln>
            <a:noFill/>
          </a:ln>
          <a:effectLst/>
        </p:spPr>
        <p:txBody>
          <a:bodyPr rtlCol="0" anchor="ctr"/>
          <a:lstStyle/>
          <a:p>
            <a:pPr algn="ctr"/>
            <a:endParaRPr sz="2800">
              <a:solidFill>
                <a:schemeClr val="bg1"/>
              </a:solidFill>
            </a:endParaRPr>
          </a:p>
        </p:txBody>
      </p:sp>
      <p:sp>
        <p:nvSpPr>
          <p:cNvPr id="8" name="Rounded Rectangle 7"/>
          <p:cNvSpPr/>
          <p:nvPr/>
        </p:nvSpPr>
        <p:spPr>
          <a:xfrm>
            <a:off x="822960" y="5907024"/>
            <a:ext cx="10545775" cy="566928"/>
          </a:xfrm>
          <a:prstGeom prst="roundRect">
            <a:avLst>
              <a:gd name="adj" fmla="val 12000"/>
            </a:avLst>
          </a:prstGeom>
          <a:solidFill>
            <a:srgbClr val="1E3A5F"/>
          </a:solidFill>
          <a:ln>
            <a:noFill/>
          </a:ln>
          <a:effectLst/>
        </p:spPr>
        <p:txBody>
          <a:bodyPr rtlCol="0" anchor="ctr"/>
          <a:lstStyle/>
          <a:p>
            <a:pPr algn="ctr"/>
            <a:endParaRPr sz="2800">
              <a:solidFill>
                <a:schemeClr val="bg1"/>
              </a:solidFill>
            </a:endParaRPr>
          </a:p>
        </p:txBody>
      </p:sp>
      <p:pic>
        <p:nvPicPr>
          <p:cNvPr id="9" name="Picture 8" descr="sticky_note_2_5EA0F2.png"/>
          <p:cNvPicPr>
            <a:picLocks noChangeAspect="1"/>
          </p:cNvPicPr>
          <p:nvPr/>
        </p:nvPicPr>
        <p:blipFill>
          <a:blip r:embed="rId3"/>
          <a:stretch>
            <a:fillRect/>
          </a:stretch>
        </p:blipFill>
        <p:spPr>
          <a:xfrm>
            <a:off x="10865815" y="6053328"/>
            <a:ext cx="274320" cy="274320"/>
          </a:xfrm>
          <a:prstGeom prst="rect">
            <a:avLst/>
          </a:prstGeom>
        </p:spPr>
      </p:pic>
      <p:sp>
        <p:nvSpPr>
          <p:cNvPr id="10" name="TextBox 9"/>
          <p:cNvSpPr txBox="1"/>
          <p:nvPr/>
        </p:nvSpPr>
        <p:spPr>
          <a:xfrm>
            <a:off x="1051560" y="6044743"/>
            <a:ext cx="9631375" cy="291490"/>
          </a:xfrm>
          <a:prstGeom prst="rect">
            <a:avLst/>
          </a:prstGeom>
          <a:noFill/>
        </p:spPr>
        <p:txBody>
          <a:bodyPr wrap="square" lIns="0" tIns="0" rIns="0" bIns="0" anchor="ctr">
            <a:spAutoFit/>
          </a:bodyPr>
          <a:lstStyle/>
          <a:p>
            <a:pPr algn="r" rtl="1">
              <a:lnSpc>
                <a:spcPct val="115000"/>
              </a:lnSpc>
            </a:pPr>
            <a:r>
              <a:rPr lang="fa-IR" b="1">
                <a:solidFill>
                  <a:schemeClr val="bg1"/>
                </a:solidFill>
                <a:latin typeface="Vazirmatn"/>
                <a:ea typeface="Vazirmatn"/>
                <a:cs typeface="Vazirmatn"/>
              </a:rPr>
              <a:t>در تروما و سپسیس، سوخت‌وساز به پدیده «سوختن عضله برای گلوکز» تبدیل می‌شود</a:t>
            </a:r>
          </a:p>
        </p:txBody>
      </p:sp>
      <p:sp>
        <p:nvSpPr>
          <p:cNvPr id="11" name="Rounded Rectangle 10"/>
          <p:cNvSpPr/>
          <p:nvPr/>
        </p:nvSpPr>
        <p:spPr>
          <a:xfrm>
            <a:off x="8924316" y="2295144"/>
            <a:ext cx="2444419" cy="3200400"/>
          </a:xfrm>
          <a:prstGeom prst="roundRect">
            <a:avLst>
              <a:gd name="adj" fmla="val 10000"/>
            </a:avLst>
          </a:prstGeom>
          <a:solidFill>
            <a:srgbClr val="1A2130"/>
          </a:solidFill>
          <a:ln w="9525">
            <a:solidFill>
              <a:srgbClr val="2A3348"/>
            </a:solidFill>
          </a:ln>
          <a:effectLst/>
        </p:spPr>
        <p:txBody>
          <a:bodyPr rtlCol="0" anchor="ctr"/>
          <a:lstStyle/>
          <a:p>
            <a:pPr algn="ctr"/>
            <a:endParaRPr sz="2800">
              <a:solidFill>
                <a:schemeClr val="bg1"/>
              </a:solidFill>
            </a:endParaRPr>
          </a:p>
        </p:txBody>
      </p:sp>
      <p:sp>
        <p:nvSpPr>
          <p:cNvPr id="12" name="Oval 11"/>
          <p:cNvSpPr/>
          <p:nvPr/>
        </p:nvSpPr>
        <p:spPr>
          <a:xfrm>
            <a:off x="10591495" y="2615184"/>
            <a:ext cx="502920" cy="502920"/>
          </a:xfrm>
          <a:prstGeom prst="ellipse">
            <a:avLst/>
          </a:prstGeom>
          <a:solidFill>
            <a:srgbClr val="5EA0F2"/>
          </a:solidFill>
          <a:ln>
            <a:noFill/>
          </a:ln>
          <a:effectLst/>
        </p:spPr>
        <p:txBody>
          <a:bodyPr rtlCol="0" anchor="ctr"/>
          <a:lstStyle/>
          <a:p>
            <a:pPr algn="ctr"/>
            <a:endParaRPr sz="2800">
              <a:solidFill>
                <a:schemeClr val="bg1"/>
              </a:solidFill>
            </a:endParaRPr>
          </a:p>
        </p:txBody>
      </p:sp>
      <p:sp>
        <p:nvSpPr>
          <p:cNvPr id="13" name="TextBox 12"/>
          <p:cNvSpPr txBox="1"/>
          <p:nvPr/>
        </p:nvSpPr>
        <p:spPr>
          <a:xfrm>
            <a:off x="10591495" y="2704709"/>
            <a:ext cx="502920" cy="323871"/>
          </a:xfrm>
          <a:prstGeom prst="rect">
            <a:avLst/>
          </a:prstGeom>
          <a:noFill/>
        </p:spPr>
        <p:txBody>
          <a:bodyPr wrap="square" lIns="0" tIns="0" rIns="0" bIns="0" anchor="ctr">
            <a:spAutoFit/>
          </a:bodyPr>
          <a:lstStyle/>
          <a:p>
            <a:pPr algn="ctr" rtl="1">
              <a:lnSpc>
                <a:spcPct val="115000"/>
              </a:lnSpc>
            </a:pPr>
            <a:r>
              <a:rPr lang="fa-IR" sz="2000" b="1">
                <a:solidFill>
                  <a:schemeClr val="bg1"/>
                </a:solidFill>
                <a:latin typeface="Vazirmatn"/>
                <a:ea typeface="Vazirmatn"/>
                <a:cs typeface="Vazirmatn"/>
              </a:rPr>
              <a:t>۱</a:t>
            </a:r>
          </a:p>
        </p:txBody>
      </p:sp>
      <p:sp>
        <p:nvSpPr>
          <p:cNvPr id="14" name="TextBox 13"/>
          <p:cNvSpPr txBox="1"/>
          <p:nvPr/>
        </p:nvSpPr>
        <p:spPr>
          <a:xfrm>
            <a:off x="9198636" y="3346704"/>
            <a:ext cx="1895779" cy="323871"/>
          </a:xfrm>
          <a:prstGeom prst="rect">
            <a:avLst/>
          </a:prstGeom>
          <a:noFill/>
        </p:spPr>
        <p:txBody>
          <a:bodyPr wrap="square" lIns="0" tIns="0" rIns="0" bIns="0" anchor="t">
            <a:spAutoFit/>
          </a:bodyPr>
          <a:lstStyle/>
          <a:p>
            <a:pPr algn="r" rtl="1">
              <a:lnSpc>
                <a:spcPct val="115000"/>
              </a:lnSpc>
            </a:pPr>
            <a:r>
              <a:rPr lang="fa-IR" sz="2000" b="1">
                <a:solidFill>
                  <a:schemeClr val="bg1"/>
                </a:solidFill>
                <a:latin typeface="Vazirmatn"/>
                <a:ea typeface="Vazirmatn"/>
                <a:cs typeface="Vazirmatn"/>
              </a:rPr>
              <a:t>۱. کاتابولیسم عضلانی</a:t>
            </a:r>
          </a:p>
        </p:txBody>
      </p:sp>
      <p:sp>
        <p:nvSpPr>
          <p:cNvPr id="15" name="TextBox 14"/>
          <p:cNvSpPr txBox="1"/>
          <p:nvPr/>
        </p:nvSpPr>
        <p:spPr>
          <a:xfrm>
            <a:off x="9198636" y="4123944"/>
            <a:ext cx="1895779" cy="893065"/>
          </a:xfrm>
          <a:prstGeom prst="rect">
            <a:avLst/>
          </a:prstGeom>
          <a:noFill/>
        </p:spPr>
        <p:txBody>
          <a:bodyPr wrap="square" lIns="0" tIns="0" rIns="0" bIns="0" anchor="t">
            <a:spAutoFit/>
          </a:bodyPr>
          <a:lstStyle/>
          <a:p>
            <a:pPr algn="r" rtl="1">
              <a:lnSpc>
                <a:spcPct val="125000"/>
              </a:lnSpc>
            </a:pPr>
            <a:r>
              <a:rPr lang="fa-IR" sz="1600" b="0">
                <a:solidFill>
                  <a:schemeClr val="bg1"/>
                </a:solidFill>
                <a:latin typeface="Vazirmatn"/>
                <a:ea typeface="Vazirmatn"/>
                <a:cs typeface="Vazirmatn"/>
              </a:rPr>
              <a:t>در استرس حاد، اسیدهای آمینه از عضله برای تولید گلوکز کبدی آزاد می‌شوند.</a:t>
            </a:r>
          </a:p>
        </p:txBody>
      </p:sp>
      <p:sp>
        <p:nvSpPr>
          <p:cNvPr id="16" name="Chevron 15"/>
          <p:cNvSpPr/>
          <p:nvPr/>
        </p:nvSpPr>
        <p:spPr>
          <a:xfrm rot="10800000">
            <a:off x="8704860" y="3813048"/>
            <a:ext cx="182880" cy="164592"/>
          </a:xfrm>
          <a:prstGeom prst="chevron">
            <a:avLst/>
          </a:prstGeom>
          <a:solidFill>
            <a:srgbClr val="5EA0F2"/>
          </a:solidFill>
          <a:ln>
            <a:noFill/>
          </a:ln>
          <a:effectLst/>
        </p:spPr>
        <p:txBody>
          <a:bodyPr rtlCol="0" anchor="ctr"/>
          <a:lstStyle/>
          <a:p>
            <a:pPr algn="ctr"/>
            <a:endParaRPr sz="2800">
              <a:solidFill>
                <a:schemeClr val="bg1"/>
              </a:solidFill>
            </a:endParaRPr>
          </a:p>
        </p:txBody>
      </p:sp>
      <p:sp>
        <p:nvSpPr>
          <p:cNvPr id="17" name="Rounded Rectangle 16"/>
          <p:cNvSpPr/>
          <p:nvPr/>
        </p:nvSpPr>
        <p:spPr>
          <a:xfrm>
            <a:off x="6223865" y="2295144"/>
            <a:ext cx="2444419" cy="3200400"/>
          </a:xfrm>
          <a:prstGeom prst="roundRect">
            <a:avLst>
              <a:gd name="adj" fmla="val 10000"/>
            </a:avLst>
          </a:prstGeom>
          <a:solidFill>
            <a:srgbClr val="212A3D"/>
          </a:solidFill>
          <a:ln w="9525">
            <a:solidFill>
              <a:srgbClr val="2A3348"/>
            </a:solidFill>
          </a:ln>
          <a:effectLst/>
        </p:spPr>
        <p:txBody>
          <a:bodyPr rtlCol="0" anchor="ctr"/>
          <a:lstStyle/>
          <a:p>
            <a:pPr algn="ctr"/>
            <a:endParaRPr sz="2800">
              <a:solidFill>
                <a:schemeClr val="bg1"/>
              </a:solidFill>
            </a:endParaRPr>
          </a:p>
        </p:txBody>
      </p:sp>
      <p:sp>
        <p:nvSpPr>
          <p:cNvPr id="18" name="Oval 17"/>
          <p:cNvSpPr/>
          <p:nvPr/>
        </p:nvSpPr>
        <p:spPr>
          <a:xfrm>
            <a:off x="7891044" y="2615184"/>
            <a:ext cx="502920" cy="502920"/>
          </a:xfrm>
          <a:prstGeom prst="ellipse">
            <a:avLst/>
          </a:prstGeom>
          <a:solidFill>
            <a:srgbClr val="5EA0F2"/>
          </a:solidFill>
          <a:ln>
            <a:noFill/>
          </a:ln>
          <a:effectLst/>
        </p:spPr>
        <p:txBody>
          <a:bodyPr rtlCol="0" anchor="ctr"/>
          <a:lstStyle/>
          <a:p>
            <a:pPr algn="ctr"/>
            <a:endParaRPr sz="2800">
              <a:solidFill>
                <a:schemeClr val="bg1"/>
              </a:solidFill>
            </a:endParaRPr>
          </a:p>
        </p:txBody>
      </p:sp>
      <p:sp>
        <p:nvSpPr>
          <p:cNvPr id="19" name="TextBox 18"/>
          <p:cNvSpPr txBox="1"/>
          <p:nvPr/>
        </p:nvSpPr>
        <p:spPr>
          <a:xfrm>
            <a:off x="7891044" y="2704709"/>
            <a:ext cx="502920" cy="323871"/>
          </a:xfrm>
          <a:prstGeom prst="rect">
            <a:avLst/>
          </a:prstGeom>
          <a:noFill/>
        </p:spPr>
        <p:txBody>
          <a:bodyPr wrap="square" lIns="0" tIns="0" rIns="0" bIns="0" anchor="ctr">
            <a:spAutoFit/>
          </a:bodyPr>
          <a:lstStyle/>
          <a:p>
            <a:pPr algn="ctr" rtl="1">
              <a:lnSpc>
                <a:spcPct val="115000"/>
              </a:lnSpc>
            </a:pPr>
            <a:r>
              <a:rPr lang="fa-IR" sz="2000" b="1">
                <a:solidFill>
                  <a:schemeClr val="bg1"/>
                </a:solidFill>
                <a:latin typeface="Vazirmatn"/>
                <a:ea typeface="Vazirmatn"/>
                <a:cs typeface="Vazirmatn"/>
              </a:rPr>
              <a:t>۲</a:t>
            </a:r>
          </a:p>
        </p:txBody>
      </p:sp>
      <p:sp>
        <p:nvSpPr>
          <p:cNvPr id="20" name="TextBox 19"/>
          <p:cNvSpPr txBox="1"/>
          <p:nvPr/>
        </p:nvSpPr>
        <p:spPr>
          <a:xfrm>
            <a:off x="6498185" y="3346704"/>
            <a:ext cx="1895779" cy="677814"/>
          </a:xfrm>
          <a:prstGeom prst="rect">
            <a:avLst/>
          </a:prstGeom>
          <a:noFill/>
        </p:spPr>
        <p:txBody>
          <a:bodyPr wrap="square" lIns="0" tIns="0" rIns="0" bIns="0" anchor="t">
            <a:spAutoFit/>
          </a:bodyPr>
          <a:lstStyle/>
          <a:p>
            <a:pPr algn="r" rtl="1">
              <a:lnSpc>
                <a:spcPct val="115000"/>
              </a:lnSpc>
            </a:pPr>
            <a:r>
              <a:rPr lang="fa-IR" sz="2000" b="1">
                <a:solidFill>
                  <a:schemeClr val="bg1"/>
                </a:solidFill>
                <a:latin typeface="Vazirmatn"/>
                <a:ea typeface="Vazirmatn"/>
                <a:cs typeface="Vazirmatn"/>
              </a:rPr>
              <a:t>۲. چرخه آلانین–گلوکز</a:t>
            </a:r>
          </a:p>
        </p:txBody>
      </p:sp>
      <p:sp>
        <p:nvSpPr>
          <p:cNvPr id="21" name="TextBox 20"/>
          <p:cNvSpPr txBox="1"/>
          <p:nvPr/>
        </p:nvSpPr>
        <p:spPr>
          <a:xfrm>
            <a:off x="6498185" y="4123944"/>
            <a:ext cx="1895779" cy="893065"/>
          </a:xfrm>
          <a:prstGeom prst="rect">
            <a:avLst/>
          </a:prstGeom>
          <a:noFill/>
        </p:spPr>
        <p:txBody>
          <a:bodyPr wrap="square" lIns="0" tIns="0" rIns="0" bIns="0" anchor="t">
            <a:spAutoFit/>
          </a:bodyPr>
          <a:lstStyle/>
          <a:p>
            <a:pPr algn="r" rtl="1">
              <a:lnSpc>
                <a:spcPct val="125000"/>
              </a:lnSpc>
            </a:pPr>
            <a:r>
              <a:rPr lang="fa-IR" sz="1600" b="0">
                <a:solidFill>
                  <a:schemeClr val="bg1"/>
                </a:solidFill>
                <a:latin typeface="Vazirmatn"/>
                <a:ea typeface="Vazirmatn"/>
                <a:cs typeface="Vazirmatn"/>
              </a:rPr>
              <a:t>آلانین و گلوتامین از عضله به کبد می‌روند و به گلوکز تبدیل می‌شوند؛ سوخت مغز.</a:t>
            </a:r>
          </a:p>
        </p:txBody>
      </p:sp>
      <p:sp>
        <p:nvSpPr>
          <p:cNvPr id="22" name="Chevron 21"/>
          <p:cNvSpPr/>
          <p:nvPr/>
        </p:nvSpPr>
        <p:spPr>
          <a:xfrm rot="10800000">
            <a:off x="6004409" y="3813048"/>
            <a:ext cx="182880" cy="164592"/>
          </a:xfrm>
          <a:prstGeom prst="chevron">
            <a:avLst/>
          </a:prstGeom>
          <a:solidFill>
            <a:srgbClr val="5EA0F2"/>
          </a:solidFill>
          <a:ln>
            <a:noFill/>
          </a:ln>
          <a:effectLst/>
        </p:spPr>
        <p:txBody>
          <a:bodyPr rtlCol="0" anchor="ctr"/>
          <a:lstStyle/>
          <a:p>
            <a:pPr algn="ctr"/>
            <a:endParaRPr sz="2800">
              <a:solidFill>
                <a:schemeClr val="bg1"/>
              </a:solidFill>
            </a:endParaRPr>
          </a:p>
        </p:txBody>
      </p:sp>
      <p:sp>
        <p:nvSpPr>
          <p:cNvPr id="23" name="Rounded Rectangle 22"/>
          <p:cNvSpPr/>
          <p:nvPr/>
        </p:nvSpPr>
        <p:spPr>
          <a:xfrm>
            <a:off x="3523414" y="2295144"/>
            <a:ext cx="2444419" cy="3200400"/>
          </a:xfrm>
          <a:prstGeom prst="roundRect">
            <a:avLst>
              <a:gd name="adj" fmla="val 10000"/>
            </a:avLst>
          </a:prstGeom>
          <a:solidFill>
            <a:srgbClr val="1A2130"/>
          </a:solidFill>
          <a:ln w="9525">
            <a:solidFill>
              <a:srgbClr val="2A3348"/>
            </a:solidFill>
          </a:ln>
          <a:effectLst/>
        </p:spPr>
        <p:txBody>
          <a:bodyPr rtlCol="0" anchor="ctr"/>
          <a:lstStyle/>
          <a:p>
            <a:pPr algn="ctr"/>
            <a:endParaRPr sz="2800">
              <a:solidFill>
                <a:schemeClr val="bg1"/>
              </a:solidFill>
            </a:endParaRPr>
          </a:p>
        </p:txBody>
      </p:sp>
      <p:sp>
        <p:nvSpPr>
          <p:cNvPr id="24" name="Oval 23"/>
          <p:cNvSpPr/>
          <p:nvPr/>
        </p:nvSpPr>
        <p:spPr>
          <a:xfrm>
            <a:off x="5190593" y="2615184"/>
            <a:ext cx="502920" cy="502920"/>
          </a:xfrm>
          <a:prstGeom prst="ellipse">
            <a:avLst/>
          </a:prstGeom>
          <a:solidFill>
            <a:srgbClr val="5EA0F2"/>
          </a:solidFill>
          <a:ln>
            <a:noFill/>
          </a:ln>
          <a:effectLst/>
        </p:spPr>
        <p:txBody>
          <a:bodyPr rtlCol="0" anchor="ctr"/>
          <a:lstStyle/>
          <a:p>
            <a:pPr algn="ctr"/>
            <a:endParaRPr sz="2800">
              <a:solidFill>
                <a:schemeClr val="bg1"/>
              </a:solidFill>
            </a:endParaRPr>
          </a:p>
        </p:txBody>
      </p:sp>
      <p:sp>
        <p:nvSpPr>
          <p:cNvPr id="25" name="TextBox 24"/>
          <p:cNvSpPr txBox="1"/>
          <p:nvPr/>
        </p:nvSpPr>
        <p:spPr>
          <a:xfrm>
            <a:off x="5190593" y="2704709"/>
            <a:ext cx="502920" cy="323871"/>
          </a:xfrm>
          <a:prstGeom prst="rect">
            <a:avLst/>
          </a:prstGeom>
          <a:noFill/>
        </p:spPr>
        <p:txBody>
          <a:bodyPr wrap="square" lIns="0" tIns="0" rIns="0" bIns="0" anchor="ctr">
            <a:spAutoFit/>
          </a:bodyPr>
          <a:lstStyle/>
          <a:p>
            <a:pPr algn="ctr" rtl="1">
              <a:lnSpc>
                <a:spcPct val="115000"/>
              </a:lnSpc>
            </a:pPr>
            <a:r>
              <a:rPr lang="fa-IR" sz="2000" b="1">
                <a:solidFill>
                  <a:schemeClr val="bg1"/>
                </a:solidFill>
                <a:latin typeface="Vazirmatn"/>
                <a:ea typeface="Vazirmatn"/>
                <a:cs typeface="Vazirmatn"/>
              </a:rPr>
              <a:t>۳</a:t>
            </a:r>
          </a:p>
        </p:txBody>
      </p:sp>
      <p:sp>
        <p:nvSpPr>
          <p:cNvPr id="26" name="TextBox 25"/>
          <p:cNvSpPr txBox="1"/>
          <p:nvPr/>
        </p:nvSpPr>
        <p:spPr>
          <a:xfrm>
            <a:off x="3797734" y="3346704"/>
            <a:ext cx="1895779" cy="323871"/>
          </a:xfrm>
          <a:prstGeom prst="rect">
            <a:avLst/>
          </a:prstGeom>
          <a:noFill/>
        </p:spPr>
        <p:txBody>
          <a:bodyPr wrap="square" lIns="0" tIns="0" rIns="0" bIns="0" anchor="t">
            <a:spAutoFit/>
          </a:bodyPr>
          <a:lstStyle/>
          <a:p>
            <a:pPr algn="r" rtl="1">
              <a:lnSpc>
                <a:spcPct val="115000"/>
              </a:lnSpc>
            </a:pPr>
            <a:r>
              <a:rPr lang="fa-IR" sz="2000" b="1">
                <a:solidFill>
                  <a:schemeClr val="bg1"/>
                </a:solidFill>
                <a:latin typeface="Vazirmatn"/>
                <a:ea typeface="Vazirmatn"/>
                <a:cs typeface="Vazirmatn"/>
              </a:rPr>
              <a:t>۳. سرکوب کتوژنز</a:t>
            </a:r>
          </a:p>
        </p:txBody>
      </p:sp>
      <p:sp>
        <p:nvSpPr>
          <p:cNvPr id="27" name="TextBox 26"/>
          <p:cNvSpPr txBox="1"/>
          <p:nvPr/>
        </p:nvSpPr>
        <p:spPr>
          <a:xfrm>
            <a:off x="3797734" y="4123944"/>
            <a:ext cx="1895779" cy="1200842"/>
          </a:xfrm>
          <a:prstGeom prst="rect">
            <a:avLst/>
          </a:prstGeom>
          <a:noFill/>
        </p:spPr>
        <p:txBody>
          <a:bodyPr wrap="square" lIns="0" tIns="0" rIns="0" bIns="0" anchor="t">
            <a:spAutoFit/>
          </a:bodyPr>
          <a:lstStyle/>
          <a:p>
            <a:pPr algn="r" rtl="1">
              <a:lnSpc>
                <a:spcPct val="125000"/>
              </a:lnSpc>
            </a:pPr>
            <a:r>
              <a:rPr lang="fa-IR" sz="1600" b="0" dirty="0">
                <a:solidFill>
                  <a:schemeClr val="bg1"/>
                </a:solidFill>
                <a:latin typeface="Vazirmatn"/>
                <a:ea typeface="Vazirmatn"/>
                <a:cs typeface="Vazirmatn"/>
              </a:rPr>
              <a:t>برخلاف گرسنگی طولانی جوانان، در استرس حاد کتوژنز سرکوب می‌شود و عضله را نجات نمی‌دهد.</a:t>
            </a:r>
          </a:p>
        </p:txBody>
      </p:sp>
      <p:sp>
        <p:nvSpPr>
          <p:cNvPr id="28" name="Chevron 27"/>
          <p:cNvSpPr/>
          <p:nvPr/>
        </p:nvSpPr>
        <p:spPr>
          <a:xfrm rot="10800000">
            <a:off x="3303958" y="3813048"/>
            <a:ext cx="182880" cy="164592"/>
          </a:xfrm>
          <a:prstGeom prst="chevron">
            <a:avLst/>
          </a:prstGeom>
          <a:solidFill>
            <a:srgbClr val="5EA0F2"/>
          </a:solidFill>
          <a:ln>
            <a:noFill/>
          </a:ln>
          <a:effectLst/>
        </p:spPr>
        <p:txBody>
          <a:bodyPr rtlCol="0" anchor="ctr"/>
          <a:lstStyle/>
          <a:p>
            <a:pPr algn="ctr"/>
            <a:endParaRPr sz="2800">
              <a:solidFill>
                <a:schemeClr val="bg1"/>
              </a:solidFill>
            </a:endParaRPr>
          </a:p>
        </p:txBody>
      </p:sp>
      <p:sp>
        <p:nvSpPr>
          <p:cNvPr id="29" name="Rounded Rectangle 28"/>
          <p:cNvSpPr/>
          <p:nvPr/>
        </p:nvSpPr>
        <p:spPr>
          <a:xfrm>
            <a:off x="822963" y="2295144"/>
            <a:ext cx="2444419" cy="3200400"/>
          </a:xfrm>
          <a:prstGeom prst="roundRect">
            <a:avLst>
              <a:gd name="adj" fmla="val 10000"/>
            </a:avLst>
          </a:prstGeom>
          <a:solidFill>
            <a:srgbClr val="212A3D"/>
          </a:solidFill>
          <a:ln w="9525">
            <a:solidFill>
              <a:srgbClr val="2A3348"/>
            </a:solidFill>
          </a:ln>
          <a:effectLst/>
        </p:spPr>
        <p:txBody>
          <a:bodyPr rtlCol="0" anchor="ctr"/>
          <a:lstStyle/>
          <a:p>
            <a:pPr algn="ctr"/>
            <a:endParaRPr sz="2800">
              <a:solidFill>
                <a:schemeClr val="bg1"/>
              </a:solidFill>
            </a:endParaRPr>
          </a:p>
        </p:txBody>
      </p:sp>
      <p:sp>
        <p:nvSpPr>
          <p:cNvPr id="30" name="Oval 29"/>
          <p:cNvSpPr/>
          <p:nvPr/>
        </p:nvSpPr>
        <p:spPr>
          <a:xfrm>
            <a:off x="2490142" y="2615184"/>
            <a:ext cx="502920" cy="502920"/>
          </a:xfrm>
          <a:prstGeom prst="ellipse">
            <a:avLst/>
          </a:prstGeom>
          <a:solidFill>
            <a:srgbClr val="5EA0F2"/>
          </a:solidFill>
          <a:ln>
            <a:noFill/>
          </a:ln>
          <a:effectLst/>
        </p:spPr>
        <p:txBody>
          <a:bodyPr rtlCol="0" anchor="ctr"/>
          <a:lstStyle/>
          <a:p>
            <a:pPr algn="ctr"/>
            <a:endParaRPr sz="2800">
              <a:solidFill>
                <a:schemeClr val="bg1"/>
              </a:solidFill>
            </a:endParaRPr>
          </a:p>
        </p:txBody>
      </p:sp>
      <p:sp>
        <p:nvSpPr>
          <p:cNvPr id="31" name="TextBox 30"/>
          <p:cNvSpPr txBox="1"/>
          <p:nvPr/>
        </p:nvSpPr>
        <p:spPr>
          <a:xfrm>
            <a:off x="2490142" y="2704709"/>
            <a:ext cx="502920" cy="323871"/>
          </a:xfrm>
          <a:prstGeom prst="rect">
            <a:avLst/>
          </a:prstGeom>
          <a:noFill/>
        </p:spPr>
        <p:txBody>
          <a:bodyPr wrap="square" lIns="0" tIns="0" rIns="0" bIns="0" anchor="ctr">
            <a:spAutoFit/>
          </a:bodyPr>
          <a:lstStyle/>
          <a:p>
            <a:pPr algn="ctr" rtl="1">
              <a:lnSpc>
                <a:spcPct val="115000"/>
              </a:lnSpc>
            </a:pPr>
            <a:r>
              <a:rPr lang="fa-IR" sz="2000" b="1">
                <a:solidFill>
                  <a:schemeClr val="bg1"/>
                </a:solidFill>
                <a:latin typeface="Vazirmatn"/>
                <a:ea typeface="Vazirmatn"/>
                <a:cs typeface="Vazirmatn"/>
              </a:rPr>
              <a:t>۴</a:t>
            </a:r>
          </a:p>
        </p:txBody>
      </p:sp>
      <p:sp>
        <p:nvSpPr>
          <p:cNvPr id="32" name="TextBox 31"/>
          <p:cNvSpPr txBox="1"/>
          <p:nvPr/>
        </p:nvSpPr>
        <p:spPr>
          <a:xfrm>
            <a:off x="1097283" y="3346704"/>
            <a:ext cx="1895779" cy="323871"/>
          </a:xfrm>
          <a:prstGeom prst="rect">
            <a:avLst/>
          </a:prstGeom>
          <a:noFill/>
        </p:spPr>
        <p:txBody>
          <a:bodyPr wrap="square" lIns="0" tIns="0" rIns="0" bIns="0" anchor="t">
            <a:spAutoFit/>
          </a:bodyPr>
          <a:lstStyle/>
          <a:p>
            <a:pPr algn="r" rtl="1">
              <a:lnSpc>
                <a:spcPct val="115000"/>
              </a:lnSpc>
            </a:pPr>
            <a:r>
              <a:rPr lang="fa-IR" sz="2000" b="1">
                <a:solidFill>
                  <a:schemeClr val="bg1"/>
                </a:solidFill>
                <a:latin typeface="Vazirmatn"/>
                <a:ea typeface="Vazirmatn"/>
                <a:cs typeface="Vazirmatn"/>
              </a:rPr>
              <a:t>۴. اتلاف LBM</a:t>
            </a:r>
          </a:p>
        </p:txBody>
      </p:sp>
      <p:sp>
        <p:nvSpPr>
          <p:cNvPr id="33" name="TextBox 32"/>
          <p:cNvSpPr txBox="1"/>
          <p:nvPr/>
        </p:nvSpPr>
        <p:spPr>
          <a:xfrm>
            <a:off x="822963" y="4123944"/>
            <a:ext cx="2444419" cy="923330"/>
          </a:xfrm>
          <a:prstGeom prst="rect">
            <a:avLst/>
          </a:prstGeom>
          <a:noFill/>
        </p:spPr>
        <p:txBody>
          <a:bodyPr wrap="square" lIns="0" tIns="0" rIns="0" bIns="0" anchor="t">
            <a:spAutoFit/>
          </a:bodyPr>
          <a:lstStyle/>
          <a:p>
            <a:pPr algn="r" rtl="1">
              <a:lnSpc>
                <a:spcPct val="125000"/>
              </a:lnSpc>
            </a:pPr>
            <a:r>
              <a:rPr lang="fa-IR" sz="1600" b="0" dirty="0">
                <a:solidFill>
                  <a:schemeClr val="bg1"/>
                </a:solidFill>
                <a:latin typeface="Vazirmatn"/>
                <a:ea typeface="Vazirmatn"/>
                <a:cs typeface="Vazirmatn"/>
              </a:rPr>
              <a:t>بدیل سوخت نیست؛ گلوکونئوژنز از عضله ادامه می‌یابد و تحلیل سریع می‌شود.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41F"/>
          </a:solidFill>
          <a:ln>
            <a:noFill/>
          </a:ln>
          <a:effectLst/>
        </p:spPr>
        <p:txBody>
          <a:bodyPr rtlCol="0" anchor="ctr"/>
          <a:lstStyle/>
          <a:p>
            <a:pPr algn="ctr"/>
            <a:endParaRPr/>
          </a:p>
        </p:txBody>
      </p:sp>
      <p:sp>
        <p:nvSpPr>
          <p:cNvPr id="3" name="Rounded Rectangle 2"/>
          <p:cNvSpPr/>
          <p:nvPr/>
        </p:nvSpPr>
        <p:spPr>
          <a:xfrm>
            <a:off x="9736531" y="438912"/>
            <a:ext cx="1632204" cy="310896"/>
          </a:xfrm>
          <a:prstGeom prst="roundRect">
            <a:avLst>
              <a:gd name="adj" fmla="val 18000"/>
            </a:avLst>
          </a:prstGeom>
          <a:solidFill>
            <a:srgbClr val="1E3A5F"/>
          </a:solidFill>
          <a:ln>
            <a:noFill/>
          </a:ln>
          <a:effectLst/>
        </p:spPr>
        <p:txBody>
          <a:bodyPr rtlCol="0" anchor="ctr"/>
          <a:lstStyle/>
          <a:p>
            <a:pPr algn="ctr"/>
            <a:endParaRPr/>
          </a:p>
        </p:txBody>
      </p:sp>
      <p:sp>
        <p:nvSpPr>
          <p:cNvPr id="4" name="TextBox 3"/>
          <p:cNvSpPr txBox="1"/>
          <p:nvPr/>
        </p:nvSpPr>
        <p:spPr>
          <a:xfrm>
            <a:off x="9736531" y="452628"/>
            <a:ext cx="1632204" cy="283464"/>
          </a:xfrm>
          <a:prstGeom prst="rect">
            <a:avLst/>
          </a:prstGeom>
          <a:noFill/>
        </p:spPr>
        <p:txBody>
          <a:bodyPr wrap="square" lIns="0" tIns="0" rIns="0" bIns="0" anchor="ctr">
            <a:spAutoFit/>
          </a:bodyPr>
          <a:lstStyle/>
          <a:p>
            <a:pPr algn="ctr" rtl="1">
              <a:lnSpc>
                <a:spcPct val="115000"/>
              </a:lnSpc>
            </a:pPr>
            <a:r>
              <a:rPr lang="fa-IR" sz="1050" b="1">
                <a:solidFill>
                  <a:srgbClr val="5EA0F2"/>
                </a:solidFill>
                <a:latin typeface="Vazirmatn"/>
                <a:ea typeface="Vazirmatn"/>
                <a:cs typeface="Vazirmatn"/>
              </a:rPr>
              <a:t>آستانه بحرانی بقا</a:t>
            </a:r>
          </a:p>
        </p:txBody>
      </p:sp>
      <p:sp>
        <p:nvSpPr>
          <p:cNvPr id="5" name="TextBox 4"/>
          <p:cNvSpPr txBox="1"/>
          <p:nvPr/>
        </p:nvSpPr>
        <p:spPr>
          <a:xfrm>
            <a:off x="822960" y="859536"/>
            <a:ext cx="10545775" cy="713232"/>
          </a:xfrm>
          <a:prstGeom prst="rect">
            <a:avLst/>
          </a:prstGeom>
          <a:noFill/>
        </p:spPr>
        <p:txBody>
          <a:bodyPr wrap="square" lIns="0" tIns="0" rIns="0" bIns="0" anchor="t">
            <a:spAutoFit/>
          </a:bodyPr>
          <a:lstStyle/>
          <a:p>
            <a:pPr algn="r" rtl="1">
              <a:lnSpc>
                <a:spcPct val="105000"/>
              </a:lnSpc>
            </a:pPr>
            <a:r>
              <a:rPr lang="fa-IR" sz="2800" b="0">
                <a:solidFill>
                  <a:srgbClr val="F2F5FA"/>
                </a:solidFill>
                <a:latin typeface="Vazirmatn"/>
                <a:ea typeface="Vazirmatn"/>
                <a:cs typeface="Vazirmatn"/>
              </a:rPr>
              <a:t>آستانه بحرانی بقا: کاهش ۴۰٪ LBM نقطه بی‌بازگشت است</a:t>
            </a:r>
          </a:p>
        </p:txBody>
      </p:sp>
      <p:sp>
        <p:nvSpPr>
          <p:cNvPr id="6" name="Rectangle 5"/>
          <p:cNvSpPr/>
          <p:nvPr/>
        </p:nvSpPr>
        <p:spPr>
          <a:xfrm>
            <a:off x="10774375" y="1664208"/>
            <a:ext cx="594360" cy="45720"/>
          </a:xfrm>
          <a:prstGeom prst="rect">
            <a:avLst/>
          </a:prstGeom>
          <a:solidFill>
            <a:srgbClr val="5EA0F2"/>
          </a:solidFill>
          <a:ln>
            <a:noFill/>
          </a:ln>
          <a:effectLst/>
        </p:spPr>
        <p:txBody>
          <a:bodyPr rtlCol="0" anchor="ctr"/>
          <a:lstStyle/>
          <a:p>
            <a:pPr algn="ctr"/>
            <a:endParaRPr/>
          </a:p>
        </p:txBody>
      </p:sp>
      <p:sp>
        <p:nvSpPr>
          <p:cNvPr id="8" name="Rounded Rectangle 7"/>
          <p:cNvSpPr/>
          <p:nvPr/>
        </p:nvSpPr>
        <p:spPr>
          <a:xfrm>
            <a:off x="822960" y="5907024"/>
            <a:ext cx="10545775" cy="566928"/>
          </a:xfrm>
          <a:prstGeom prst="roundRect">
            <a:avLst>
              <a:gd name="adj" fmla="val 12000"/>
            </a:avLst>
          </a:prstGeom>
          <a:solidFill>
            <a:srgbClr val="1E3A5F"/>
          </a:solidFill>
          <a:ln>
            <a:noFill/>
          </a:ln>
          <a:effectLst/>
        </p:spPr>
        <p:txBody>
          <a:bodyPr rtlCol="0" anchor="ctr"/>
          <a:lstStyle/>
          <a:p>
            <a:pPr algn="ctr"/>
            <a:endParaRPr/>
          </a:p>
        </p:txBody>
      </p:sp>
      <p:pic>
        <p:nvPicPr>
          <p:cNvPr id="9" name="Picture 8" descr="sticky_note_2_5EA0F2.png"/>
          <p:cNvPicPr>
            <a:picLocks noChangeAspect="1"/>
          </p:cNvPicPr>
          <p:nvPr/>
        </p:nvPicPr>
        <p:blipFill>
          <a:blip r:embed="rId3"/>
          <a:stretch>
            <a:fillRect/>
          </a:stretch>
        </p:blipFill>
        <p:spPr>
          <a:xfrm>
            <a:off x="10865815" y="6053328"/>
            <a:ext cx="274320" cy="274320"/>
          </a:xfrm>
          <a:prstGeom prst="rect">
            <a:avLst/>
          </a:prstGeom>
        </p:spPr>
      </p:pic>
      <p:sp>
        <p:nvSpPr>
          <p:cNvPr id="10" name="TextBox 9"/>
          <p:cNvSpPr txBox="1"/>
          <p:nvPr/>
        </p:nvSpPr>
        <p:spPr>
          <a:xfrm>
            <a:off x="1051560" y="5907024"/>
            <a:ext cx="9631375" cy="566928"/>
          </a:xfrm>
          <a:prstGeom prst="rect">
            <a:avLst/>
          </a:prstGeom>
          <a:noFill/>
        </p:spPr>
        <p:txBody>
          <a:bodyPr wrap="square" lIns="0" tIns="0" rIns="0" bIns="0" anchor="ctr">
            <a:spAutoFit/>
          </a:bodyPr>
          <a:lstStyle/>
          <a:p>
            <a:pPr algn="r" rtl="1">
              <a:lnSpc>
                <a:spcPct val="115000"/>
              </a:lnSpc>
            </a:pPr>
            <a:r>
              <a:rPr lang="fa-IR" sz="1300" b="1">
                <a:solidFill>
                  <a:srgbClr val="F2F5FA"/>
                </a:solidFill>
                <a:latin typeface="Vazirmatn"/>
                <a:ea typeface="Vazirmatn"/>
                <a:cs typeface="Vazirmatn"/>
              </a:rPr>
              <a:t>غربالگری تغذیه‌یی، پیشگیری از رسیدن بیمار به آستانه بحرانی است</a:t>
            </a:r>
          </a:p>
        </p:txBody>
      </p:sp>
      <p:sp>
        <p:nvSpPr>
          <p:cNvPr id="11" name="TextBox 10"/>
          <p:cNvSpPr txBox="1"/>
          <p:nvPr/>
        </p:nvSpPr>
        <p:spPr>
          <a:xfrm>
            <a:off x="7853477" y="2798064"/>
            <a:ext cx="3515258" cy="1143000"/>
          </a:xfrm>
          <a:prstGeom prst="rect">
            <a:avLst/>
          </a:prstGeom>
          <a:noFill/>
        </p:spPr>
        <p:txBody>
          <a:bodyPr wrap="square" lIns="0" tIns="0" rIns="0" bIns="0" anchor="t">
            <a:spAutoFit/>
          </a:bodyPr>
          <a:lstStyle/>
          <a:p>
            <a:pPr algn="ctr" rtl="1">
              <a:lnSpc>
                <a:spcPct val="105000"/>
              </a:lnSpc>
            </a:pPr>
            <a:r>
              <a:rPr lang="fa-IR" sz="4200" b="1">
                <a:solidFill>
                  <a:srgbClr val="5EA0F2"/>
                </a:solidFill>
                <a:latin typeface="Vazirmatn"/>
                <a:ea typeface="Vazirmatn"/>
                <a:cs typeface="Vazirmatn"/>
              </a:rPr>
              <a:t>۴۰٪</a:t>
            </a:r>
          </a:p>
        </p:txBody>
      </p:sp>
      <p:sp>
        <p:nvSpPr>
          <p:cNvPr id="12" name="TextBox 11"/>
          <p:cNvSpPr txBox="1"/>
          <p:nvPr/>
        </p:nvSpPr>
        <p:spPr>
          <a:xfrm>
            <a:off x="8127797" y="3986784"/>
            <a:ext cx="2966618" cy="411480"/>
          </a:xfrm>
          <a:prstGeom prst="rect">
            <a:avLst/>
          </a:prstGeom>
          <a:noFill/>
        </p:spPr>
        <p:txBody>
          <a:bodyPr wrap="square" lIns="0" tIns="0" rIns="0" bIns="0" anchor="t">
            <a:spAutoFit/>
          </a:bodyPr>
          <a:lstStyle/>
          <a:p>
            <a:pPr algn="ctr" rtl="1">
              <a:lnSpc>
                <a:spcPct val="115000"/>
              </a:lnSpc>
            </a:pPr>
            <a:r>
              <a:rPr lang="fa-IR" sz="1600" b="1">
                <a:solidFill>
                  <a:srgbClr val="F2F5FA"/>
                </a:solidFill>
                <a:latin typeface="Vazirmatn"/>
                <a:ea typeface="Vazirmatn"/>
                <a:cs typeface="Vazirmatn"/>
              </a:rPr>
              <a:t>کاهش LBM</a:t>
            </a:r>
          </a:p>
        </p:txBody>
      </p:sp>
      <p:sp>
        <p:nvSpPr>
          <p:cNvPr id="13" name="TextBox 12"/>
          <p:cNvSpPr txBox="1"/>
          <p:nvPr/>
        </p:nvSpPr>
        <p:spPr>
          <a:xfrm>
            <a:off x="8127797" y="4443984"/>
            <a:ext cx="2966618" cy="548640"/>
          </a:xfrm>
          <a:prstGeom prst="rect">
            <a:avLst/>
          </a:prstGeom>
          <a:noFill/>
        </p:spPr>
        <p:txBody>
          <a:bodyPr wrap="square" lIns="0" tIns="0" rIns="0" bIns="0" anchor="t">
            <a:spAutoFit/>
          </a:bodyPr>
          <a:lstStyle/>
          <a:p>
            <a:pPr algn="ctr" rtl="1">
              <a:lnSpc>
                <a:spcPct val="120000"/>
              </a:lnSpc>
            </a:pPr>
            <a:r>
              <a:rPr lang="fa-IR" sz="1200" b="0">
                <a:solidFill>
                  <a:srgbClr val="8A94A8"/>
                </a:solidFill>
                <a:latin typeface="Vazirmatn"/>
                <a:ea typeface="Vazirmatn"/>
                <a:cs typeface="Vazirmatn"/>
              </a:rPr>
              <a:t>پس از این میزان کاهش، مرگ‌ومیر به‌شدت افزایش می‌یابد</a:t>
            </a:r>
          </a:p>
        </p:txBody>
      </p:sp>
      <p:sp>
        <p:nvSpPr>
          <p:cNvPr id="14" name="TextBox 13"/>
          <p:cNvSpPr txBox="1"/>
          <p:nvPr/>
        </p:nvSpPr>
        <p:spPr>
          <a:xfrm>
            <a:off x="4338219" y="2798064"/>
            <a:ext cx="3515258" cy="1143000"/>
          </a:xfrm>
          <a:prstGeom prst="rect">
            <a:avLst/>
          </a:prstGeom>
          <a:noFill/>
        </p:spPr>
        <p:txBody>
          <a:bodyPr wrap="square" lIns="0" tIns="0" rIns="0" bIns="0" anchor="t">
            <a:spAutoFit/>
          </a:bodyPr>
          <a:lstStyle/>
          <a:p>
            <a:pPr algn="ctr" rtl="1">
              <a:lnSpc>
                <a:spcPct val="105000"/>
              </a:lnSpc>
            </a:pPr>
            <a:r>
              <a:rPr lang="fa-IR" sz="4200" b="1">
                <a:solidFill>
                  <a:srgbClr val="F2F5FA"/>
                </a:solidFill>
                <a:latin typeface="Vazirmatn"/>
                <a:ea typeface="Vazirmatn"/>
                <a:cs typeface="Vazirmatn"/>
              </a:rPr>
              <a:t>شاهد تاریخی</a:t>
            </a:r>
          </a:p>
        </p:txBody>
      </p:sp>
      <p:sp>
        <p:nvSpPr>
          <p:cNvPr id="15" name="TextBox 14"/>
          <p:cNvSpPr txBox="1"/>
          <p:nvPr/>
        </p:nvSpPr>
        <p:spPr>
          <a:xfrm>
            <a:off x="4612539" y="3986784"/>
            <a:ext cx="2966618" cy="411480"/>
          </a:xfrm>
          <a:prstGeom prst="rect">
            <a:avLst/>
          </a:prstGeom>
          <a:noFill/>
        </p:spPr>
        <p:txBody>
          <a:bodyPr wrap="square" lIns="0" tIns="0" rIns="0" bIns="0" anchor="t">
            <a:spAutoFit/>
          </a:bodyPr>
          <a:lstStyle/>
          <a:p>
            <a:pPr algn="ctr" rtl="1">
              <a:lnSpc>
                <a:spcPct val="115000"/>
              </a:lnSpc>
            </a:pPr>
            <a:r>
              <a:rPr lang="fa-IR" sz="1600" b="1">
                <a:solidFill>
                  <a:srgbClr val="F2F5FA"/>
                </a:solidFill>
                <a:latin typeface="Vazirmatn"/>
                <a:ea typeface="Vazirmatn"/>
                <a:cs typeface="Vazirmatn"/>
              </a:rPr>
              <a:t>گتوی ورشو</a:t>
            </a:r>
          </a:p>
        </p:txBody>
      </p:sp>
      <p:sp>
        <p:nvSpPr>
          <p:cNvPr id="16" name="TextBox 15"/>
          <p:cNvSpPr txBox="1"/>
          <p:nvPr/>
        </p:nvSpPr>
        <p:spPr>
          <a:xfrm>
            <a:off x="4612539" y="4443984"/>
            <a:ext cx="2966618" cy="548640"/>
          </a:xfrm>
          <a:prstGeom prst="rect">
            <a:avLst/>
          </a:prstGeom>
          <a:noFill/>
        </p:spPr>
        <p:txBody>
          <a:bodyPr wrap="square" lIns="0" tIns="0" rIns="0" bIns="0" anchor="t">
            <a:spAutoFit/>
          </a:bodyPr>
          <a:lstStyle/>
          <a:p>
            <a:pPr algn="ctr" rtl="1">
              <a:lnSpc>
                <a:spcPct val="120000"/>
              </a:lnSpc>
            </a:pPr>
            <a:r>
              <a:rPr lang="fa-IR" sz="1200" b="0">
                <a:solidFill>
                  <a:srgbClr val="8A94A8"/>
                </a:solidFill>
                <a:latin typeface="Vazirmatn"/>
                <a:ea typeface="Vazirmatn"/>
                <a:cs typeface="Vazirmatn"/>
              </a:rPr>
              <a:t>بیشترین مرگ‌ومیر در کمبود شدید تغذیه</a:t>
            </a:r>
          </a:p>
        </p:txBody>
      </p:sp>
      <p:sp>
        <p:nvSpPr>
          <p:cNvPr id="17" name="TextBox 16"/>
          <p:cNvSpPr txBox="1"/>
          <p:nvPr/>
        </p:nvSpPr>
        <p:spPr>
          <a:xfrm>
            <a:off x="822961" y="2798064"/>
            <a:ext cx="3515258" cy="1143000"/>
          </a:xfrm>
          <a:prstGeom prst="rect">
            <a:avLst/>
          </a:prstGeom>
          <a:noFill/>
        </p:spPr>
        <p:txBody>
          <a:bodyPr wrap="square" lIns="0" tIns="0" rIns="0" bIns="0" anchor="t">
            <a:spAutoFit/>
          </a:bodyPr>
          <a:lstStyle/>
          <a:p>
            <a:pPr algn="ctr" rtl="1">
              <a:lnSpc>
                <a:spcPct val="105000"/>
              </a:lnSpc>
            </a:pPr>
            <a:r>
              <a:rPr lang="fa-IR" sz="4200" b="1">
                <a:solidFill>
                  <a:srgbClr val="F2F5FA"/>
                </a:solidFill>
                <a:latin typeface="Vazirmatn"/>
                <a:ea typeface="Vazirmatn"/>
                <a:cs typeface="Vazirmatn"/>
              </a:rPr>
              <a:t>پیش‌آگهی بد</a:t>
            </a:r>
          </a:p>
        </p:txBody>
      </p:sp>
      <p:sp>
        <p:nvSpPr>
          <p:cNvPr id="18" name="TextBox 17"/>
          <p:cNvSpPr txBox="1"/>
          <p:nvPr/>
        </p:nvSpPr>
        <p:spPr>
          <a:xfrm>
            <a:off x="1097281" y="3986784"/>
            <a:ext cx="2966618" cy="411480"/>
          </a:xfrm>
          <a:prstGeom prst="rect">
            <a:avLst/>
          </a:prstGeom>
          <a:noFill/>
        </p:spPr>
        <p:txBody>
          <a:bodyPr wrap="square" lIns="0" tIns="0" rIns="0" bIns="0" anchor="t">
            <a:spAutoFit/>
          </a:bodyPr>
          <a:lstStyle/>
          <a:p>
            <a:pPr algn="ctr" rtl="1">
              <a:lnSpc>
                <a:spcPct val="115000"/>
              </a:lnSpc>
            </a:pPr>
            <a:r>
              <a:rPr lang="fa-IR" sz="1600" b="1">
                <a:solidFill>
                  <a:srgbClr val="F2F5FA"/>
                </a:solidFill>
                <a:latin typeface="Vazirmatn"/>
                <a:ea typeface="Vazirmatn"/>
                <a:cs typeface="Vazirmatn"/>
              </a:rPr>
              <a:t>بیماران ICU</a:t>
            </a:r>
          </a:p>
        </p:txBody>
      </p:sp>
      <p:sp>
        <p:nvSpPr>
          <p:cNvPr id="19" name="TextBox 18"/>
          <p:cNvSpPr txBox="1"/>
          <p:nvPr/>
        </p:nvSpPr>
        <p:spPr>
          <a:xfrm>
            <a:off x="1097281" y="4443984"/>
            <a:ext cx="2966618" cy="548640"/>
          </a:xfrm>
          <a:prstGeom prst="rect">
            <a:avLst/>
          </a:prstGeom>
          <a:noFill/>
        </p:spPr>
        <p:txBody>
          <a:bodyPr wrap="square" lIns="0" tIns="0" rIns="0" bIns="0" anchor="t">
            <a:spAutoFit/>
          </a:bodyPr>
          <a:lstStyle/>
          <a:p>
            <a:pPr algn="ctr" rtl="1">
              <a:lnSpc>
                <a:spcPct val="120000"/>
              </a:lnSpc>
            </a:pPr>
            <a:r>
              <a:rPr lang="fa-IR" sz="1200" b="0">
                <a:solidFill>
                  <a:srgbClr val="8A94A8"/>
                </a:solidFill>
                <a:latin typeface="Vazirmatn"/>
                <a:ea typeface="Vazirmatn"/>
                <a:cs typeface="Vazirmatn"/>
              </a:rPr>
              <a:t>LBM پایین با مرگ‌ومیر و بستری طولانی همراه است</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41F"/>
          </a:solidFill>
          <a:ln>
            <a:noFill/>
          </a:ln>
          <a:effectLst/>
        </p:spPr>
        <p:txBody>
          <a:bodyPr rtlCol="0" anchor="ctr"/>
          <a:lstStyle/>
          <a:p>
            <a:pPr algn="ctr"/>
            <a:endParaRPr sz="3200">
              <a:solidFill>
                <a:schemeClr val="bg1"/>
              </a:solidFill>
            </a:endParaRPr>
          </a:p>
        </p:txBody>
      </p:sp>
      <p:sp>
        <p:nvSpPr>
          <p:cNvPr id="3" name="Rounded Rectangle 2"/>
          <p:cNvSpPr/>
          <p:nvPr/>
        </p:nvSpPr>
        <p:spPr>
          <a:xfrm>
            <a:off x="9736531" y="438912"/>
            <a:ext cx="1632204" cy="310896"/>
          </a:xfrm>
          <a:prstGeom prst="roundRect">
            <a:avLst>
              <a:gd name="adj" fmla="val 18000"/>
            </a:avLst>
          </a:prstGeom>
          <a:solidFill>
            <a:srgbClr val="1E3A5F"/>
          </a:solidFill>
          <a:ln>
            <a:noFill/>
          </a:ln>
          <a:effectLst/>
        </p:spPr>
        <p:txBody>
          <a:bodyPr rtlCol="0" anchor="ctr"/>
          <a:lstStyle/>
          <a:p>
            <a:pPr algn="ctr"/>
            <a:endParaRPr sz="3200">
              <a:solidFill>
                <a:schemeClr val="bg1"/>
              </a:solidFill>
            </a:endParaRPr>
          </a:p>
        </p:txBody>
      </p:sp>
      <p:sp>
        <p:nvSpPr>
          <p:cNvPr id="4" name="TextBox 3"/>
          <p:cNvSpPr txBox="1"/>
          <p:nvPr/>
        </p:nvSpPr>
        <p:spPr>
          <a:xfrm>
            <a:off x="9736531" y="464838"/>
            <a:ext cx="1632204" cy="259045"/>
          </a:xfrm>
          <a:prstGeom prst="rect">
            <a:avLst/>
          </a:prstGeom>
          <a:noFill/>
        </p:spPr>
        <p:txBody>
          <a:bodyPr wrap="square" lIns="0" tIns="0" rIns="0" bIns="0" anchor="ctr">
            <a:spAutoFit/>
          </a:bodyPr>
          <a:lstStyle/>
          <a:p>
            <a:pPr algn="ctr" rtl="1">
              <a:lnSpc>
                <a:spcPct val="115000"/>
              </a:lnSpc>
            </a:pPr>
            <a:r>
              <a:rPr lang="fa-IR" sz="1600" b="1">
                <a:solidFill>
                  <a:schemeClr val="bg1"/>
                </a:solidFill>
                <a:latin typeface="Vazirmatn"/>
                <a:ea typeface="Vazirmatn"/>
                <a:cs typeface="Vazirmatn"/>
              </a:rPr>
              <a:t>مکانیسم‌های تداخل</a:t>
            </a:r>
          </a:p>
        </p:txBody>
      </p:sp>
      <p:sp>
        <p:nvSpPr>
          <p:cNvPr id="5" name="TextBox 4"/>
          <p:cNvSpPr txBox="1"/>
          <p:nvPr/>
        </p:nvSpPr>
        <p:spPr>
          <a:xfrm>
            <a:off x="822960" y="859536"/>
            <a:ext cx="10545775" cy="661656"/>
          </a:xfrm>
          <a:prstGeom prst="rect">
            <a:avLst/>
          </a:prstGeom>
          <a:noFill/>
        </p:spPr>
        <p:txBody>
          <a:bodyPr wrap="square" lIns="0" tIns="0" rIns="0" bIns="0" anchor="t">
            <a:spAutoFit/>
          </a:bodyPr>
          <a:lstStyle/>
          <a:p>
            <a:pPr algn="r" rtl="1">
              <a:lnSpc>
                <a:spcPct val="105000"/>
              </a:lnSpc>
            </a:pPr>
            <a:r>
              <a:rPr lang="fa-IR" sz="4400" b="0">
                <a:solidFill>
                  <a:schemeClr val="bg1"/>
                </a:solidFill>
                <a:latin typeface="Vazirmatn"/>
                <a:ea typeface="Vazirmatn"/>
                <a:cs typeface="Vazirmatn"/>
              </a:rPr>
              <a:t>بیماری و تغذیه: تعامل دوسویه‌یی که خودتقویت‌شونده است</a:t>
            </a:r>
          </a:p>
        </p:txBody>
      </p:sp>
      <p:sp>
        <p:nvSpPr>
          <p:cNvPr id="6" name="Rectangle 5"/>
          <p:cNvSpPr/>
          <p:nvPr/>
        </p:nvSpPr>
        <p:spPr>
          <a:xfrm>
            <a:off x="10774375" y="1664208"/>
            <a:ext cx="594360" cy="45720"/>
          </a:xfrm>
          <a:prstGeom prst="rect">
            <a:avLst/>
          </a:prstGeom>
          <a:solidFill>
            <a:srgbClr val="5EA0F2"/>
          </a:solidFill>
          <a:ln>
            <a:noFill/>
          </a:ln>
          <a:effectLst/>
        </p:spPr>
        <p:txBody>
          <a:bodyPr rtlCol="0" anchor="ctr"/>
          <a:lstStyle/>
          <a:p>
            <a:pPr algn="ctr"/>
            <a:endParaRPr sz="3200">
              <a:solidFill>
                <a:schemeClr val="bg1"/>
              </a:solidFill>
            </a:endParaRPr>
          </a:p>
        </p:txBody>
      </p:sp>
      <p:sp>
        <p:nvSpPr>
          <p:cNvPr id="8" name="Rounded Rectangle 7"/>
          <p:cNvSpPr/>
          <p:nvPr/>
        </p:nvSpPr>
        <p:spPr>
          <a:xfrm>
            <a:off x="822960" y="5907024"/>
            <a:ext cx="10545775" cy="566928"/>
          </a:xfrm>
          <a:prstGeom prst="roundRect">
            <a:avLst>
              <a:gd name="adj" fmla="val 12000"/>
            </a:avLst>
          </a:prstGeom>
          <a:solidFill>
            <a:srgbClr val="1E3A5F"/>
          </a:solidFill>
          <a:ln>
            <a:noFill/>
          </a:ln>
          <a:effectLst/>
        </p:spPr>
        <p:txBody>
          <a:bodyPr rtlCol="0" anchor="ctr"/>
          <a:lstStyle/>
          <a:p>
            <a:pPr algn="ctr"/>
            <a:endParaRPr sz="3200">
              <a:solidFill>
                <a:schemeClr val="bg1"/>
              </a:solidFill>
            </a:endParaRPr>
          </a:p>
        </p:txBody>
      </p:sp>
      <p:pic>
        <p:nvPicPr>
          <p:cNvPr id="9" name="Picture 8" descr="sticky_note_2_5EA0F2.png"/>
          <p:cNvPicPr>
            <a:picLocks noChangeAspect="1"/>
          </p:cNvPicPr>
          <p:nvPr/>
        </p:nvPicPr>
        <p:blipFill>
          <a:blip r:embed="rId3"/>
          <a:stretch>
            <a:fillRect/>
          </a:stretch>
        </p:blipFill>
        <p:spPr>
          <a:xfrm>
            <a:off x="10865815" y="6053328"/>
            <a:ext cx="274320" cy="274320"/>
          </a:xfrm>
          <a:prstGeom prst="rect">
            <a:avLst/>
          </a:prstGeom>
        </p:spPr>
      </p:pic>
      <p:sp>
        <p:nvSpPr>
          <p:cNvPr id="10" name="TextBox 9"/>
          <p:cNvSpPr txBox="1"/>
          <p:nvPr/>
        </p:nvSpPr>
        <p:spPr>
          <a:xfrm>
            <a:off x="1051560" y="6028553"/>
            <a:ext cx="9631375" cy="323871"/>
          </a:xfrm>
          <a:prstGeom prst="rect">
            <a:avLst/>
          </a:prstGeom>
          <a:noFill/>
        </p:spPr>
        <p:txBody>
          <a:bodyPr wrap="square" lIns="0" tIns="0" rIns="0" bIns="0" anchor="ctr">
            <a:spAutoFit/>
          </a:bodyPr>
          <a:lstStyle/>
          <a:p>
            <a:pPr algn="r" rtl="1">
              <a:lnSpc>
                <a:spcPct val="115000"/>
              </a:lnSpc>
            </a:pPr>
            <a:r>
              <a:rPr lang="fa-IR" sz="2000" b="1">
                <a:solidFill>
                  <a:schemeClr val="bg1"/>
                </a:solidFill>
                <a:latin typeface="Vazirmatn"/>
                <a:ea typeface="Vazirmatn"/>
                <a:cs typeface="Vazirmatn"/>
              </a:rPr>
              <a:t>درمان موفق، هم‌زمان بیماری زمینه‌یی، تغذیه و فعالیت را هدف می‌گیرد</a:t>
            </a:r>
          </a:p>
        </p:txBody>
      </p:sp>
      <p:pic>
        <p:nvPicPr>
          <p:cNvPr id="11" name="Picture 10" descr="warning_5EA0F2.png"/>
          <p:cNvPicPr>
            <a:picLocks noChangeAspect="1"/>
          </p:cNvPicPr>
          <p:nvPr/>
        </p:nvPicPr>
        <p:blipFill>
          <a:blip r:embed="rId4"/>
          <a:stretch>
            <a:fillRect/>
          </a:stretch>
        </p:blipFill>
        <p:spPr>
          <a:xfrm>
            <a:off x="10865815" y="2066544"/>
            <a:ext cx="502920" cy="502920"/>
          </a:xfrm>
          <a:prstGeom prst="rect">
            <a:avLst/>
          </a:prstGeom>
        </p:spPr>
      </p:pic>
      <p:sp>
        <p:nvSpPr>
          <p:cNvPr id="12" name="TextBox 11"/>
          <p:cNvSpPr txBox="1"/>
          <p:nvPr/>
        </p:nvSpPr>
        <p:spPr>
          <a:xfrm>
            <a:off x="6370168" y="2066544"/>
            <a:ext cx="4239615" cy="388568"/>
          </a:xfrm>
          <a:prstGeom prst="rect">
            <a:avLst/>
          </a:prstGeom>
          <a:noFill/>
        </p:spPr>
        <p:txBody>
          <a:bodyPr wrap="square" lIns="0" tIns="0" rIns="0" bIns="0" anchor="t">
            <a:spAutoFit/>
          </a:bodyPr>
          <a:lstStyle/>
          <a:p>
            <a:pPr algn="r" rtl="1">
              <a:lnSpc>
                <a:spcPct val="115000"/>
              </a:lnSpc>
            </a:pPr>
            <a:r>
              <a:rPr lang="fa-IR" sz="2400" b="1">
                <a:solidFill>
                  <a:schemeClr val="bg1"/>
                </a:solidFill>
                <a:latin typeface="Vazirmatn"/>
                <a:ea typeface="Vazirmatn"/>
                <a:cs typeface="Vazirmatn"/>
              </a:rPr>
              <a:t>بیماری حاد: شکاف دریافت–نیاز</a:t>
            </a:r>
          </a:p>
        </p:txBody>
      </p:sp>
      <p:sp>
        <p:nvSpPr>
          <p:cNvPr id="13" name="TextBox 12"/>
          <p:cNvSpPr txBox="1"/>
          <p:nvPr/>
        </p:nvSpPr>
        <p:spPr>
          <a:xfrm>
            <a:off x="6370168" y="2505456"/>
            <a:ext cx="4239615" cy="731675"/>
          </a:xfrm>
          <a:prstGeom prst="rect">
            <a:avLst/>
          </a:prstGeom>
          <a:noFill/>
        </p:spPr>
        <p:txBody>
          <a:bodyPr wrap="square" lIns="0" tIns="0" rIns="0" bIns="0" anchor="t">
            <a:spAutoFit/>
          </a:bodyPr>
          <a:lstStyle/>
          <a:p>
            <a:pPr algn="r" rtl="1">
              <a:lnSpc>
                <a:spcPct val="125000"/>
              </a:lnSpc>
            </a:pPr>
            <a:r>
              <a:rPr lang="fa-IR" sz="2000" b="0">
                <a:solidFill>
                  <a:schemeClr val="bg1"/>
                </a:solidFill>
                <a:latin typeface="Vazirmatn"/>
                <a:ea typeface="Vazirmatn"/>
                <a:cs typeface="Vazirmatn"/>
              </a:rPr>
              <a:t>هیپرکاتابولیسم و سرکوب اشتها، دریافت را کم و نیاز را بالا می‌برد.</a:t>
            </a:r>
          </a:p>
        </p:txBody>
      </p:sp>
      <p:pic>
        <p:nvPicPr>
          <p:cNvPr id="14" name="Picture 13" descr="trending_down_5EA0F2.png"/>
          <p:cNvPicPr>
            <a:picLocks noChangeAspect="1"/>
          </p:cNvPicPr>
          <p:nvPr/>
        </p:nvPicPr>
        <p:blipFill>
          <a:blip r:embed="rId5"/>
          <a:stretch>
            <a:fillRect/>
          </a:stretch>
        </p:blipFill>
        <p:spPr>
          <a:xfrm>
            <a:off x="5318608" y="2066544"/>
            <a:ext cx="502920" cy="502920"/>
          </a:xfrm>
          <a:prstGeom prst="rect">
            <a:avLst/>
          </a:prstGeom>
        </p:spPr>
      </p:pic>
      <p:sp>
        <p:nvSpPr>
          <p:cNvPr id="15" name="TextBox 14"/>
          <p:cNvSpPr txBox="1"/>
          <p:nvPr/>
        </p:nvSpPr>
        <p:spPr>
          <a:xfrm>
            <a:off x="822961" y="2066544"/>
            <a:ext cx="4239615" cy="388568"/>
          </a:xfrm>
          <a:prstGeom prst="rect">
            <a:avLst/>
          </a:prstGeom>
          <a:noFill/>
        </p:spPr>
        <p:txBody>
          <a:bodyPr wrap="square" lIns="0" tIns="0" rIns="0" bIns="0" anchor="t">
            <a:spAutoFit/>
          </a:bodyPr>
          <a:lstStyle/>
          <a:p>
            <a:pPr algn="r" rtl="1">
              <a:lnSpc>
                <a:spcPct val="115000"/>
              </a:lnSpc>
            </a:pPr>
            <a:r>
              <a:rPr lang="fa-IR" sz="2400" b="1">
                <a:solidFill>
                  <a:schemeClr val="bg1"/>
                </a:solidFill>
                <a:latin typeface="Vazirmatn"/>
                <a:ea typeface="Vazirmatn"/>
                <a:cs typeface="Vazirmatn"/>
              </a:rPr>
              <a:t>بیماری مزمن: فرسایش آهسته</a:t>
            </a:r>
          </a:p>
        </p:txBody>
      </p:sp>
      <p:sp>
        <p:nvSpPr>
          <p:cNvPr id="16" name="TextBox 15"/>
          <p:cNvSpPr txBox="1"/>
          <p:nvPr/>
        </p:nvSpPr>
        <p:spPr>
          <a:xfrm>
            <a:off x="822961" y="2505456"/>
            <a:ext cx="4239615" cy="731675"/>
          </a:xfrm>
          <a:prstGeom prst="rect">
            <a:avLst/>
          </a:prstGeom>
          <a:noFill/>
        </p:spPr>
        <p:txBody>
          <a:bodyPr wrap="square" lIns="0" tIns="0" rIns="0" bIns="0" anchor="t">
            <a:spAutoFit/>
          </a:bodyPr>
          <a:lstStyle/>
          <a:p>
            <a:pPr algn="r" rtl="1">
              <a:lnSpc>
                <a:spcPct val="125000"/>
              </a:lnSpc>
            </a:pPr>
            <a:r>
              <a:rPr lang="fa-IR" sz="2000" b="0">
                <a:solidFill>
                  <a:schemeClr val="bg1"/>
                </a:solidFill>
                <a:latin typeface="Vazirmatn"/>
                <a:ea typeface="Vazirmatn"/>
                <a:cs typeface="Vazirmatn"/>
              </a:rPr>
              <a:t>التهاب کم‌درجه، بی‌اشتهایی و سوءجذب، ذخایر را به‌تدریج تحلیل می‌برد.</a:t>
            </a:r>
          </a:p>
        </p:txBody>
      </p:sp>
      <p:pic>
        <p:nvPicPr>
          <p:cNvPr id="17" name="Picture 16" descr="psychology_5EA0F2.png"/>
          <p:cNvPicPr>
            <a:picLocks noChangeAspect="1"/>
          </p:cNvPicPr>
          <p:nvPr/>
        </p:nvPicPr>
        <p:blipFill>
          <a:blip r:embed="rId6"/>
          <a:stretch>
            <a:fillRect/>
          </a:stretch>
        </p:blipFill>
        <p:spPr>
          <a:xfrm>
            <a:off x="10865815" y="3895344"/>
            <a:ext cx="502920" cy="502920"/>
          </a:xfrm>
          <a:prstGeom prst="rect">
            <a:avLst/>
          </a:prstGeom>
        </p:spPr>
      </p:pic>
      <p:sp>
        <p:nvSpPr>
          <p:cNvPr id="18" name="TextBox 17"/>
          <p:cNvSpPr txBox="1"/>
          <p:nvPr/>
        </p:nvSpPr>
        <p:spPr>
          <a:xfrm>
            <a:off x="6370168" y="3895344"/>
            <a:ext cx="4239615" cy="388568"/>
          </a:xfrm>
          <a:prstGeom prst="rect">
            <a:avLst/>
          </a:prstGeom>
          <a:noFill/>
        </p:spPr>
        <p:txBody>
          <a:bodyPr wrap="square" lIns="0" tIns="0" rIns="0" bIns="0" anchor="t">
            <a:spAutoFit/>
          </a:bodyPr>
          <a:lstStyle/>
          <a:p>
            <a:pPr algn="r" rtl="1">
              <a:lnSpc>
                <a:spcPct val="115000"/>
              </a:lnSpc>
            </a:pPr>
            <a:r>
              <a:rPr lang="fa-IR" sz="2400" b="1">
                <a:solidFill>
                  <a:schemeClr val="bg1"/>
                </a:solidFill>
                <a:latin typeface="Vazirmatn"/>
                <a:ea typeface="Vazirmatn"/>
                <a:cs typeface="Vazirmatn"/>
              </a:rPr>
              <a:t>مکانیسم التهابی</a:t>
            </a:r>
          </a:p>
        </p:txBody>
      </p:sp>
      <p:sp>
        <p:nvSpPr>
          <p:cNvPr id="19" name="TextBox 18"/>
          <p:cNvSpPr txBox="1"/>
          <p:nvPr/>
        </p:nvSpPr>
        <p:spPr>
          <a:xfrm>
            <a:off x="6370168" y="4334256"/>
            <a:ext cx="4239615" cy="731675"/>
          </a:xfrm>
          <a:prstGeom prst="rect">
            <a:avLst/>
          </a:prstGeom>
          <a:noFill/>
        </p:spPr>
        <p:txBody>
          <a:bodyPr wrap="square" lIns="0" tIns="0" rIns="0" bIns="0" anchor="t">
            <a:spAutoFit/>
          </a:bodyPr>
          <a:lstStyle/>
          <a:p>
            <a:pPr algn="r" rtl="1">
              <a:lnSpc>
                <a:spcPct val="125000"/>
              </a:lnSpc>
            </a:pPr>
            <a:r>
              <a:rPr lang="fa-IR" sz="2000" b="0">
                <a:solidFill>
                  <a:schemeClr val="bg1"/>
                </a:solidFill>
                <a:latin typeface="Vazirmatn"/>
                <a:ea typeface="Vazirmatn"/>
                <a:cs typeface="Vazirmatn"/>
              </a:rPr>
              <a:t>التهاب سیستمیک مقاومت به انسولین و IGF-1 ایجاد می‌کند؛ سنتز عضله مختل می‌شود.</a:t>
            </a:r>
          </a:p>
        </p:txBody>
      </p:sp>
      <p:pic>
        <p:nvPicPr>
          <p:cNvPr id="20" name="Picture 19" descr="autorenew_5EA0F2.png"/>
          <p:cNvPicPr>
            <a:picLocks noChangeAspect="1"/>
          </p:cNvPicPr>
          <p:nvPr/>
        </p:nvPicPr>
        <p:blipFill>
          <a:blip r:embed="rId7"/>
          <a:stretch>
            <a:fillRect/>
          </a:stretch>
        </p:blipFill>
        <p:spPr>
          <a:xfrm>
            <a:off x="5318608" y="3895344"/>
            <a:ext cx="502920" cy="502920"/>
          </a:xfrm>
          <a:prstGeom prst="rect">
            <a:avLst/>
          </a:prstGeom>
        </p:spPr>
      </p:pic>
      <p:sp>
        <p:nvSpPr>
          <p:cNvPr id="21" name="TextBox 20"/>
          <p:cNvSpPr txBox="1"/>
          <p:nvPr/>
        </p:nvSpPr>
        <p:spPr>
          <a:xfrm>
            <a:off x="822961" y="3895344"/>
            <a:ext cx="4239615" cy="388568"/>
          </a:xfrm>
          <a:prstGeom prst="rect">
            <a:avLst/>
          </a:prstGeom>
          <a:noFill/>
        </p:spPr>
        <p:txBody>
          <a:bodyPr wrap="square" lIns="0" tIns="0" rIns="0" bIns="0" anchor="t">
            <a:spAutoFit/>
          </a:bodyPr>
          <a:lstStyle/>
          <a:p>
            <a:pPr algn="r" rtl="1">
              <a:lnSpc>
                <a:spcPct val="115000"/>
              </a:lnSpc>
            </a:pPr>
            <a:r>
              <a:rPr lang="fa-IR" sz="2400" b="1">
                <a:solidFill>
                  <a:schemeClr val="bg1"/>
                </a:solidFill>
                <a:latin typeface="Vazirmatn"/>
                <a:ea typeface="Vazirmatn"/>
                <a:cs typeface="Vazirmatn"/>
              </a:rPr>
              <a:t>چرخه معیوب دوسویه</a:t>
            </a:r>
          </a:p>
        </p:txBody>
      </p:sp>
      <p:sp>
        <p:nvSpPr>
          <p:cNvPr id="22" name="TextBox 21"/>
          <p:cNvSpPr txBox="1"/>
          <p:nvPr/>
        </p:nvSpPr>
        <p:spPr>
          <a:xfrm>
            <a:off x="822961" y="4334256"/>
            <a:ext cx="4239615" cy="1116396"/>
          </a:xfrm>
          <a:prstGeom prst="rect">
            <a:avLst/>
          </a:prstGeom>
          <a:noFill/>
        </p:spPr>
        <p:txBody>
          <a:bodyPr wrap="square" lIns="0" tIns="0" rIns="0" bIns="0" anchor="t">
            <a:spAutoFit/>
          </a:bodyPr>
          <a:lstStyle/>
          <a:p>
            <a:pPr algn="r" rtl="1">
              <a:lnSpc>
                <a:spcPct val="125000"/>
              </a:lnSpc>
            </a:pPr>
            <a:r>
              <a:rPr lang="fa-IR" sz="2000" b="0" dirty="0">
                <a:solidFill>
                  <a:schemeClr val="bg1"/>
                </a:solidFill>
                <a:latin typeface="Vazirmatn"/>
                <a:ea typeface="Vazirmatn"/>
                <a:cs typeface="Vazirmatn"/>
              </a:rPr>
              <a:t>بیماری → بی‌اشتهایی و بی‌حرکتی → کاهش عضله → ضعف → تشدید بیماری؛ حلقه خودتقویت‌شونده.</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41F"/>
          </a:solidFill>
          <a:ln>
            <a:noFill/>
          </a:ln>
          <a:effectLst/>
        </p:spPr>
        <p:txBody>
          <a:bodyPr rtlCol="0" anchor="ctr"/>
          <a:lstStyle/>
          <a:p>
            <a:pPr algn="ctr"/>
            <a:endParaRPr sz="2400"/>
          </a:p>
        </p:txBody>
      </p:sp>
      <p:sp>
        <p:nvSpPr>
          <p:cNvPr id="3" name="Rounded Rectangle 2"/>
          <p:cNvSpPr/>
          <p:nvPr/>
        </p:nvSpPr>
        <p:spPr>
          <a:xfrm>
            <a:off x="10047427" y="438912"/>
            <a:ext cx="1321308" cy="310896"/>
          </a:xfrm>
          <a:prstGeom prst="roundRect">
            <a:avLst>
              <a:gd name="adj" fmla="val 18000"/>
            </a:avLst>
          </a:prstGeom>
          <a:solidFill>
            <a:srgbClr val="1E3A5F"/>
          </a:solidFill>
          <a:ln>
            <a:noFill/>
          </a:ln>
          <a:effectLst/>
        </p:spPr>
        <p:txBody>
          <a:bodyPr rtlCol="0" anchor="ctr"/>
          <a:lstStyle/>
          <a:p>
            <a:pPr algn="ctr"/>
            <a:endParaRPr sz="2400"/>
          </a:p>
        </p:txBody>
      </p:sp>
      <p:sp>
        <p:nvSpPr>
          <p:cNvPr id="4" name="TextBox 3"/>
          <p:cNvSpPr txBox="1"/>
          <p:nvPr/>
        </p:nvSpPr>
        <p:spPr>
          <a:xfrm>
            <a:off x="10047427" y="497186"/>
            <a:ext cx="1321308" cy="194349"/>
          </a:xfrm>
          <a:prstGeom prst="rect">
            <a:avLst/>
          </a:prstGeom>
          <a:noFill/>
        </p:spPr>
        <p:txBody>
          <a:bodyPr wrap="square" lIns="0" tIns="0" rIns="0" bIns="0" anchor="ctr">
            <a:spAutoFit/>
          </a:bodyPr>
          <a:lstStyle/>
          <a:p>
            <a:pPr algn="ctr" rtl="1">
              <a:lnSpc>
                <a:spcPct val="115000"/>
              </a:lnSpc>
            </a:pPr>
            <a:r>
              <a:rPr lang="fa-IR" sz="1200" b="1">
                <a:solidFill>
                  <a:srgbClr val="5EA0F2"/>
                </a:solidFill>
                <a:latin typeface="Vazirmatn"/>
                <a:ea typeface="Vazirmatn"/>
                <a:cs typeface="Vazirmatn"/>
              </a:rPr>
              <a:t>چاقی سالمندان</a:t>
            </a:r>
          </a:p>
        </p:txBody>
      </p:sp>
      <p:sp>
        <p:nvSpPr>
          <p:cNvPr id="5" name="TextBox 4"/>
          <p:cNvSpPr txBox="1"/>
          <p:nvPr/>
        </p:nvSpPr>
        <p:spPr>
          <a:xfrm>
            <a:off x="822960" y="859536"/>
            <a:ext cx="10545775" cy="541367"/>
          </a:xfrm>
          <a:prstGeom prst="rect">
            <a:avLst/>
          </a:prstGeom>
          <a:noFill/>
        </p:spPr>
        <p:txBody>
          <a:bodyPr wrap="square" lIns="0" tIns="0" rIns="0" bIns="0" anchor="t">
            <a:spAutoFit/>
          </a:bodyPr>
          <a:lstStyle/>
          <a:p>
            <a:pPr algn="r" rtl="1">
              <a:lnSpc>
                <a:spcPct val="105000"/>
              </a:lnSpc>
            </a:pPr>
            <a:r>
              <a:rPr lang="fa-IR" sz="3600" b="0">
                <a:solidFill>
                  <a:srgbClr val="F2F5FA"/>
                </a:solidFill>
                <a:latin typeface="Vazirmatn"/>
                <a:ea typeface="Vazirmatn"/>
                <a:cs typeface="Vazirmatn"/>
              </a:rPr>
              <a:t>بازتوزیع چربی: افزایش چربی احشایی و تفاوت جنسیتی</a:t>
            </a:r>
          </a:p>
        </p:txBody>
      </p:sp>
      <p:sp>
        <p:nvSpPr>
          <p:cNvPr id="6" name="Rectangle 5"/>
          <p:cNvSpPr/>
          <p:nvPr/>
        </p:nvSpPr>
        <p:spPr>
          <a:xfrm>
            <a:off x="10774375" y="1664208"/>
            <a:ext cx="594360" cy="45720"/>
          </a:xfrm>
          <a:prstGeom prst="rect">
            <a:avLst/>
          </a:prstGeom>
          <a:solidFill>
            <a:srgbClr val="5EA0F2"/>
          </a:solidFill>
          <a:ln>
            <a:noFill/>
          </a:ln>
          <a:effectLst/>
        </p:spPr>
        <p:txBody>
          <a:bodyPr rtlCol="0" anchor="ctr"/>
          <a:lstStyle/>
          <a:p>
            <a:pPr algn="ctr"/>
            <a:endParaRPr sz="2400"/>
          </a:p>
        </p:txBody>
      </p:sp>
      <p:sp>
        <p:nvSpPr>
          <p:cNvPr id="8" name="Rectangle 7"/>
          <p:cNvSpPr/>
          <p:nvPr/>
        </p:nvSpPr>
        <p:spPr>
          <a:xfrm>
            <a:off x="10692079" y="2939796"/>
            <a:ext cx="475488" cy="50292"/>
          </a:xfrm>
          <a:prstGeom prst="rect">
            <a:avLst/>
          </a:prstGeom>
          <a:solidFill>
            <a:srgbClr val="5EA0F2"/>
          </a:solidFill>
          <a:ln>
            <a:noFill/>
          </a:ln>
          <a:effectLst/>
        </p:spPr>
        <p:txBody>
          <a:bodyPr rtlCol="0" anchor="ctr"/>
          <a:lstStyle/>
          <a:p>
            <a:pPr algn="ctr"/>
            <a:endParaRPr sz="2400"/>
          </a:p>
        </p:txBody>
      </p:sp>
      <p:sp>
        <p:nvSpPr>
          <p:cNvPr id="9" name="TextBox 8"/>
          <p:cNvSpPr txBox="1"/>
          <p:nvPr/>
        </p:nvSpPr>
        <p:spPr>
          <a:xfrm>
            <a:off x="10618927" y="3195828"/>
            <a:ext cx="548640" cy="481222"/>
          </a:xfrm>
          <a:prstGeom prst="rect">
            <a:avLst/>
          </a:prstGeom>
          <a:noFill/>
        </p:spPr>
        <p:txBody>
          <a:bodyPr wrap="square" lIns="0" tIns="0" rIns="0" bIns="0" anchor="t">
            <a:spAutoFit/>
          </a:bodyPr>
          <a:lstStyle/>
          <a:p>
            <a:pPr algn="r" rtl="1">
              <a:lnSpc>
                <a:spcPct val="105000"/>
              </a:lnSpc>
            </a:pPr>
            <a:r>
              <a:rPr lang="fa-IR" sz="3200" b="1">
                <a:solidFill>
                  <a:srgbClr val="5EA0F2"/>
                </a:solidFill>
                <a:latin typeface="Vazirmatn"/>
                <a:ea typeface="Vazirmatn"/>
                <a:cs typeface="Vazirmatn"/>
              </a:rPr>
              <a:t>۱</a:t>
            </a:r>
          </a:p>
        </p:txBody>
      </p:sp>
      <p:sp>
        <p:nvSpPr>
          <p:cNvPr id="10" name="TextBox 9"/>
          <p:cNvSpPr txBox="1"/>
          <p:nvPr/>
        </p:nvSpPr>
        <p:spPr>
          <a:xfrm>
            <a:off x="8249717" y="3991356"/>
            <a:ext cx="2917850" cy="323871"/>
          </a:xfrm>
          <a:prstGeom prst="rect">
            <a:avLst/>
          </a:prstGeom>
          <a:noFill/>
        </p:spPr>
        <p:txBody>
          <a:bodyPr wrap="square" lIns="0" tIns="0" rIns="0" bIns="0" anchor="t">
            <a:spAutoFit/>
          </a:bodyPr>
          <a:lstStyle/>
          <a:p>
            <a:pPr algn="r" rtl="1">
              <a:lnSpc>
                <a:spcPct val="115000"/>
              </a:lnSpc>
            </a:pPr>
            <a:r>
              <a:rPr lang="fa-IR" sz="2000" b="1">
                <a:solidFill>
                  <a:srgbClr val="F2F5FA"/>
                </a:solidFill>
                <a:latin typeface="Vazirmatn"/>
                <a:ea typeface="Vazirmatn"/>
                <a:cs typeface="Vazirmatn"/>
              </a:rPr>
              <a:t>تفاوت جنسیتی</a:t>
            </a:r>
          </a:p>
        </p:txBody>
      </p:sp>
      <p:sp>
        <p:nvSpPr>
          <p:cNvPr id="11" name="TextBox 10"/>
          <p:cNvSpPr txBox="1"/>
          <p:nvPr/>
        </p:nvSpPr>
        <p:spPr>
          <a:xfrm>
            <a:off x="8249717" y="4604004"/>
            <a:ext cx="2917850" cy="926920"/>
          </a:xfrm>
          <a:prstGeom prst="rect">
            <a:avLst/>
          </a:prstGeom>
          <a:noFill/>
        </p:spPr>
        <p:txBody>
          <a:bodyPr wrap="square" lIns="0" tIns="0" rIns="0" bIns="0" anchor="t">
            <a:spAutoFit/>
          </a:bodyPr>
          <a:lstStyle/>
          <a:p>
            <a:pPr algn="r" rtl="1">
              <a:lnSpc>
                <a:spcPct val="130000"/>
              </a:lnSpc>
            </a:pPr>
            <a:r>
              <a:rPr lang="fa-IR" sz="1600" b="0">
                <a:solidFill>
                  <a:srgbClr val="8A94A8"/>
                </a:solidFill>
                <a:latin typeface="Vazirmatn"/>
                <a:ea typeface="Vazirmatn"/>
                <a:cs typeface="Vazirmatn"/>
              </a:rPr>
              <a:t>ذخیرهٔ چربی در مردان و زنان متفاوت است؛ الگوی مردانه «آپل» با تجمع چربی احشایی همراه است.</a:t>
            </a:r>
          </a:p>
        </p:txBody>
      </p:sp>
      <p:sp>
        <p:nvSpPr>
          <p:cNvPr id="12" name="Rectangle 11"/>
          <p:cNvSpPr/>
          <p:nvPr/>
        </p:nvSpPr>
        <p:spPr>
          <a:xfrm>
            <a:off x="7892720" y="2939796"/>
            <a:ext cx="9525" cy="2542032"/>
          </a:xfrm>
          <a:prstGeom prst="rect">
            <a:avLst/>
          </a:prstGeom>
          <a:solidFill>
            <a:srgbClr val="2A3348"/>
          </a:solidFill>
          <a:ln>
            <a:noFill/>
          </a:ln>
          <a:effectLst/>
        </p:spPr>
        <p:txBody>
          <a:bodyPr rtlCol="0" anchor="ctr"/>
          <a:lstStyle/>
          <a:p>
            <a:pPr algn="ctr"/>
            <a:endParaRPr sz="2400"/>
          </a:p>
        </p:txBody>
      </p:sp>
      <p:sp>
        <p:nvSpPr>
          <p:cNvPr id="13" name="Rectangle 12"/>
          <p:cNvSpPr/>
          <p:nvPr/>
        </p:nvSpPr>
        <p:spPr>
          <a:xfrm>
            <a:off x="7079285" y="2939796"/>
            <a:ext cx="475488" cy="50292"/>
          </a:xfrm>
          <a:prstGeom prst="rect">
            <a:avLst/>
          </a:prstGeom>
          <a:solidFill>
            <a:srgbClr val="5EA0F2"/>
          </a:solidFill>
          <a:ln>
            <a:noFill/>
          </a:ln>
          <a:effectLst/>
        </p:spPr>
        <p:txBody>
          <a:bodyPr rtlCol="0" anchor="ctr"/>
          <a:lstStyle/>
          <a:p>
            <a:pPr algn="ctr"/>
            <a:endParaRPr sz="2400"/>
          </a:p>
        </p:txBody>
      </p:sp>
      <p:sp>
        <p:nvSpPr>
          <p:cNvPr id="14" name="TextBox 13"/>
          <p:cNvSpPr txBox="1"/>
          <p:nvPr/>
        </p:nvSpPr>
        <p:spPr>
          <a:xfrm>
            <a:off x="7006133" y="3195828"/>
            <a:ext cx="548640" cy="481222"/>
          </a:xfrm>
          <a:prstGeom prst="rect">
            <a:avLst/>
          </a:prstGeom>
          <a:noFill/>
        </p:spPr>
        <p:txBody>
          <a:bodyPr wrap="square" lIns="0" tIns="0" rIns="0" bIns="0" anchor="t">
            <a:spAutoFit/>
          </a:bodyPr>
          <a:lstStyle/>
          <a:p>
            <a:pPr algn="r" rtl="1">
              <a:lnSpc>
                <a:spcPct val="105000"/>
              </a:lnSpc>
            </a:pPr>
            <a:r>
              <a:rPr lang="fa-IR" sz="3200" b="1">
                <a:solidFill>
                  <a:srgbClr val="5EA0F2"/>
                </a:solidFill>
                <a:latin typeface="Vazirmatn"/>
                <a:ea typeface="Vazirmatn"/>
                <a:cs typeface="Vazirmatn"/>
              </a:rPr>
              <a:t>۲</a:t>
            </a:r>
          </a:p>
        </p:txBody>
      </p:sp>
      <p:sp>
        <p:nvSpPr>
          <p:cNvPr id="15" name="TextBox 14"/>
          <p:cNvSpPr txBox="1"/>
          <p:nvPr/>
        </p:nvSpPr>
        <p:spPr>
          <a:xfrm>
            <a:off x="4636923" y="3991356"/>
            <a:ext cx="2917850" cy="323871"/>
          </a:xfrm>
          <a:prstGeom prst="rect">
            <a:avLst/>
          </a:prstGeom>
          <a:noFill/>
        </p:spPr>
        <p:txBody>
          <a:bodyPr wrap="square" lIns="0" tIns="0" rIns="0" bIns="0" anchor="t">
            <a:spAutoFit/>
          </a:bodyPr>
          <a:lstStyle/>
          <a:p>
            <a:pPr algn="r" rtl="1">
              <a:lnSpc>
                <a:spcPct val="115000"/>
              </a:lnSpc>
            </a:pPr>
            <a:r>
              <a:rPr lang="fa-IR" sz="2000" b="1">
                <a:solidFill>
                  <a:srgbClr val="F2F5FA"/>
                </a:solidFill>
                <a:latin typeface="Vazirmatn"/>
                <a:ea typeface="Vazirmatn"/>
                <a:cs typeface="Vazirmatn"/>
              </a:rPr>
              <a:t>بازتوزیع مرکزی</a:t>
            </a:r>
          </a:p>
        </p:txBody>
      </p:sp>
      <p:sp>
        <p:nvSpPr>
          <p:cNvPr id="16" name="TextBox 15"/>
          <p:cNvSpPr txBox="1"/>
          <p:nvPr/>
        </p:nvSpPr>
        <p:spPr>
          <a:xfrm>
            <a:off x="4636923" y="4604004"/>
            <a:ext cx="2917850" cy="926920"/>
          </a:xfrm>
          <a:prstGeom prst="rect">
            <a:avLst/>
          </a:prstGeom>
          <a:noFill/>
        </p:spPr>
        <p:txBody>
          <a:bodyPr wrap="square" lIns="0" tIns="0" rIns="0" bIns="0" anchor="t">
            <a:spAutoFit/>
          </a:bodyPr>
          <a:lstStyle/>
          <a:p>
            <a:pPr algn="r" rtl="1">
              <a:lnSpc>
                <a:spcPct val="130000"/>
              </a:lnSpc>
            </a:pPr>
            <a:r>
              <a:rPr lang="fa-IR" sz="1600" b="0">
                <a:solidFill>
                  <a:srgbClr val="8A94A8"/>
                </a:solidFill>
                <a:latin typeface="Vazirmatn"/>
                <a:ea typeface="Vazirmatn"/>
                <a:cs typeface="Vazirmatn"/>
              </a:rPr>
              <a:t>با افزایش سن، نسبت چربی به تودهٔ بدن صعودی است و بیشترین ریسک در ناحیهٔ مرکزی جمع می‌شود.</a:t>
            </a:r>
          </a:p>
        </p:txBody>
      </p:sp>
      <p:sp>
        <p:nvSpPr>
          <p:cNvPr id="17" name="Rectangle 16"/>
          <p:cNvSpPr/>
          <p:nvPr/>
        </p:nvSpPr>
        <p:spPr>
          <a:xfrm>
            <a:off x="4279926" y="2939796"/>
            <a:ext cx="9525" cy="2542032"/>
          </a:xfrm>
          <a:prstGeom prst="rect">
            <a:avLst/>
          </a:prstGeom>
          <a:solidFill>
            <a:srgbClr val="2A3348"/>
          </a:solidFill>
          <a:ln>
            <a:noFill/>
          </a:ln>
          <a:effectLst/>
        </p:spPr>
        <p:txBody>
          <a:bodyPr rtlCol="0" anchor="ctr"/>
          <a:lstStyle/>
          <a:p>
            <a:pPr algn="ctr"/>
            <a:endParaRPr sz="2400"/>
          </a:p>
        </p:txBody>
      </p:sp>
      <p:sp>
        <p:nvSpPr>
          <p:cNvPr id="18" name="Rectangle 17"/>
          <p:cNvSpPr/>
          <p:nvPr/>
        </p:nvSpPr>
        <p:spPr>
          <a:xfrm>
            <a:off x="3466491" y="2939796"/>
            <a:ext cx="475488" cy="50292"/>
          </a:xfrm>
          <a:prstGeom prst="rect">
            <a:avLst/>
          </a:prstGeom>
          <a:solidFill>
            <a:srgbClr val="5EA0F2"/>
          </a:solidFill>
          <a:ln>
            <a:noFill/>
          </a:ln>
          <a:effectLst/>
        </p:spPr>
        <p:txBody>
          <a:bodyPr rtlCol="0" anchor="ctr"/>
          <a:lstStyle/>
          <a:p>
            <a:pPr algn="ctr"/>
            <a:endParaRPr sz="2400"/>
          </a:p>
        </p:txBody>
      </p:sp>
      <p:sp>
        <p:nvSpPr>
          <p:cNvPr id="19" name="TextBox 18"/>
          <p:cNvSpPr txBox="1"/>
          <p:nvPr/>
        </p:nvSpPr>
        <p:spPr>
          <a:xfrm>
            <a:off x="3393339" y="3195828"/>
            <a:ext cx="548640" cy="481222"/>
          </a:xfrm>
          <a:prstGeom prst="rect">
            <a:avLst/>
          </a:prstGeom>
          <a:noFill/>
        </p:spPr>
        <p:txBody>
          <a:bodyPr wrap="square" lIns="0" tIns="0" rIns="0" bIns="0" anchor="t">
            <a:spAutoFit/>
          </a:bodyPr>
          <a:lstStyle/>
          <a:p>
            <a:pPr algn="r" rtl="1">
              <a:lnSpc>
                <a:spcPct val="105000"/>
              </a:lnSpc>
            </a:pPr>
            <a:r>
              <a:rPr lang="fa-IR" sz="3200" b="1">
                <a:solidFill>
                  <a:srgbClr val="5EA0F2"/>
                </a:solidFill>
                <a:latin typeface="Vazirmatn"/>
                <a:ea typeface="Vazirmatn"/>
                <a:cs typeface="Vazirmatn"/>
              </a:rPr>
              <a:t>۳</a:t>
            </a:r>
          </a:p>
        </p:txBody>
      </p:sp>
      <p:sp>
        <p:nvSpPr>
          <p:cNvPr id="20" name="TextBox 19"/>
          <p:cNvSpPr txBox="1"/>
          <p:nvPr/>
        </p:nvSpPr>
        <p:spPr>
          <a:xfrm>
            <a:off x="1024129" y="3991356"/>
            <a:ext cx="2917850" cy="323871"/>
          </a:xfrm>
          <a:prstGeom prst="rect">
            <a:avLst/>
          </a:prstGeom>
          <a:noFill/>
        </p:spPr>
        <p:txBody>
          <a:bodyPr wrap="square" lIns="0" tIns="0" rIns="0" bIns="0" anchor="t">
            <a:spAutoFit/>
          </a:bodyPr>
          <a:lstStyle/>
          <a:p>
            <a:pPr algn="r" rtl="1">
              <a:lnSpc>
                <a:spcPct val="115000"/>
              </a:lnSpc>
            </a:pPr>
            <a:r>
              <a:rPr lang="fa-IR" sz="2000" b="1">
                <a:solidFill>
                  <a:srgbClr val="F2F5FA"/>
                </a:solidFill>
                <a:latin typeface="Vazirmatn"/>
                <a:ea typeface="Vazirmatn"/>
                <a:cs typeface="Vazirmatn"/>
              </a:rPr>
              <a:t>پیامد متابولیک</a:t>
            </a:r>
          </a:p>
        </p:txBody>
      </p:sp>
      <p:sp>
        <p:nvSpPr>
          <p:cNvPr id="21" name="TextBox 20"/>
          <p:cNvSpPr txBox="1"/>
          <p:nvPr/>
        </p:nvSpPr>
        <p:spPr>
          <a:xfrm>
            <a:off x="1024129" y="4604004"/>
            <a:ext cx="2917850" cy="606833"/>
          </a:xfrm>
          <a:prstGeom prst="rect">
            <a:avLst/>
          </a:prstGeom>
          <a:noFill/>
        </p:spPr>
        <p:txBody>
          <a:bodyPr wrap="square" lIns="0" tIns="0" rIns="0" bIns="0" anchor="t">
            <a:spAutoFit/>
          </a:bodyPr>
          <a:lstStyle/>
          <a:p>
            <a:pPr algn="r" rtl="1">
              <a:lnSpc>
                <a:spcPct val="130000"/>
              </a:lnSpc>
            </a:pPr>
            <a:r>
              <a:rPr lang="fa-IR" sz="1600" b="0">
                <a:solidFill>
                  <a:srgbClr val="8A94A8"/>
                </a:solidFill>
                <a:latin typeface="Vazirmatn"/>
                <a:ea typeface="Vazirmatn"/>
                <a:cs typeface="Vazirmatn"/>
              </a:rPr>
              <a:t>چربی احشایی با مقاومت به انسولین، فشار خون و دیابت نوع ۲ پیوند محکم دارد.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41F"/>
          </a:solidFill>
          <a:ln>
            <a:noFill/>
          </a:ln>
          <a:effectLst/>
        </p:spPr>
        <p:txBody>
          <a:bodyPr rtlCol="0" anchor="ctr"/>
          <a:lstStyle/>
          <a:p>
            <a:pPr algn="ctr"/>
            <a:endParaRPr sz="2800">
              <a:solidFill>
                <a:schemeClr val="bg1"/>
              </a:solidFill>
            </a:endParaRPr>
          </a:p>
        </p:txBody>
      </p:sp>
      <p:sp>
        <p:nvSpPr>
          <p:cNvPr id="3" name="TextBox 2"/>
          <p:cNvSpPr txBox="1"/>
          <p:nvPr/>
        </p:nvSpPr>
        <p:spPr>
          <a:xfrm>
            <a:off x="822960" y="438912"/>
            <a:ext cx="10545775" cy="581698"/>
          </a:xfrm>
          <a:prstGeom prst="rect">
            <a:avLst/>
          </a:prstGeom>
          <a:noFill/>
        </p:spPr>
        <p:txBody>
          <a:bodyPr wrap="square" lIns="0" tIns="0" rIns="0" bIns="0" anchor="t">
            <a:spAutoFit/>
          </a:bodyPr>
          <a:lstStyle/>
          <a:p>
            <a:pPr algn="r" rtl="1">
              <a:lnSpc>
                <a:spcPct val="105000"/>
              </a:lnSpc>
            </a:pPr>
            <a:r>
              <a:rPr lang="fa-IR" sz="3600" b="0" dirty="0">
                <a:solidFill>
                  <a:schemeClr val="bg1"/>
                </a:solidFill>
                <a:latin typeface="Vazirmatn"/>
                <a:ea typeface="Vazirmatn"/>
                <a:cs typeface="Vazirmatn"/>
              </a:rPr>
              <a:t>متابولیسم پایه (BEE) و کل مصرف انرژی (TEE) در </a:t>
            </a:r>
            <a:r>
              <a:rPr lang="fa-IR" sz="3600" b="0" dirty="0" smtClean="0">
                <a:solidFill>
                  <a:schemeClr val="bg1"/>
                </a:solidFill>
                <a:latin typeface="Vazirmatn"/>
                <a:ea typeface="Vazirmatn"/>
                <a:cs typeface="Vazirmatn"/>
              </a:rPr>
              <a:t>سالمندي</a:t>
            </a:r>
            <a:endParaRPr lang="fa-IR" sz="3600" b="0" dirty="0">
              <a:solidFill>
                <a:schemeClr val="bg1"/>
              </a:solidFill>
              <a:latin typeface="Vazirmatn"/>
              <a:ea typeface="Vazirmatn"/>
              <a:cs typeface="Vazirmatn"/>
            </a:endParaRPr>
          </a:p>
        </p:txBody>
      </p:sp>
      <p:sp>
        <p:nvSpPr>
          <p:cNvPr id="4" name="Rectangle 3"/>
          <p:cNvSpPr/>
          <p:nvPr/>
        </p:nvSpPr>
        <p:spPr>
          <a:xfrm>
            <a:off x="10774375" y="1243584"/>
            <a:ext cx="594360" cy="45720"/>
          </a:xfrm>
          <a:prstGeom prst="rect">
            <a:avLst/>
          </a:prstGeom>
          <a:solidFill>
            <a:srgbClr val="5EA0F2"/>
          </a:solidFill>
          <a:ln>
            <a:noFill/>
          </a:ln>
          <a:effectLst/>
        </p:spPr>
        <p:txBody>
          <a:bodyPr rtlCol="0" anchor="ctr"/>
          <a:lstStyle/>
          <a:p>
            <a:pPr algn="ctr"/>
            <a:endParaRPr sz="2800">
              <a:solidFill>
                <a:schemeClr val="bg1"/>
              </a:solidFill>
            </a:endParaRPr>
          </a:p>
        </p:txBody>
      </p:sp>
      <p:pic>
        <p:nvPicPr>
          <p:cNvPr id="6" name="Picture 5" descr="bolt_5EA0F2.png"/>
          <p:cNvPicPr>
            <a:picLocks noChangeAspect="1"/>
          </p:cNvPicPr>
          <p:nvPr/>
        </p:nvPicPr>
        <p:blipFill>
          <a:blip r:embed="rId3"/>
          <a:stretch>
            <a:fillRect/>
          </a:stretch>
        </p:blipFill>
        <p:spPr>
          <a:xfrm>
            <a:off x="10865815" y="3017520"/>
            <a:ext cx="502920" cy="502920"/>
          </a:xfrm>
          <a:prstGeom prst="rect">
            <a:avLst/>
          </a:prstGeom>
        </p:spPr>
      </p:pic>
      <p:sp>
        <p:nvSpPr>
          <p:cNvPr id="7" name="TextBox 6"/>
          <p:cNvSpPr txBox="1"/>
          <p:nvPr/>
        </p:nvSpPr>
        <p:spPr>
          <a:xfrm>
            <a:off x="8219237" y="3017520"/>
            <a:ext cx="2390546" cy="323871"/>
          </a:xfrm>
          <a:prstGeom prst="rect">
            <a:avLst/>
          </a:prstGeom>
          <a:noFill/>
        </p:spPr>
        <p:txBody>
          <a:bodyPr wrap="square" lIns="0" tIns="0" rIns="0" bIns="0" anchor="t">
            <a:spAutoFit/>
          </a:bodyPr>
          <a:lstStyle/>
          <a:p>
            <a:pPr algn="r" rtl="1">
              <a:lnSpc>
                <a:spcPct val="115000"/>
              </a:lnSpc>
            </a:pPr>
            <a:r>
              <a:rPr lang="fa-IR" sz="2000" b="1">
                <a:solidFill>
                  <a:schemeClr val="bg1"/>
                </a:solidFill>
                <a:latin typeface="Vazirmatn"/>
                <a:ea typeface="Vazirmatn"/>
                <a:cs typeface="Vazirmatn"/>
              </a:rPr>
              <a:t>متابولیسم پایه (BEE)</a:t>
            </a:r>
          </a:p>
        </p:txBody>
      </p:sp>
      <p:sp>
        <p:nvSpPr>
          <p:cNvPr id="8" name="TextBox 7"/>
          <p:cNvSpPr txBox="1"/>
          <p:nvPr/>
        </p:nvSpPr>
        <p:spPr>
          <a:xfrm>
            <a:off x="7670597" y="3456432"/>
            <a:ext cx="2939186" cy="1038746"/>
          </a:xfrm>
          <a:prstGeom prst="rect">
            <a:avLst/>
          </a:prstGeom>
          <a:noFill/>
        </p:spPr>
        <p:txBody>
          <a:bodyPr wrap="square" lIns="0" tIns="0" rIns="0" bIns="0" anchor="t">
            <a:spAutoFit/>
          </a:bodyPr>
          <a:lstStyle/>
          <a:p>
            <a:pPr algn="r" rtl="1">
              <a:lnSpc>
                <a:spcPct val="125000"/>
              </a:lnSpc>
            </a:pPr>
            <a:r>
              <a:rPr lang="fa-IR" b="0" dirty="0">
                <a:solidFill>
                  <a:schemeClr val="bg1"/>
                </a:solidFill>
                <a:latin typeface="Vazirmatn"/>
                <a:ea typeface="Vazirmatn"/>
                <a:cs typeface="Vazirmatn"/>
              </a:rPr>
              <a:t>با افزایش سن حدود ۲ تا ۴ درصد در هر دهه کاهش می‌یابد؛ علت اصلی، کاهش LBM است.</a:t>
            </a:r>
          </a:p>
        </p:txBody>
      </p:sp>
      <p:pic>
        <p:nvPicPr>
          <p:cNvPr id="9" name="Picture 8" descr="speed_5EA0F2.png"/>
          <p:cNvPicPr>
            <a:picLocks noChangeAspect="1"/>
          </p:cNvPicPr>
          <p:nvPr/>
        </p:nvPicPr>
        <p:blipFill>
          <a:blip r:embed="rId4"/>
          <a:stretch>
            <a:fillRect/>
          </a:stretch>
        </p:blipFill>
        <p:spPr>
          <a:xfrm>
            <a:off x="7167677" y="3017520"/>
            <a:ext cx="502920" cy="502920"/>
          </a:xfrm>
          <a:prstGeom prst="rect">
            <a:avLst/>
          </a:prstGeom>
        </p:spPr>
      </p:pic>
      <p:sp>
        <p:nvSpPr>
          <p:cNvPr id="10" name="TextBox 9"/>
          <p:cNvSpPr txBox="1"/>
          <p:nvPr/>
        </p:nvSpPr>
        <p:spPr>
          <a:xfrm>
            <a:off x="4521099" y="3017520"/>
            <a:ext cx="2390546" cy="323871"/>
          </a:xfrm>
          <a:prstGeom prst="rect">
            <a:avLst/>
          </a:prstGeom>
          <a:noFill/>
        </p:spPr>
        <p:txBody>
          <a:bodyPr wrap="square" lIns="0" tIns="0" rIns="0" bIns="0" anchor="t">
            <a:spAutoFit/>
          </a:bodyPr>
          <a:lstStyle/>
          <a:p>
            <a:pPr algn="r" rtl="1">
              <a:lnSpc>
                <a:spcPct val="115000"/>
              </a:lnSpc>
            </a:pPr>
            <a:r>
              <a:rPr lang="fa-IR" sz="2000" b="1">
                <a:solidFill>
                  <a:schemeClr val="bg1"/>
                </a:solidFill>
                <a:latin typeface="Vazirmatn"/>
                <a:ea typeface="Vazirmatn"/>
                <a:cs typeface="Vazirmatn"/>
              </a:rPr>
              <a:t>کل مصرف انرژی (TEE)</a:t>
            </a:r>
          </a:p>
        </p:txBody>
      </p:sp>
      <p:sp>
        <p:nvSpPr>
          <p:cNvPr id="11" name="TextBox 10"/>
          <p:cNvSpPr txBox="1"/>
          <p:nvPr/>
        </p:nvSpPr>
        <p:spPr>
          <a:xfrm>
            <a:off x="3972459" y="3456432"/>
            <a:ext cx="2939186" cy="1038746"/>
          </a:xfrm>
          <a:prstGeom prst="rect">
            <a:avLst/>
          </a:prstGeom>
          <a:noFill/>
        </p:spPr>
        <p:txBody>
          <a:bodyPr wrap="square" lIns="0" tIns="0" rIns="0" bIns="0" anchor="t">
            <a:spAutoFit/>
          </a:bodyPr>
          <a:lstStyle/>
          <a:p>
            <a:pPr algn="r" rtl="1">
              <a:lnSpc>
                <a:spcPct val="125000"/>
              </a:lnSpc>
            </a:pPr>
            <a:r>
              <a:rPr lang="fa-IR" b="0" dirty="0">
                <a:solidFill>
                  <a:schemeClr val="bg1"/>
                </a:solidFill>
                <a:latin typeface="Vazirmatn"/>
                <a:ea typeface="Vazirmatn"/>
                <a:cs typeface="Vazirmatn"/>
              </a:rPr>
              <a:t>در سالمندان کم‌تحرک حدود ۱.۵ برابر BEE؛ در بیماران سپتیک و تروماتیک به‌مراتب بالاتر است.</a:t>
            </a:r>
          </a:p>
        </p:txBody>
      </p:sp>
      <p:pic>
        <p:nvPicPr>
          <p:cNvPr id="12" name="Picture 11" descr="schedule_5EA0F2.png"/>
          <p:cNvPicPr>
            <a:picLocks noChangeAspect="1"/>
          </p:cNvPicPr>
          <p:nvPr/>
        </p:nvPicPr>
        <p:blipFill>
          <a:blip r:embed="rId5"/>
          <a:stretch>
            <a:fillRect/>
          </a:stretch>
        </p:blipFill>
        <p:spPr>
          <a:xfrm>
            <a:off x="3469539" y="3017520"/>
            <a:ext cx="502920" cy="502920"/>
          </a:xfrm>
          <a:prstGeom prst="rect">
            <a:avLst/>
          </a:prstGeom>
        </p:spPr>
      </p:pic>
      <p:sp>
        <p:nvSpPr>
          <p:cNvPr id="13" name="TextBox 12"/>
          <p:cNvSpPr txBox="1"/>
          <p:nvPr/>
        </p:nvSpPr>
        <p:spPr>
          <a:xfrm>
            <a:off x="822961" y="3017520"/>
            <a:ext cx="2390546" cy="323871"/>
          </a:xfrm>
          <a:prstGeom prst="rect">
            <a:avLst/>
          </a:prstGeom>
          <a:noFill/>
        </p:spPr>
        <p:txBody>
          <a:bodyPr wrap="square" lIns="0" tIns="0" rIns="0" bIns="0" anchor="t">
            <a:spAutoFit/>
          </a:bodyPr>
          <a:lstStyle/>
          <a:p>
            <a:pPr algn="r" rtl="1">
              <a:lnSpc>
                <a:spcPct val="115000"/>
              </a:lnSpc>
            </a:pPr>
            <a:r>
              <a:rPr lang="fa-IR" sz="2000" b="1">
                <a:solidFill>
                  <a:schemeClr val="bg1"/>
                </a:solidFill>
                <a:latin typeface="Vazirmatn"/>
                <a:ea typeface="Vazirmatn"/>
                <a:cs typeface="Vazirmatn"/>
              </a:rPr>
              <a:t>جمع‌بندی بالینی</a:t>
            </a:r>
          </a:p>
        </p:txBody>
      </p:sp>
      <p:sp>
        <p:nvSpPr>
          <p:cNvPr id="14" name="TextBox 13"/>
          <p:cNvSpPr txBox="1"/>
          <p:nvPr/>
        </p:nvSpPr>
        <p:spPr>
          <a:xfrm>
            <a:off x="304800" y="3456431"/>
            <a:ext cx="2908707" cy="1038746"/>
          </a:xfrm>
          <a:prstGeom prst="rect">
            <a:avLst/>
          </a:prstGeom>
          <a:noFill/>
        </p:spPr>
        <p:txBody>
          <a:bodyPr wrap="square" lIns="0" tIns="0" rIns="0" bIns="0" anchor="t">
            <a:spAutoFit/>
          </a:bodyPr>
          <a:lstStyle/>
          <a:p>
            <a:pPr algn="r" rtl="1">
              <a:lnSpc>
                <a:spcPct val="125000"/>
              </a:lnSpc>
            </a:pPr>
            <a:r>
              <a:rPr lang="fa-IR" b="0" dirty="0">
                <a:solidFill>
                  <a:schemeClr val="bg1"/>
                </a:solidFill>
                <a:latin typeface="Vazirmatn"/>
                <a:ea typeface="Vazirmatn"/>
                <a:cs typeface="Vazirmatn"/>
              </a:rPr>
              <a:t>کاهش فعالیت بدنی TEE را از BEE جدا می‌کند و به سندرم </a:t>
            </a:r>
            <a:r>
              <a:rPr lang="fa-IR" b="0" dirty="0" smtClean="0">
                <a:solidFill>
                  <a:schemeClr val="bg1"/>
                </a:solidFill>
                <a:latin typeface="Vazirmatn"/>
                <a:ea typeface="Vazirmatn"/>
                <a:cs typeface="Vazirmatn"/>
              </a:rPr>
              <a:t>فرتوتي </a:t>
            </a:r>
            <a:r>
              <a:rPr lang="fa-IR" b="0" dirty="0">
                <a:solidFill>
                  <a:schemeClr val="bg1"/>
                </a:solidFill>
                <a:latin typeface="Vazirmatn"/>
                <a:ea typeface="Vazirmatn"/>
                <a:cs typeface="Vazirmatn"/>
              </a:rPr>
              <a:t>دامن می‌زند.</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41F"/>
          </a:solidFill>
          <a:ln>
            <a:noFill/>
          </a:ln>
          <a:effectLst/>
        </p:spPr>
        <p:txBody>
          <a:bodyPr rtlCol="0" anchor="ctr"/>
          <a:lstStyle/>
          <a:p>
            <a:pPr algn="ctr"/>
            <a:endParaRPr sz="3200">
              <a:solidFill>
                <a:schemeClr val="bg1"/>
              </a:solidFill>
            </a:endParaRPr>
          </a:p>
        </p:txBody>
      </p:sp>
      <p:sp>
        <p:nvSpPr>
          <p:cNvPr id="5" name="TextBox 4"/>
          <p:cNvSpPr txBox="1"/>
          <p:nvPr/>
        </p:nvSpPr>
        <p:spPr>
          <a:xfrm>
            <a:off x="822960" y="859536"/>
            <a:ext cx="10545775" cy="601511"/>
          </a:xfrm>
          <a:prstGeom prst="rect">
            <a:avLst/>
          </a:prstGeom>
          <a:noFill/>
        </p:spPr>
        <p:txBody>
          <a:bodyPr wrap="square" lIns="0" tIns="0" rIns="0" bIns="0" anchor="t">
            <a:spAutoFit/>
          </a:bodyPr>
          <a:lstStyle/>
          <a:p>
            <a:pPr algn="r" rtl="1">
              <a:lnSpc>
                <a:spcPct val="105000"/>
              </a:lnSpc>
            </a:pPr>
            <a:r>
              <a:rPr lang="fa-IR" sz="4000" b="0" dirty="0">
                <a:solidFill>
                  <a:schemeClr val="bg1"/>
                </a:solidFill>
                <a:latin typeface="Vazirmatn"/>
                <a:ea typeface="Vazirmatn"/>
                <a:cs typeface="Vazirmatn"/>
              </a:rPr>
              <a:t>اپیدمیولوژی چاقی سالمندان: روند NHANES</a:t>
            </a:r>
          </a:p>
        </p:txBody>
      </p:sp>
      <p:sp>
        <p:nvSpPr>
          <p:cNvPr id="6" name="Rectangle 5"/>
          <p:cNvSpPr/>
          <p:nvPr/>
        </p:nvSpPr>
        <p:spPr>
          <a:xfrm>
            <a:off x="10774375" y="1664208"/>
            <a:ext cx="594360" cy="45720"/>
          </a:xfrm>
          <a:prstGeom prst="rect">
            <a:avLst/>
          </a:prstGeom>
          <a:solidFill>
            <a:srgbClr val="5EA0F2"/>
          </a:solidFill>
          <a:ln>
            <a:noFill/>
          </a:ln>
          <a:effectLst/>
        </p:spPr>
        <p:txBody>
          <a:bodyPr rtlCol="0" anchor="ctr"/>
          <a:lstStyle/>
          <a:p>
            <a:pPr algn="ctr"/>
            <a:endParaRPr sz="3200">
              <a:solidFill>
                <a:schemeClr val="bg1"/>
              </a:solidFill>
            </a:endParaRPr>
          </a:p>
        </p:txBody>
      </p:sp>
      <p:sp>
        <p:nvSpPr>
          <p:cNvPr id="7" name="TextBox 6"/>
          <p:cNvSpPr txBox="1"/>
          <p:nvPr/>
        </p:nvSpPr>
        <p:spPr>
          <a:xfrm>
            <a:off x="822960" y="1828800"/>
            <a:ext cx="10545775" cy="424732"/>
          </a:xfrm>
          <a:prstGeom prst="rect">
            <a:avLst/>
          </a:prstGeom>
          <a:noFill/>
        </p:spPr>
        <p:txBody>
          <a:bodyPr wrap="square" lIns="0" tIns="0" rIns="0" bIns="0" anchor="t">
            <a:spAutoFit/>
          </a:bodyPr>
          <a:lstStyle/>
          <a:p>
            <a:pPr algn="r" rtl="1">
              <a:lnSpc>
                <a:spcPct val="115000"/>
              </a:lnSpc>
            </a:pPr>
            <a:r>
              <a:rPr lang="fa-IR" sz="2400" b="0">
                <a:solidFill>
                  <a:schemeClr val="bg1"/>
                </a:solidFill>
                <a:latin typeface="Vazirmatn"/>
                <a:ea typeface="Vazirmatn"/>
                <a:cs typeface="Vazirmatn"/>
              </a:rPr>
              <a:t>شیوع چاقی در گروه‌های سنی ۶۵ و ۷۵ سال به بالا</a:t>
            </a:r>
          </a:p>
        </p:txBody>
      </p:sp>
      <p:sp>
        <p:nvSpPr>
          <p:cNvPr id="9" name="Rounded Rectangle 8"/>
          <p:cNvSpPr/>
          <p:nvPr/>
        </p:nvSpPr>
        <p:spPr>
          <a:xfrm>
            <a:off x="4389120" y="2523744"/>
            <a:ext cx="6979615" cy="3739896"/>
          </a:xfrm>
          <a:prstGeom prst="roundRect">
            <a:avLst>
              <a:gd name="adj" fmla="val 5000"/>
            </a:avLst>
          </a:prstGeom>
          <a:solidFill>
            <a:srgbClr val="1A2130"/>
          </a:solidFill>
          <a:ln w="9525">
            <a:solidFill>
              <a:srgbClr val="2A3348"/>
            </a:solidFill>
          </a:ln>
          <a:effectLst/>
        </p:spPr>
        <p:txBody>
          <a:bodyPr rtlCol="0" anchor="ctr"/>
          <a:lstStyle/>
          <a:p>
            <a:pPr algn="ctr"/>
            <a:endParaRPr sz="3200">
              <a:solidFill>
                <a:schemeClr val="bg1"/>
              </a:solidFill>
            </a:endParaRPr>
          </a:p>
        </p:txBody>
      </p:sp>
      <p:graphicFrame>
        <p:nvGraphicFramePr>
          <p:cNvPr id="10" name="Chart 9"/>
          <p:cNvGraphicFramePr>
            <a:graphicFrameLocks noGrp="1"/>
          </p:cNvGraphicFramePr>
          <p:nvPr/>
        </p:nvGraphicFramePr>
        <p:xfrm>
          <a:off x="4617720" y="2752344"/>
          <a:ext cx="6522415" cy="3282696"/>
        </p:xfrm>
        <a:graphic>
          <a:graphicData uri="http://schemas.openxmlformats.org/drawingml/2006/chart">
            <c:chart xmlns:c="http://schemas.openxmlformats.org/drawingml/2006/chart" xmlns:r="http://schemas.openxmlformats.org/officeDocument/2006/relationships" r:id="rId3"/>
          </a:graphicData>
        </a:graphic>
      </p:graphicFrame>
      <p:sp>
        <p:nvSpPr>
          <p:cNvPr id="11" name="Rounded Rectangle 10"/>
          <p:cNvSpPr/>
          <p:nvPr/>
        </p:nvSpPr>
        <p:spPr>
          <a:xfrm>
            <a:off x="822960" y="2523744"/>
            <a:ext cx="3200400" cy="3739896"/>
          </a:xfrm>
          <a:prstGeom prst="roundRect">
            <a:avLst>
              <a:gd name="adj" fmla="val 10000"/>
            </a:avLst>
          </a:prstGeom>
          <a:solidFill>
            <a:srgbClr val="212A3D"/>
          </a:solidFill>
          <a:ln>
            <a:noFill/>
          </a:ln>
          <a:effectLst/>
        </p:spPr>
        <p:txBody>
          <a:bodyPr rtlCol="0" anchor="ctr"/>
          <a:lstStyle/>
          <a:p>
            <a:pPr algn="ctr"/>
            <a:endParaRPr sz="3200">
              <a:solidFill>
                <a:schemeClr val="bg1"/>
              </a:solidFill>
            </a:endParaRPr>
          </a:p>
        </p:txBody>
      </p:sp>
      <p:sp>
        <p:nvSpPr>
          <p:cNvPr id="12" name="Rectangle 11"/>
          <p:cNvSpPr/>
          <p:nvPr/>
        </p:nvSpPr>
        <p:spPr>
          <a:xfrm>
            <a:off x="3337560" y="2889504"/>
            <a:ext cx="365760" cy="50292"/>
          </a:xfrm>
          <a:prstGeom prst="rect">
            <a:avLst/>
          </a:prstGeom>
          <a:solidFill>
            <a:srgbClr val="5EA0F2"/>
          </a:solidFill>
          <a:ln>
            <a:noFill/>
          </a:ln>
          <a:effectLst/>
        </p:spPr>
        <p:txBody>
          <a:bodyPr rtlCol="0" anchor="ctr"/>
          <a:lstStyle/>
          <a:p>
            <a:pPr algn="ctr"/>
            <a:endParaRPr sz="3200">
              <a:solidFill>
                <a:schemeClr val="bg1"/>
              </a:solidFill>
            </a:endParaRPr>
          </a:p>
        </p:txBody>
      </p:sp>
      <p:sp>
        <p:nvSpPr>
          <p:cNvPr id="13" name="TextBox 12"/>
          <p:cNvSpPr txBox="1"/>
          <p:nvPr/>
        </p:nvSpPr>
        <p:spPr>
          <a:xfrm>
            <a:off x="1143000" y="3072384"/>
            <a:ext cx="2560320" cy="388568"/>
          </a:xfrm>
          <a:prstGeom prst="rect">
            <a:avLst/>
          </a:prstGeom>
          <a:noFill/>
        </p:spPr>
        <p:txBody>
          <a:bodyPr wrap="square" lIns="0" tIns="0" rIns="0" bIns="0" anchor="t">
            <a:spAutoFit/>
          </a:bodyPr>
          <a:lstStyle/>
          <a:p>
            <a:pPr algn="r" rtl="1">
              <a:lnSpc>
                <a:spcPct val="115000"/>
              </a:lnSpc>
            </a:pPr>
            <a:r>
              <a:rPr lang="fa-IR" sz="2400" b="1">
                <a:solidFill>
                  <a:schemeClr val="bg1"/>
                </a:solidFill>
                <a:latin typeface="Vazirmatn"/>
                <a:ea typeface="Vazirmatn"/>
                <a:cs typeface="Vazirmatn"/>
              </a:rPr>
              <a:t>نکته کلیدی</a:t>
            </a:r>
          </a:p>
        </p:txBody>
      </p:sp>
      <p:sp>
        <p:nvSpPr>
          <p:cNvPr id="14" name="TextBox 13"/>
          <p:cNvSpPr txBox="1"/>
          <p:nvPr/>
        </p:nvSpPr>
        <p:spPr>
          <a:xfrm>
            <a:off x="1143000" y="3621024"/>
            <a:ext cx="2560320" cy="1243354"/>
          </a:xfrm>
          <a:prstGeom prst="rect">
            <a:avLst/>
          </a:prstGeom>
          <a:noFill/>
        </p:spPr>
        <p:txBody>
          <a:bodyPr wrap="square" lIns="0" tIns="0" rIns="0" bIns="0" anchor="t">
            <a:spAutoFit/>
          </a:bodyPr>
          <a:lstStyle/>
          <a:p>
            <a:pPr algn="r" rtl="1">
              <a:lnSpc>
                <a:spcPct val="140000"/>
              </a:lnSpc>
            </a:pPr>
            <a:r>
              <a:rPr lang="fa-IR" sz="2000" b="0">
                <a:solidFill>
                  <a:schemeClr val="bg1"/>
                </a:solidFill>
                <a:latin typeface="Vazirmatn"/>
                <a:ea typeface="Vazirmatn"/>
                <a:cs typeface="Vazirmatn"/>
              </a:rPr>
              <a:t>روند صعودی در ۶۵ سال به بالا ادامه دارد اما در ۷۵ سال به بالا فلات می‌شود.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41F"/>
          </a:solidFill>
          <a:ln>
            <a:noFill/>
          </a:ln>
          <a:effectLst/>
        </p:spPr>
        <p:txBody>
          <a:bodyPr rtlCol="0" anchor="ctr"/>
          <a:lstStyle/>
          <a:p>
            <a:pPr algn="ctr"/>
            <a:endParaRPr sz="2400">
              <a:solidFill>
                <a:schemeClr val="bg1"/>
              </a:solidFill>
            </a:endParaRPr>
          </a:p>
        </p:txBody>
      </p:sp>
      <p:sp>
        <p:nvSpPr>
          <p:cNvPr id="5" name="TextBox 4"/>
          <p:cNvSpPr txBox="1"/>
          <p:nvPr/>
        </p:nvSpPr>
        <p:spPr>
          <a:xfrm>
            <a:off x="822960" y="859536"/>
            <a:ext cx="10545775" cy="541367"/>
          </a:xfrm>
          <a:prstGeom prst="rect">
            <a:avLst/>
          </a:prstGeom>
          <a:noFill/>
        </p:spPr>
        <p:txBody>
          <a:bodyPr wrap="square" lIns="0" tIns="0" rIns="0" bIns="0" anchor="t">
            <a:spAutoFit/>
          </a:bodyPr>
          <a:lstStyle/>
          <a:p>
            <a:pPr algn="r" rtl="1">
              <a:lnSpc>
                <a:spcPct val="105000"/>
              </a:lnSpc>
            </a:pPr>
            <a:r>
              <a:rPr lang="fa-IR" sz="3600" b="0">
                <a:solidFill>
                  <a:schemeClr val="bg1"/>
                </a:solidFill>
                <a:latin typeface="Vazirmatn"/>
                <a:ea typeface="Vazirmatn"/>
                <a:cs typeface="Vazirmatn"/>
              </a:rPr>
              <a:t>BMI در سالمند فریبنده است؛ دور کمر و WHR را هم بسنجید</a:t>
            </a:r>
          </a:p>
        </p:txBody>
      </p:sp>
      <p:sp>
        <p:nvSpPr>
          <p:cNvPr id="6" name="Rectangle 5"/>
          <p:cNvSpPr/>
          <p:nvPr/>
        </p:nvSpPr>
        <p:spPr>
          <a:xfrm>
            <a:off x="10774375" y="1664208"/>
            <a:ext cx="594360" cy="45720"/>
          </a:xfrm>
          <a:prstGeom prst="rect">
            <a:avLst/>
          </a:prstGeom>
          <a:solidFill>
            <a:srgbClr val="5EA0F2"/>
          </a:solidFill>
          <a:ln>
            <a:noFill/>
          </a:ln>
          <a:effectLst/>
        </p:spPr>
        <p:txBody>
          <a:bodyPr rtlCol="0" anchor="ctr"/>
          <a:lstStyle/>
          <a:p>
            <a:pPr algn="ctr"/>
            <a:endParaRPr sz="2400">
              <a:solidFill>
                <a:schemeClr val="bg1"/>
              </a:solidFill>
            </a:endParaRPr>
          </a:p>
        </p:txBody>
      </p:sp>
      <p:sp>
        <p:nvSpPr>
          <p:cNvPr id="7" name="TextBox 6"/>
          <p:cNvSpPr txBox="1"/>
          <p:nvPr/>
        </p:nvSpPr>
        <p:spPr>
          <a:xfrm>
            <a:off x="822960" y="1828800"/>
            <a:ext cx="10545775" cy="291490"/>
          </a:xfrm>
          <a:prstGeom prst="rect">
            <a:avLst/>
          </a:prstGeom>
          <a:noFill/>
        </p:spPr>
        <p:txBody>
          <a:bodyPr wrap="square" lIns="0" tIns="0" rIns="0" bIns="0" anchor="t">
            <a:spAutoFit/>
          </a:bodyPr>
          <a:lstStyle/>
          <a:p>
            <a:pPr algn="r" rtl="1">
              <a:lnSpc>
                <a:spcPct val="115000"/>
              </a:lnSpc>
            </a:pPr>
            <a:r>
              <a:rPr lang="fa-IR" b="0">
                <a:solidFill>
                  <a:schemeClr val="bg1"/>
                </a:solidFill>
                <a:latin typeface="Vazirmatn"/>
                <a:ea typeface="Vazirmatn"/>
                <a:cs typeface="Vazirmatn"/>
              </a:rPr>
              <a:t>چرا BMI به‌تنهایی کافی نیست</a:t>
            </a:r>
          </a:p>
        </p:txBody>
      </p:sp>
      <p:sp>
        <p:nvSpPr>
          <p:cNvPr id="8" name="TextBox 7"/>
          <p:cNvSpPr txBox="1"/>
          <p:nvPr/>
        </p:nvSpPr>
        <p:spPr>
          <a:xfrm>
            <a:off x="822960" y="6473952"/>
            <a:ext cx="548640" cy="178126"/>
          </a:xfrm>
          <a:prstGeom prst="rect">
            <a:avLst/>
          </a:prstGeom>
          <a:noFill/>
        </p:spPr>
        <p:txBody>
          <a:bodyPr wrap="square" lIns="0" tIns="0" rIns="0" bIns="0" anchor="t">
            <a:spAutoFit/>
          </a:bodyPr>
          <a:lstStyle/>
          <a:p>
            <a:pPr algn="ctr" rtl="1">
              <a:lnSpc>
                <a:spcPct val="115000"/>
              </a:lnSpc>
            </a:pPr>
            <a:r>
              <a:rPr lang="fa-IR" sz="1100" b="0">
                <a:solidFill>
                  <a:schemeClr val="bg1"/>
                </a:solidFill>
                <a:latin typeface="Vazirmatn"/>
                <a:ea typeface="Vazirmatn"/>
                <a:cs typeface="Vazirmatn"/>
              </a:rPr>
              <a:t>۲۱</a:t>
            </a:r>
          </a:p>
        </p:txBody>
      </p:sp>
      <p:sp>
        <p:nvSpPr>
          <p:cNvPr id="9" name="Rectangle 8"/>
          <p:cNvSpPr/>
          <p:nvPr/>
        </p:nvSpPr>
        <p:spPr>
          <a:xfrm>
            <a:off x="10692079" y="3168396"/>
            <a:ext cx="475488" cy="50292"/>
          </a:xfrm>
          <a:prstGeom prst="rect">
            <a:avLst/>
          </a:prstGeom>
          <a:solidFill>
            <a:srgbClr val="5EA0F2"/>
          </a:solidFill>
          <a:ln>
            <a:noFill/>
          </a:ln>
          <a:effectLst/>
        </p:spPr>
        <p:txBody>
          <a:bodyPr rtlCol="0" anchor="ctr"/>
          <a:lstStyle/>
          <a:p>
            <a:pPr algn="ctr"/>
            <a:endParaRPr sz="2400">
              <a:solidFill>
                <a:schemeClr val="bg1"/>
              </a:solidFill>
            </a:endParaRPr>
          </a:p>
        </p:txBody>
      </p:sp>
      <p:sp>
        <p:nvSpPr>
          <p:cNvPr id="10" name="TextBox 9"/>
          <p:cNvSpPr txBox="1"/>
          <p:nvPr/>
        </p:nvSpPr>
        <p:spPr>
          <a:xfrm>
            <a:off x="10618927" y="3424428"/>
            <a:ext cx="548640" cy="481222"/>
          </a:xfrm>
          <a:prstGeom prst="rect">
            <a:avLst/>
          </a:prstGeom>
          <a:noFill/>
        </p:spPr>
        <p:txBody>
          <a:bodyPr wrap="square" lIns="0" tIns="0" rIns="0" bIns="0" anchor="t">
            <a:spAutoFit/>
          </a:bodyPr>
          <a:lstStyle/>
          <a:p>
            <a:pPr algn="r" rtl="1">
              <a:lnSpc>
                <a:spcPct val="105000"/>
              </a:lnSpc>
            </a:pPr>
            <a:r>
              <a:rPr lang="fa-IR" sz="3200" b="1">
                <a:solidFill>
                  <a:schemeClr val="bg1"/>
                </a:solidFill>
                <a:latin typeface="Vazirmatn"/>
                <a:ea typeface="Vazirmatn"/>
                <a:cs typeface="Vazirmatn"/>
              </a:rPr>
              <a:t>۱</a:t>
            </a:r>
          </a:p>
        </p:txBody>
      </p:sp>
      <p:sp>
        <p:nvSpPr>
          <p:cNvPr id="11" name="TextBox 10"/>
          <p:cNvSpPr txBox="1"/>
          <p:nvPr/>
        </p:nvSpPr>
        <p:spPr>
          <a:xfrm>
            <a:off x="8249717" y="4219956"/>
            <a:ext cx="2917850" cy="323871"/>
          </a:xfrm>
          <a:prstGeom prst="rect">
            <a:avLst/>
          </a:prstGeom>
          <a:noFill/>
        </p:spPr>
        <p:txBody>
          <a:bodyPr wrap="square" lIns="0" tIns="0" rIns="0" bIns="0" anchor="t">
            <a:spAutoFit/>
          </a:bodyPr>
          <a:lstStyle/>
          <a:p>
            <a:pPr algn="r" rtl="1">
              <a:lnSpc>
                <a:spcPct val="115000"/>
              </a:lnSpc>
            </a:pPr>
            <a:r>
              <a:rPr lang="fa-IR" sz="2000" b="1">
                <a:solidFill>
                  <a:schemeClr val="bg1"/>
                </a:solidFill>
                <a:latin typeface="Vazirmatn"/>
                <a:ea typeface="Vazirmatn"/>
                <a:cs typeface="Vazirmatn"/>
              </a:rPr>
              <a:t>محدودیت BMI</a:t>
            </a:r>
          </a:p>
        </p:txBody>
      </p:sp>
      <p:sp>
        <p:nvSpPr>
          <p:cNvPr id="12" name="TextBox 11"/>
          <p:cNvSpPr txBox="1"/>
          <p:nvPr/>
        </p:nvSpPr>
        <p:spPr>
          <a:xfrm>
            <a:off x="8249717" y="4832604"/>
            <a:ext cx="2917850" cy="926920"/>
          </a:xfrm>
          <a:prstGeom prst="rect">
            <a:avLst/>
          </a:prstGeom>
          <a:noFill/>
        </p:spPr>
        <p:txBody>
          <a:bodyPr wrap="square" lIns="0" tIns="0" rIns="0" bIns="0" anchor="t">
            <a:spAutoFit/>
          </a:bodyPr>
          <a:lstStyle/>
          <a:p>
            <a:pPr algn="r" rtl="1">
              <a:lnSpc>
                <a:spcPct val="130000"/>
              </a:lnSpc>
            </a:pPr>
            <a:r>
              <a:rPr lang="fa-IR" sz="1600" b="0">
                <a:solidFill>
                  <a:schemeClr val="bg1"/>
                </a:solidFill>
                <a:latin typeface="Vazirmatn"/>
                <a:ea typeface="Vazirmatn"/>
                <a:cs typeface="Vazirmatn"/>
              </a:rPr>
              <a:t>BMI تودهٔ چربی را از تودهٔ بدون چربی تفکیک نمی‌کند و با کاهش قد سالمندی کم‌نمایان می‌شود.</a:t>
            </a:r>
          </a:p>
        </p:txBody>
      </p:sp>
      <p:sp>
        <p:nvSpPr>
          <p:cNvPr id="13" name="Rectangle 12"/>
          <p:cNvSpPr/>
          <p:nvPr/>
        </p:nvSpPr>
        <p:spPr>
          <a:xfrm>
            <a:off x="7892720" y="3168396"/>
            <a:ext cx="9525" cy="2542032"/>
          </a:xfrm>
          <a:prstGeom prst="rect">
            <a:avLst/>
          </a:prstGeom>
          <a:solidFill>
            <a:srgbClr val="2A3348"/>
          </a:solidFill>
          <a:ln>
            <a:noFill/>
          </a:ln>
          <a:effectLst/>
        </p:spPr>
        <p:txBody>
          <a:bodyPr rtlCol="0" anchor="ctr"/>
          <a:lstStyle/>
          <a:p>
            <a:pPr algn="ctr"/>
            <a:endParaRPr sz="2400">
              <a:solidFill>
                <a:schemeClr val="bg1"/>
              </a:solidFill>
            </a:endParaRPr>
          </a:p>
        </p:txBody>
      </p:sp>
      <p:sp>
        <p:nvSpPr>
          <p:cNvPr id="14" name="Rectangle 13"/>
          <p:cNvSpPr/>
          <p:nvPr/>
        </p:nvSpPr>
        <p:spPr>
          <a:xfrm>
            <a:off x="7079285" y="3168396"/>
            <a:ext cx="475488" cy="50292"/>
          </a:xfrm>
          <a:prstGeom prst="rect">
            <a:avLst/>
          </a:prstGeom>
          <a:solidFill>
            <a:srgbClr val="5EA0F2"/>
          </a:solidFill>
          <a:ln>
            <a:noFill/>
          </a:ln>
          <a:effectLst/>
        </p:spPr>
        <p:txBody>
          <a:bodyPr rtlCol="0" anchor="ctr"/>
          <a:lstStyle/>
          <a:p>
            <a:pPr algn="ctr"/>
            <a:endParaRPr sz="2400">
              <a:solidFill>
                <a:schemeClr val="bg1"/>
              </a:solidFill>
            </a:endParaRPr>
          </a:p>
        </p:txBody>
      </p:sp>
      <p:sp>
        <p:nvSpPr>
          <p:cNvPr id="15" name="TextBox 14"/>
          <p:cNvSpPr txBox="1"/>
          <p:nvPr/>
        </p:nvSpPr>
        <p:spPr>
          <a:xfrm>
            <a:off x="7006133" y="3424428"/>
            <a:ext cx="548640" cy="481222"/>
          </a:xfrm>
          <a:prstGeom prst="rect">
            <a:avLst/>
          </a:prstGeom>
          <a:noFill/>
        </p:spPr>
        <p:txBody>
          <a:bodyPr wrap="square" lIns="0" tIns="0" rIns="0" bIns="0" anchor="t">
            <a:spAutoFit/>
          </a:bodyPr>
          <a:lstStyle/>
          <a:p>
            <a:pPr algn="r" rtl="1">
              <a:lnSpc>
                <a:spcPct val="105000"/>
              </a:lnSpc>
            </a:pPr>
            <a:r>
              <a:rPr lang="fa-IR" sz="3200" b="1">
                <a:solidFill>
                  <a:schemeClr val="bg1"/>
                </a:solidFill>
                <a:latin typeface="Vazirmatn"/>
                <a:ea typeface="Vazirmatn"/>
                <a:cs typeface="Vazirmatn"/>
              </a:rPr>
              <a:t>۲</a:t>
            </a:r>
          </a:p>
        </p:txBody>
      </p:sp>
      <p:sp>
        <p:nvSpPr>
          <p:cNvPr id="16" name="TextBox 15"/>
          <p:cNvSpPr txBox="1"/>
          <p:nvPr/>
        </p:nvSpPr>
        <p:spPr>
          <a:xfrm>
            <a:off x="4636923" y="4219956"/>
            <a:ext cx="2917850" cy="323871"/>
          </a:xfrm>
          <a:prstGeom prst="rect">
            <a:avLst/>
          </a:prstGeom>
          <a:noFill/>
        </p:spPr>
        <p:txBody>
          <a:bodyPr wrap="square" lIns="0" tIns="0" rIns="0" bIns="0" anchor="t">
            <a:spAutoFit/>
          </a:bodyPr>
          <a:lstStyle/>
          <a:p>
            <a:pPr algn="r" rtl="1">
              <a:lnSpc>
                <a:spcPct val="115000"/>
              </a:lnSpc>
            </a:pPr>
            <a:r>
              <a:rPr lang="fa-IR" sz="2000" b="1">
                <a:solidFill>
                  <a:schemeClr val="bg1"/>
                </a:solidFill>
                <a:latin typeface="Vazirmatn"/>
                <a:ea typeface="Vazirmatn"/>
                <a:cs typeface="Vazirmatn"/>
              </a:rPr>
              <a:t>چاقی شکمی</a:t>
            </a:r>
          </a:p>
        </p:txBody>
      </p:sp>
      <p:sp>
        <p:nvSpPr>
          <p:cNvPr id="17" name="TextBox 16"/>
          <p:cNvSpPr txBox="1"/>
          <p:nvPr/>
        </p:nvSpPr>
        <p:spPr>
          <a:xfrm>
            <a:off x="4636923" y="4832604"/>
            <a:ext cx="2917850" cy="606833"/>
          </a:xfrm>
          <a:prstGeom prst="rect">
            <a:avLst/>
          </a:prstGeom>
          <a:noFill/>
        </p:spPr>
        <p:txBody>
          <a:bodyPr wrap="square" lIns="0" tIns="0" rIns="0" bIns="0" anchor="t">
            <a:spAutoFit/>
          </a:bodyPr>
          <a:lstStyle/>
          <a:p>
            <a:pPr algn="r" rtl="1">
              <a:lnSpc>
                <a:spcPct val="130000"/>
              </a:lnSpc>
            </a:pPr>
            <a:r>
              <a:rPr lang="fa-IR" sz="1600" b="0">
                <a:solidFill>
                  <a:schemeClr val="bg1"/>
                </a:solidFill>
                <a:latin typeface="Vazirmatn"/>
                <a:ea typeface="Vazirmatn"/>
                <a:cs typeface="Vazirmatn"/>
              </a:rPr>
              <a:t>دور کمر و WHR چربی احشایی و خطر متابولیک را بهتر بازتاب می‌دهند.</a:t>
            </a:r>
          </a:p>
        </p:txBody>
      </p:sp>
      <p:sp>
        <p:nvSpPr>
          <p:cNvPr id="18" name="Rectangle 17"/>
          <p:cNvSpPr/>
          <p:nvPr/>
        </p:nvSpPr>
        <p:spPr>
          <a:xfrm>
            <a:off x="4279926" y="3168396"/>
            <a:ext cx="9525" cy="2542032"/>
          </a:xfrm>
          <a:prstGeom prst="rect">
            <a:avLst/>
          </a:prstGeom>
          <a:solidFill>
            <a:srgbClr val="2A3348"/>
          </a:solidFill>
          <a:ln>
            <a:noFill/>
          </a:ln>
          <a:effectLst/>
        </p:spPr>
        <p:txBody>
          <a:bodyPr rtlCol="0" anchor="ctr"/>
          <a:lstStyle/>
          <a:p>
            <a:pPr algn="ctr"/>
            <a:endParaRPr sz="2400">
              <a:solidFill>
                <a:schemeClr val="bg1"/>
              </a:solidFill>
            </a:endParaRPr>
          </a:p>
        </p:txBody>
      </p:sp>
      <p:sp>
        <p:nvSpPr>
          <p:cNvPr id="19" name="Rectangle 18"/>
          <p:cNvSpPr/>
          <p:nvPr/>
        </p:nvSpPr>
        <p:spPr>
          <a:xfrm>
            <a:off x="3466491" y="3168396"/>
            <a:ext cx="475488" cy="50292"/>
          </a:xfrm>
          <a:prstGeom prst="rect">
            <a:avLst/>
          </a:prstGeom>
          <a:solidFill>
            <a:srgbClr val="5EA0F2"/>
          </a:solidFill>
          <a:ln>
            <a:noFill/>
          </a:ln>
          <a:effectLst/>
        </p:spPr>
        <p:txBody>
          <a:bodyPr rtlCol="0" anchor="ctr"/>
          <a:lstStyle/>
          <a:p>
            <a:pPr algn="ctr"/>
            <a:endParaRPr sz="2400">
              <a:solidFill>
                <a:schemeClr val="bg1"/>
              </a:solidFill>
            </a:endParaRPr>
          </a:p>
        </p:txBody>
      </p:sp>
      <p:sp>
        <p:nvSpPr>
          <p:cNvPr id="20" name="TextBox 19"/>
          <p:cNvSpPr txBox="1"/>
          <p:nvPr/>
        </p:nvSpPr>
        <p:spPr>
          <a:xfrm>
            <a:off x="3393339" y="3424428"/>
            <a:ext cx="548640" cy="481222"/>
          </a:xfrm>
          <a:prstGeom prst="rect">
            <a:avLst/>
          </a:prstGeom>
          <a:noFill/>
        </p:spPr>
        <p:txBody>
          <a:bodyPr wrap="square" lIns="0" tIns="0" rIns="0" bIns="0" anchor="t">
            <a:spAutoFit/>
          </a:bodyPr>
          <a:lstStyle/>
          <a:p>
            <a:pPr algn="r" rtl="1">
              <a:lnSpc>
                <a:spcPct val="105000"/>
              </a:lnSpc>
            </a:pPr>
            <a:r>
              <a:rPr lang="fa-IR" sz="3200" b="1">
                <a:solidFill>
                  <a:schemeClr val="bg1"/>
                </a:solidFill>
                <a:latin typeface="Vazirmatn"/>
                <a:ea typeface="Vazirmatn"/>
                <a:cs typeface="Vazirmatn"/>
              </a:rPr>
              <a:t>۳</a:t>
            </a:r>
          </a:p>
        </p:txBody>
      </p:sp>
      <p:sp>
        <p:nvSpPr>
          <p:cNvPr id="21" name="TextBox 20"/>
          <p:cNvSpPr txBox="1"/>
          <p:nvPr/>
        </p:nvSpPr>
        <p:spPr>
          <a:xfrm>
            <a:off x="1024129" y="4219956"/>
            <a:ext cx="2917850" cy="323871"/>
          </a:xfrm>
          <a:prstGeom prst="rect">
            <a:avLst/>
          </a:prstGeom>
          <a:noFill/>
        </p:spPr>
        <p:txBody>
          <a:bodyPr wrap="square" lIns="0" tIns="0" rIns="0" bIns="0" anchor="t">
            <a:spAutoFit/>
          </a:bodyPr>
          <a:lstStyle/>
          <a:p>
            <a:pPr algn="r" rtl="1">
              <a:lnSpc>
                <a:spcPct val="115000"/>
              </a:lnSpc>
            </a:pPr>
            <a:r>
              <a:rPr lang="fa-IR" sz="2000" b="1">
                <a:solidFill>
                  <a:schemeClr val="bg1"/>
                </a:solidFill>
                <a:latin typeface="Vazirmatn"/>
                <a:ea typeface="Vazirmatn"/>
                <a:cs typeface="Vazirmatn"/>
              </a:rPr>
              <a:t>چاقی طبیعی‌وزن</a:t>
            </a:r>
          </a:p>
        </p:txBody>
      </p:sp>
      <p:sp>
        <p:nvSpPr>
          <p:cNvPr id="22" name="TextBox 21"/>
          <p:cNvSpPr txBox="1"/>
          <p:nvPr/>
        </p:nvSpPr>
        <p:spPr>
          <a:xfrm>
            <a:off x="1024129" y="4832604"/>
            <a:ext cx="2917850" cy="606833"/>
          </a:xfrm>
          <a:prstGeom prst="rect">
            <a:avLst/>
          </a:prstGeom>
          <a:noFill/>
        </p:spPr>
        <p:txBody>
          <a:bodyPr wrap="square" lIns="0" tIns="0" rIns="0" bIns="0" anchor="t">
            <a:spAutoFit/>
          </a:bodyPr>
          <a:lstStyle/>
          <a:p>
            <a:pPr algn="r" rtl="1">
              <a:lnSpc>
                <a:spcPct val="130000"/>
              </a:lnSpc>
            </a:pPr>
            <a:r>
              <a:rPr lang="fa-IR" sz="1600" b="0">
                <a:solidFill>
                  <a:schemeClr val="bg1"/>
                </a:solidFill>
                <a:latin typeface="Vazirmatn"/>
                <a:ea typeface="Vazirmatn"/>
                <a:cs typeface="Vazirmatn"/>
              </a:rPr>
              <a:t>BMI طبیعی می‌تواند با چربی زیاد و عضلهٔ کم همراه باشد.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gradFill rotWithShape="1">
            <a:gsLst>
              <a:gs pos="0">
                <a:srgbClr val="2D3038"/>
              </a:gs>
              <a:gs pos="100000">
                <a:srgbClr val="0B0F18"/>
              </a:gs>
            </a:gsLst>
            <a:lin ang="5400000" scaled="0"/>
          </a:gradFill>
          <a:ln>
            <a:noFill/>
          </a:ln>
          <a:effectLst/>
        </p:spPr>
        <p:txBody>
          <a:bodyPr rtlCol="0" anchor="ctr"/>
          <a:lstStyle/>
          <a:p>
            <a:pPr algn="ctr"/>
            <a:endParaRPr/>
          </a:p>
        </p:txBody>
      </p:sp>
      <p:sp>
        <p:nvSpPr>
          <p:cNvPr id="3" name="TextBox 2"/>
          <p:cNvSpPr txBox="1"/>
          <p:nvPr/>
        </p:nvSpPr>
        <p:spPr>
          <a:xfrm>
            <a:off x="9539935" y="960120"/>
            <a:ext cx="1188720" cy="1188720"/>
          </a:xfrm>
          <a:prstGeom prst="rect">
            <a:avLst/>
          </a:prstGeom>
          <a:noFill/>
        </p:spPr>
        <p:txBody>
          <a:bodyPr wrap="square" lIns="0" tIns="0" rIns="0" bIns="0" anchor="t">
            <a:spAutoFit/>
          </a:bodyPr>
          <a:lstStyle/>
          <a:p>
            <a:pPr algn="r" rtl="1">
              <a:lnSpc>
                <a:spcPct val="105000"/>
              </a:lnSpc>
            </a:pPr>
            <a:r>
              <a:rPr lang="fa-IR" sz="8200" b="1">
                <a:solidFill>
                  <a:srgbClr val="5EA0F2"/>
                </a:solidFill>
                <a:latin typeface="Vazirmatn"/>
                <a:ea typeface="Vazirmatn"/>
                <a:cs typeface="Vazirmatn"/>
              </a:rPr>
              <a:t>«</a:t>
            </a:r>
          </a:p>
        </p:txBody>
      </p:sp>
      <p:sp>
        <p:nvSpPr>
          <p:cNvPr id="4" name="TextBox 3"/>
          <p:cNvSpPr txBox="1"/>
          <p:nvPr/>
        </p:nvSpPr>
        <p:spPr>
          <a:xfrm>
            <a:off x="1463040" y="2240280"/>
            <a:ext cx="9265615" cy="457818"/>
          </a:xfrm>
          <a:prstGeom prst="rect">
            <a:avLst/>
          </a:prstGeom>
          <a:noFill/>
        </p:spPr>
        <p:txBody>
          <a:bodyPr wrap="square" lIns="0" tIns="0" rIns="0" bIns="0" anchor="t">
            <a:spAutoFit/>
          </a:bodyPr>
          <a:lstStyle/>
          <a:p>
            <a:pPr algn="r" rtl="1">
              <a:lnSpc>
                <a:spcPct val="140000"/>
              </a:lnSpc>
            </a:pPr>
            <a:r>
              <a:rPr lang="fa-IR" sz="2400" b="1" dirty="0">
                <a:solidFill>
                  <a:srgbClr val="FFFFFF"/>
                </a:solidFill>
                <a:latin typeface="Vazirmatn"/>
                <a:ea typeface="Vazirmatn"/>
                <a:cs typeface="Vazirmatn"/>
              </a:rPr>
              <a:t>کمترین مرگ‌ومیر معمولاً در محدودهٔ BMI اضافه‌وزن دیده می‌شود، نه در محدودهٔ طبیعی.</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41F"/>
          </a:solidFill>
          <a:ln>
            <a:noFill/>
          </a:ln>
          <a:effectLst/>
        </p:spPr>
        <p:txBody>
          <a:bodyPr rtlCol="0" anchor="ctr"/>
          <a:lstStyle/>
          <a:p>
            <a:pPr algn="ctr"/>
            <a:endParaRPr sz="2400">
              <a:solidFill>
                <a:schemeClr val="bg1"/>
              </a:solidFill>
            </a:endParaRPr>
          </a:p>
        </p:txBody>
      </p:sp>
      <p:sp>
        <p:nvSpPr>
          <p:cNvPr id="5" name="TextBox 4"/>
          <p:cNvSpPr txBox="1"/>
          <p:nvPr/>
        </p:nvSpPr>
        <p:spPr>
          <a:xfrm>
            <a:off x="822960" y="859536"/>
            <a:ext cx="10545775" cy="541367"/>
          </a:xfrm>
          <a:prstGeom prst="rect">
            <a:avLst/>
          </a:prstGeom>
          <a:noFill/>
        </p:spPr>
        <p:txBody>
          <a:bodyPr wrap="square" lIns="0" tIns="0" rIns="0" bIns="0" anchor="t">
            <a:spAutoFit/>
          </a:bodyPr>
          <a:lstStyle/>
          <a:p>
            <a:pPr algn="r" rtl="1">
              <a:lnSpc>
                <a:spcPct val="105000"/>
              </a:lnSpc>
            </a:pPr>
            <a:r>
              <a:rPr lang="fa-IR" sz="3600" b="0">
                <a:solidFill>
                  <a:schemeClr val="bg1"/>
                </a:solidFill>
                <a:latin typeface="Vazirmatn"/>
                <a:ea typeface="Vazirmatn"/>
                <a:cs typeface="Vazirmatn"/>
              </a:rPr>
              <a:t>چاقی سارکوپنیک و عوارض چندارگانی</a:t>
            </a:r>
          </a:p>
        </p:txBody>
      </p:sp>
      <p:sp>
        <p:nvSpPr>
          <p:cNvPr id="6" name="Rectangle 5"/>
          <p:cNvSpPr/>
          <p:nvPr/>
        </p:nvSpPr>
        <p:spPr>
          <a:xfrm>
            <a:off x="10774375" y="1664208"/>
            <a:ext cx="594360" cy="45720"/>
          </a:xfrm>
          <a:prstGeom prst="rect">
            <a:avLst/>
          </a:prstGeom>
          <a:solidFill>
            <a:srgbClr val="5EA0F2"/>
          </a:solidFill>
          <a:ln>
            <a:noFill/>
          </a:ln>
          <a:effectLst/>
        </p:spPr>
        <p:txBody>
          <a:bodyPr rtlCol="0" anchor="ctr"/>
          <a:lstStyle/>
          <a:p>
            <a:pPr algn="ctr"/>
            <a:endParaRPr sz="2400">
              <a:solidFill>
                <a:schemeClr val="bg1"/>
              </a:solidFill>
            </a:endParaRPr>
          </a:p>
        </p:txBody>
      </p:sp>
      <p:sp>
        <p:nvSpPr>
          <p:cNvPr id="9" name="Rectangle 8"/>
          <p:cNvSpPr/>
          <p:nvPr/>
        </p:nvSpPr>
        <p:spPr>
          <a:xfrm>
            <a:off x="10692079" y="3168396"/>
            <a:ext cx="475488" cy="50292"/>
          </a:xfrm>
          <a:prstGeom prst="rect">
            <a:avLst/>
          </a:prstGeom>
          <a:solidFill>
            <a:srgbClr val="5EA0F2"/>
          </a:solidFill>
          <a:ln>
            <a:noFill/>
          </a:ln>
          <a:effectLst/>
        </p:spPr>
        <p:txBody>
          <a:bodyPr rtlCol="0" anchor="ctr"/>
          <a:lstStyle/>
          <a:p>
            <a:pPr algn="ctr"/>
            <a:endParaRPr sz="2400">
              <a:solidFill>
                <a:schemeClr val="bg1"/>
              </a:solidFill>
            </a:endParaRPr>
          </a:p>
        </p:txBody>
      </p:sp>
      <p:sp>
        <p:nvSpPr>
          <p:cNvPr id="10" name="TextBox 9"/>
          <p:cNvSpPr txBox="1"/>
          <p:nvPr/>
        </p:nvSpPr>
        <p:spPr>
          <a:xfrm>
            <a:off x="10618927" y="3424428"/>
            <a:ext cx="548640" cy="481222"/>
          </a:xfrm>
          <a:prstGeom prst="rect">
            <a:avLst/>
          </a:prstGeom>
          <a:noFill/>
        </p:spPr>
        <p:txBody>
          <a:bodyPr wrap="square" lIns="0" tIns="0" rIns="0" bIns="0" anchor="t">
            <a:spAutoFit/>
          </a:bodyPr>
          <a:lstStyle/>
          <a:p>
            <a:pPr algn="r" rtl="1">
              <a:lnSpc>
                <a:spcPct val="105000"/>
              </a:lnSpc>
            </a:pPr>
            <a:r>
              <a:rPr lang="fa-IR" sz="3200" b="1">
                <a:solidFill>
                  <a:schemeClr val="bg1"/>
                </a:solidFill>
                <a:latin typeface="Vazirmatn"/>
                <a:ea typeface="Vazirmatn"/>
                <a:cs typeface="Vazirmatn"/>
              </a:rPr>
              <a:t>۱</a:t>
            </a:r>
          </a:p>
        </p:txBody>
      </p:sp>
      <p:sp>
        <p:nvSpPr>
          <p:cNvPr id="11" name="TextBox 10"/>
          <p:cNvSpPr txBox="1"/>
          <p:nvPr/>
        </p:nvSpPr>
        <p:spPr>
          <a:xfrm>
            <a:off x="8249717" y="4219956"/>
            <a:ext cx="2917850" cy="323871"/>
          </a:xfrm>
          <a:prstGeom prst="rect">
            <a:avLst/>
          </a:prstGeom>
          <a:noFill/>
        </p:spPr>
        <p:txBody>
          <a:bodyPr wrap="square" lIns="0" tIns="0" rIns="0" bIns="0" anchor="t">
            <a:spAutoFit/>
          </a:bodyPr>
          <a:lstStyle/>
          <a:p>
            <a:pPr algn="r" rtl="1">
              <a:lnSpc>
                <a:spcPct val="115000"/>
              </a:lnSpc>
            </a:pPr>
            <a:r>
              <a:rPr lang="fa-IR" sz="2000" b="1">
                <a:solidFill>
                  <a:schemeClr val="bg1"/>
                </a:solidFill>
                <a:latin typeface="Vazirmatn"/>
                <a:ea typeface="Vazirmatn"/>
                <a:cs typeface="Vazirmatn"/>
              </a:rPr>
              <a:t>فنوتیپ پُرخطر</a:t>
            </a:r>
          </a:p>
        </p:txBody>
      </p:sp>
      <p:sp>
        <p:nvSpPr>
          <p:cNvPr id="12" name="TextBox 11"/>
          <p:cNvSpPr txBox="1"/>
          <p:nvPr/>
        </p:nvSpPr>
        <p:spPr>
          <a:xfrm>
            <a:off x="8249717" y="4832604"/>
            <a:ext cx="2917850" cy="926920"/>
          </a:xfrm>
          <a:prstGeom prst="rect">
            <a:avLst/>
          </a:prstGeom>
          <a:noFill/>
        </p:spPr>
        <p:txBody>
          <a:bodyPr wrap="square" lIns="0" tIns="0" rIns="0" bIns="0" anchor="t">
            <a:spAutoFit/>
          </a:bodyPr>
          <a:lstStyle/>
          <a:p>
            <a:pPr algn="r" rtl="1">
              <a:lnSpc>
                <a:spcPct val="130000"/>
              </a:lnSpc>
            </a:pPr>
            <a:r>
              <a:rPr lang="fa-IR" sz="1600" b="0">
                <a:solidFill>
                  <a:schemeClr val="bg1"/>
                </a:solidFill>
                <a:latin typeface="Vazirmatn"/>
                <a:ea typeface="Vazirmatn"/>
                <a:cs typeface="Vazirmatn"/>
              </a:rPr>
              <a:t>چاقی سارکوپنیک = هم‌زمانی چاقی و افت توده/عملکرد عضلانی؛ پرخطرترین فنوتیپ سالمندی.</a:t>
            </a:r>
          </a:p>
        </p:txBody>
      </p:sp>
      <p:sp>
        <p:nvSpPr>
          <p:cNvPr id="13" name="Rectangle 12"/>
          <p:cNvSpPr/>
          <p:nvPr/>
        </p:nvSpPr>
        <p:spPr>
          <a:xfrm>
            <a:off x="7892720" y="3168396"/>
            <a:ext cx="9525" cy="2542032"/>
          </a:xfrm>
          <a:prstGeom prst="rect">
            <a:avLst/>
          </a:prstGeom>
          <a:solidFill>
            <a:srgbClr val="2A3348"/>
          </a:solidFill>
          <a:ln>
            <a:noFill/>
          </a:ln>
          <a:effectLst/>
        </p:spPr>
        <p:txBody>
          <a:bodyPr rtlCol="0" anchor="ctr"/>
          <a:lstStyle/>
          <a:p>
            <a:pPr algn="ctr"/>
            <a:endParaRPr sz="2400">
              <a:solidFill>
                <a:schemeClr val="bg1"/>
              </a:solidFill>
            </a:endParaRPr>
          </a:p>
        </p:txBody>
      </p:sp>
      <p:sp>
        <p:nvSpPr>
          <p:cNvPr id="14" name="Rectangle 13"/>
          <p:cNvSpPr/>
          <p:nvPr/>
        </p:nvSpPr>
        <p:spPr>
          <a:xfrm>
            <a:off x="7079285" y="3168396"/>
            <a:ext cx="475488" cy="50292"/>
          </a:xfrm>
          <a:prstGeom prst="rect">
            <a:avLst/>
          </a:prstGeom>
          <a:solidFill>
            <a:srgbClr val="5EA0F2"/>
          </a:solidFill>
          <a:ln>
            <a:noFill/>
          </a:ln>
          <a:effectLst/>
        </p:spPr>
        <p:txBody>
          <a:bodyPr rtlCol="0" anchor="ctr"/>
          <a:lstStyle/>
          <a:p>
            <a:pPr algn="ctr"/>
            <a:endParaRPr sz="2400">
              <a:solidFill>
                <a:schemeClr val="bg1"/>
              </a:solidFill>
            </a:endParaRPr>
          </a:p>
        </p:txBody>
      </p:sp>
      <p:sp>
        <p:nvSpPr>
          <p:cNvPr id="15" name="TextBox 14"/>
          <p:cNvSpPr txBox="1"/>
          <p:nvPr/>
        </p:nvSpPr>
        <p:spPr>
          <a:xfrm>
            <a:off x="7006133" y="3424428"/>
            <a:ext cx="548640" cy="481222"/>
          </a:xfrm>
          <a:prstGeom prst="rect">
            <a:avLst/>
          </a:prstGeom>
          <a:noFill/>
        </p:spPr>
        <p:txBody>
          <a:bodyPr wrap="square" lIns="0" tIns="0" rIns="0" bIns="0" anchor="t">
            <a:spAutoFit/>
          </a:bodyPr>
          <a:lstStyle/>
          <a:p>
            <a:pPr algn="r" rtl="1">
              <a:lnSpc>
                <a:spcPct val="105000"/>
              </a:lnSpc>
            </a:pPr>
            <a:r>
              <a:rPr lang="fa-IR" sz="3200" b="1">
                <a:solidFill>
                  <a:schemeClr val="bg1"/>
                </a:solidFill>
                <a:latin typeface="Vazirmatn"/>
                <a:ea typeface="Vazirmatn"/>
                <a:cs typeface="Vazirmatn"/>
              </a:rPr>
              <a:t>۲</a:t>
            </a:r>
          </a:p>
        </p:txBody>
      </p:sp>
      <p:sp>
        <p:nvSpPr>
          <p:cNvPr id="16" name="TextBox 15"/>
          <p:cNvSpPr txBox="1"/>
          <p:nvPr/>
        </p:nvSpPr>
        <p:spPr>
          <a:xfrm>
            <a:off x="4636923" y="4219956"/>
            <a:ext cx="2917850" cy="323871"/>
          </a:xfrm>
          <a:prstGeom prst="rect">
            <a:avLst/>
          </a:prstGeom>
          <a:noFill/>
        </p:spPr>
        <p:txBody>
          <a:bodyPr wrap="square" lIns="0" tIns="0" rIns="0" bIns="0" anchor="t">
            <a:spAutoFit/>
          </a:bodyPr>
          <a:lstStyle/>
          <a:p>
            <a:pPr algn="r" rtl="1">
              <a:lnSpc>
                <a:spcPct val="115000"/>
              </a:lnSpc>
            </a:pPr>
            <a:r>
              <a:rPr lang="fa-IR" sz="2000" b="1">
                <a:solidFill>
                  <a:schemeClr val="bg1"/>
                </a:solidFill>
                <a:latin typeface="Vazirmatn"/>
                <a:ea typeface="Vazirmatn"/>
                <a:cs typeface="Vazirmatn"/>
              </a:rPr>
              <a:t>عوارض چندارگانی</a:t>
            </a:r>
          </a:p>
        </p:txBody>
      </p:sp>
      <p:sp>
        <p:nvSpPr>
          <p:cNvPr id="17" name="TextBox 16"/>
          <p:cNvSpPr txBox="1"/>
          <p:nvPr/>
        </p:nvSpPr>
        <p:spPr>
          <a:xfrm>
            <a:off x="4636923" y="4832604"/>
            <a:ext cx="2917850" cy="926920"/>
          </a:xfrm>
          <a:prstGeom prst="rect">
            <a:avLst/>
          </a:prstGeom>
          <a:noFill/>
        </p:spPr>
        <p:txBody>
          <a:bodyPr wrap="square" lIns="0" tIns="0" rIns="0" bIns="0" anchor="t">
            <a:spAutoFit/>
          </a:bodyPr>
          <a:lstStyle/>
          <a:p>
            <a:pPr algn="r" rtl="1">
              <a:lnSpc>
                <a:spcPct val="130000"/>
              </a:lnSpc>
            </a:pPr>
            <a:r>
              <a:rPr lang="fa-IR" sz="1600" b="0">
                <a:solidFill>
                  <a:schemeClr val="bg1"/>
                </a:solidFill>
                <a:latin typeface="Vazirmatn"/>
                <a:ea typeface="Vazirmatn"/>
                <a:cs typeface="Vazirmatn"/>
              </a:rPr>
              <a:t>طبق جدول ۳۰-۴: دیابت نوع ۲، بیماری قلبی–عروقی، فشار خون، آپنهٔ خواب، افتخوردگی و ناتوانی عملکردی.</a:t>
            </a:r>
          </a:p>
        </p:txBody>
      </p:sp>
      <p:sp>
        <p:nvSpPr>
          <p:cNvPr id="18" name="Rectangle 17"/>
          <p:cNvSpPr/>
          <p:nvPr/>
        </p:nvSpPr>
        <p:spPr>
          <a:xfrm>
            <a:off x="4279926" y="3168396"/>
            <a:ext cx="9525" cy="2542032"/>
          </a:xfrm>
          <a:prstGeom prst="rect">
            <a:avLst/>
          </a:prstGeom>
          <a:solidFill>
            <a:srgbClr val="2A3348"/>
          </a:solidFill>
          <a:ln>
            <a:noFill/>
          </a:ln>
          <a:effectLst/>
        </p:spPr>
        <p:txBody>
          <a:bodyPr rtlCol="0" anchor="ctr"/>
          <a:lstStyle/>
          <a:p>
            <a:pPr algn="ctr"/>
            <a:endParaRPr sz="2400">
              <a:solidFill>
                <a:schemeClr val="bg1"/>
              </a:solidFill>
            </a:endParaRPr>
          </a:p>
        </p:txBody>
      </p:sp>
      <p:sp>
        <p:nvSpPr>
          <p:cNvPr id="19" name="Rectangle 18"/>
          <p:cNvSpPr/>
          <p:nvPr/>
        </p:nvSpPr>
        <p:spPr>
          <a:xfrm>
            <a:off x="3466491" y="3168396"/>
            <a:ext cx="475488" cy="50292"/>
          </a:xfrm>
          <a:prstGeom prst="rect">
            <a:avLst/>
          </a:prstGeom>
          <a:solidFill>
            <a:srgbClr val="5EA0F2"/>
          </a:solidFill>
          <a:ln>
            <a:noFill/>
          </a:ln>
          <a:effectLst/>
        </p:spPr>
        <p:txBody>
          <a:bodyPr rtlCol="0" anchor="ctr"/>
          <a:lstStyle/>
          <a:p>
            <a:pPr algn="ctr"/>
            <a:endParaRPr sz="2400">
              <a:solidFill>
                <a:schemeClr val="bg1"/>
              </a:solidFill>
            </a:endParaRPr>
          </a:p>
        </p:txBody>
      </p:sp>
      <p:sp>
        <p:nvSpPr>
          <p:cNvPr id="20" name="TextBox 19"/>
          <p:cNvSpPr txBox="1"/>
          <p:nvPr/>
        </p:nvSpPr>
        <p:spPr>
          <a:xfrm>
            <a:off x="3393339" y="3424428"/>
            <a:ext cx="548640" cy="481222"/>
          </a:xfrm>
          <a:prstGeom prst="rect">
            <a:avLst/>
          </a:prstGeom>
          <a:noFill/>
        </p:spPr>
        <p:txBody>
          <a:bodyPr wrap="square" lIns="0" tIns="0" rIns="0" bIns="0" anchor="t">
            <a:spAutoFit/>
          </a:bodyPr>
          <a:lstStyle/>
          <a:p>
            <a:pPr algn="r" rtl="1">
              <a:lnSpc>
                <a:spcPct val="105000"/>
              </a:lnSpc>
            </a:pPr>
            <a:r>
              <a:rPr lang="fa-IR" sz="3200" b="1">
                <a:solidFill>
                  <a:schemeClr val="bg1"/>
                </a:solidFill>
                <a:latin typeface="Vazirmatn"/>
                <a:ea typeface="Vazirmatn"/>
                <a:cs typeface="Vazirmatn"/>
              </a:rPr>
              <a:t>۳</a:t>
            </a:r>
          </a:p>
        </p:txBody>
      </p:sp>
      <p:sp>
        <p:nvSpPr>
          <p:cNvPr id="21" name="TextBox 20"/>
          <p:cNvSpPr txBox="1"/>
          <p:nvPr/>
        </p:nvSpPr>
        <p:spPr>
          <a:xfrm>
            <a:off x="1024129" y="4219956"/>
            <a:ext cx="2917850" cy="323871"/>
          </a:xfrm>
          <a:prstGeom prst="rect">
            <a:avLst/>
          </a:prstGeom>
          <a:noFill/>
        </p:spPr>
        <p:txBody>
          <a:bodyPr wrap="square" lIns="0" tIns="0" rIns="0" bIns="0" anchor="t">
            <a:spAutoFit/>
          </a:bodyPr>
          <a:lstStyle/>
          <a:p>
            <a:pPr algn="r" rtl="1">
              <a:lnSpc>
                <a:spcPct val="115000"/>
              </a:lnSpc>
            </a:pPr>
            <a:r>
              <a:rPr lang="fa-IR" sz="2000" b="1">
                <a:solidFill>
                  <a:schemeClr val="bg1"/>
                </a:solidFill>
                <a:latin typeface="Vazirmatn"/>
                <a:ea typeface="Vazirmatn"/>
                <a:cs typeface="Vazirmatn"/>
              </a:rPr>
              <a:t>میواستئاتوز و چربی احشایی</a:t>
            </a:r>
          </a:p>
        </p:txBody>
      </p:sp>
      <p:sp>
        <p:nvSpPr>
          <p:cNvPr id="22" name="TextBox 21"/>
          <p:cNvSpPr txBox="1"/>
          <p:nvPr/>
        </p:nvSpPr>
        <p:spPr>
          <a:xfrm>
            <a:off x="1024129" y="4832604"/>
            <a:ext cx="2917850" cy="606833"/>
          </a:xfrm>
          <a:prstGeom prst="rect">
            <a:avLst/>
          </a:prstGeom>
          <a:noFill/>
        </p:spPr>
        <p:txBody>
          <a:bodyPr wrap="square" lIns="0" tIns="0" rIns="0" bIns="0" anchor="t">
            <a:spAutoFit/>
          </a:bodyPr>
          <a:lstStyle/>
          <a:p>
            <a:pPr algn="r" rtl="1">
              <a:lnSpc>
                <a:spcPct val="130000"/>
              </a:lnSpc>
            </a:pPr>
            <a:r>
              <a:rPr lang="fa-IR" sz="1600" b="0">
                <a:solidFill>
                  <a:schemeClr val="bg1"/>
                </a:solidFill>
                <a:latin typeface="Vazirmatn"/>
                <a:ea typeface="Vazirmatn"/>
                <a:cs typeface="Vazirmatn"/>
              </a:rPr>
              <a:t>چربی میان‌عضلانی و احشایی، هم‌افزایی تخریبی بر متابولیسم و حرکت دارند.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41F"/>
          </a:solidFill>
          <a:ln>
            <a:noFill/>
          </a:ln>
          <a:effectLst/>
        </p:spPr>
        <p:txBody>
          <a:bodyPr rtlCol="0" anchor="ctr"/>
          <a:lstStyle/>
          <a:p>
            <a:pPr algn="ctr"/>
            <a:endParaRPr sz="2400">
              <a:solidFill>
                <a:schemeClr val="bg1"/>
              </a:solidFill>
            </a:endParaRPr>
          </a:p>
        </p:txBody>
      </p:sp>
      <p:sp>
        <p:nvSpPr>
          <p:cNvPr id="5" name="TextBox 4"/>
          <p:cNvSpPr txBox="1"/>
          <p:nvPr/>
        </p:nvSpPr>
        <p:spPr>
          <a:xfrm>
            <a:off x="822960" y="859536"/>
            <a:ext cx="10545775" cy="541367"/>
          </a:xfrm>
          <a:prstGeom prst="rect">
            <a:avLst/>
          </a:prstGeom>
          <a:noFill/>
        </p:spPr>
        <p:txBody>
          <a:bodyPr wrap="square" lIns="0" tIns="0" rIns="0" bIns="0" anchor="t">
            <a:spAutoFit/>
          </a:bodyPr>
          <a:lstStyle/>
          <a:p>
            <a:pPr algn="r" rtl="1">
              <a:lnSpc>
                <a:spcPct val="105000"/>
              </a:lnSpc>
            </a:pPr>
            <a:r>
              <a:rPr lang="fa-IR" sz="3600" b="0">
                <a:solidFill>
                  <a:schemeClr val="bg1"/>
                </a:solidFill>
                <a:latin typeface="Vazirmatn"/>
                <a:ea typeface="Vazirmatn"/>
                <a:cs typeface="Vazirmatn"/>
              </a:rPr>
              <a:t>اصول مداخلهٔ چندجانبهٔ ایمن در کاهش وزن سالمندان</a:t>
            </a:r>
          </a:p>
        </p:txBody>
      </p:sp>
      <p:sp>
        <p:nvSpPr>
          <p:cNvPr id="6" name="Rectangle 5"/>
          <p:cNvSpPr/>
          <p:nvPr/>
        </p:nvSpPr>
        <p:spPr>
          <a:xfrm>
            <a:off x="10774375" y="1664208"/>
            <a:ext cx="594360" cy="45720"/>
          </a:xfrm>
          <a:prstGeom prst="rect">
            <a:avLst/>
          </a:prstGeom>
          <a:solidFill>
            <a:srgbClr val="5EA0F2"/>
          </a:solidFill>
          <a:ln>
            <a:noFill/>
          </a:ln>
          <a:effectLst/>
        </p:spPr>
        <p:txBody>
          <a:bodyPr rtlCol="0" anchor="ctr"/>
          <a:lstStyle/>
          <a:p>
            <a:pPr algn="ctr"/>
            <a:endParaRPr sz="2400">
              <a:solidFill>
                <a:schemeClr val="bg1"/>
              </a:solidFill>
            </a:endParaRPr>
          </a:p>
        </p:txBody>
      </p:sp>
      <p:sp>
        <p:nvSpPr>
          <p:cNvPr id="7" name="TextBox 6"/>
          <p:cNvSpPr txBox="1"/>
          <p:nvPr/>
        </p:nvSpPr>
        <p:spPr>
          <a:xfrm>
            <a:off x="822960" y="1828800"/>
            <a:ext cx="10545775" cy="291490"/>
          </a:xfrm>
          <a:prstGeom prst="rect">
            <a:avLst/>
          </a:prstGeom>
          <a:noFill/>
        </p:spPr>
        <p:txBody>
          <a:bodyPr wrap="square" lIns="0" tIns="0" rIns="0" bIns="0" anchor="t">
            <a:spAutoFit/>
          </a:bodyPr>
          <a:lstStyle/>
          <a:p>
            <a:pPr algn="r" rtl="1">
              <a:lnSpc>
                <a:spcPct val="115000"/>
              </a:lnSpc>
            </a:pPr>
            <a:r>
              <a:rPr lang="fa-IR" b="0">
                <a:solidFill>
                  <a:schemeClr val="bg1"/>
                </a:solidFill>
                <a:latin typeface="Vazirmatn"/>
                <a:ea typeface="Vazirmatn"/>
                <a:cs typeface="Vazirmatn"/>
              </a:rPr>
              <a:t>راهبرد چندوجهی و ایمن</a:t>
            </a:r>
          </a:p>
        </p:txBody>
      </p:sp>
      <p:sp>
        <p:nvSpPr>
          <p:cNvPr id="9" name="Rectangle 8"/>
          <p:cNvSpPr/>
          <p:nvPr/>
        </p:nvSpPr>
        <p:spPr>
          <a:xfrm>
            <a:off x="10692079" y="3026664"/>
            <a:ext cx="475488" cy="50292"/>
          </a:xfrm>
          <a:prstGeom prst="rect">
            <a:avLst/>
          </a:prstGeom>
          <a:solidFill>
            <a:srgbClr val="5EA0F2"/>
          </a:solidFill>
          <a:ln>
            <a:noFill/>
          </a:ln>
          <a:effectLst/>
        </p:spPr>
        <p:txBody>
          <a:bodyPr rtlCol="0" anchor="ctr"/>
          <a:lstStyle/>
          <a:p>
            <a:pPr algn="ctr"/>
            <a:endParaRPr sz="2400">
              <a:solidFill>
                <a:schemeClr val="bg1"/>
              </a:solidFill>
            </a:endParaRPr>
          </a:p>
        </p:txBody>
      </p:sp>
      <p:sp>
        <p:nvSpPr>
          <p:cNvPr id="10" name="TextBox 9"/>
          <p:cNvSpPr txBox="1"/>
          <p:nvPr/>
        </p:nvSpPr>
        <p:spPr>
          <a:xfrm>
            <a:off x="10618927" y="3282696"/>
            <a:ext cx="548640" cy="481222"/>
          </a:xfrm>
          <a:prstGeom prst="rect">
            <a:avLst/>
          </a:prstGeom>
          <a:noFill/>
        </p:spPr>
        <p:txBody>
          <a:bodyPr wrap="square" lIns="0" tIns="0" rIns="0" bIns="0" anchor="t">
            <a:spAutoFit/>
          </a:bodyPr>
          <a:lstStyle/>
          <a:p>
            <a:pPr algn="r" rtl="1">
              <a:lnSpc>
                <a:spcPct val="105000"/>
              </a:lnSpc>
            </a:pPr>
            <a:r>
              <a:rPr lang="fa-IR" sz="3200" b="1">
                <a:solidFill>
                  <a:schemeClr val="bg1"/>
                </a:solidFill>
                <a:latin typeface="Vazirmatn"/>
                <a:ea typeface="Vazirmatn"/>
                <a:cs typeface="Vazirmatn"/>
              </a:rPr>
              <a:t>۱</a:t>
            </a:r>
          </a:p>
        </p:txBody>
      </p:sp>
      <p:sp>
        <p:nvSpPr>
          <p:cNvPr id="11" name="TextBox 10"/>
          <p:cNvSpPr txBox="1"/>
          <p:nvPr/>
        </p:nvSpPr>
        <p:spPr>
          <a:xfrm>
            <a:off x="9152916" y="4078224"/>
            <a:ext cx="2014651" cy="323871"/>
          </a:xfrm>
          <a:prstGeom prst="rect">
            <a:avLst/>
          </a:prstGeom>
          <a:noFill/>
        </p:spPr>
        <p:txBody>
          <a:bodyPr wrap="square" lIns="0" tIns="0" rIns="0" bIns="0" anchor="t">
            <a:spAutoFit/>
          </a:bodyPr>
          <a:lstStyle/>
          <a:p>
            <a:pPr algn="r" rtl="1">
              <a:lnSpc>
                <a:spcPct val="115000"/>
              </a:lnSpc>
            </a:pPr>
            <a:r>
              <a:rPr lang="fa-IR" sz="2000" b="1">
                <a:solidFill>
                  <a:schemeClr val="bg1"/>
                </a:solidFill>
                <a:latin typeface="Vazirmatn"/>
                <a:ea typeface="Vazirmatn"/>
                <a:cs typeface="Vazirmatn"/>
              </a:rPr>
              <a:t>رژیم ملایم</a:t>
            </a:r>
          </a:p>
        </p:txBody>
      </p:sp>
      <p:sp>
        <p:nvSpPr>
          <p:cNvPr id="12" name="TextBox 11"/>
          <p:cNvSpPr txBox="1"/>
          <p:nvPr/>
        </p:nvSpPr>
        <p:spPr>
          <a:xfrm>
            <a:off x="9152916" y="4690872"/>
            <a:ext cx="2014651" cy="1247008"/>
          </a:xfrm>
          <a:prstGeom prst="rect">
            <a:avLst/>
          </a:prstGeom>
          <a:noFill/>
        </p:spPr>
        <p:txBody>
          <a:bodyPr wrap="square" lIns="0" tIns="0" rIns="0" bIns="0" anchor="t">
            <a:spAutoFit/>
          </a:bodyPr>
          <a:lstStyle/>
          <a:p>
            <a:pPr algn="r" rtl="1">
              <a:lnSpc>
                <a:spcPct val="130000"/>
              </a:lnSpc>
            </a:pPr>
            <a:r>
              <a:rPr lang="fa-IR" sz="1600" b="0">
                <a:solidFill>
                  <a:schemeClr val="bg1"/>
                </a:solidFill>
                <a:latin typeface="Vazirmatn"/>
                <a:ea typeface="Vazirmatn"/>
                <a:cs typeface="Vazirmatn"/>
              </a:rPr>
              <a:t>رژیم ملایم با کاهش ۵ تا ۱۰ درصد وزن در ۶ تا ۱۲ ماه، همراه با پروتئین و ویتامین D کافی.</a:t>
            </a:r>
          </a:p>
        </p:txBody>
      </p:sp>
      <p:sp>
        <p:nvSpPr>
          <p:cNvPr id="13" name="Rectangle 12"/>
          <p:cNvSpPr/>
          <p:nvPr/>
        </p:nvSpPr>
        <p:spPr>
          <a:xfrm>
            <a:off x="8795919" y="3026664"/>
            <a:ext cx="9525" cy="2825496"/>
          </a:xfrm>
          <a:prstGeom prst="rect">
            <a:avLst/>
          </a:prstGeom>
          <a:solidFill>
            <a:srgbClr val="2A3348"/>
          </a:solidFill>
          <a:ln>
            <a:noFill/>
          </a:ln>
          <a:effectLst/>
        </p:spPr>
        <p:txBody>
          <a:bodyPr rtlCol="0" anchor="ctr"/>
          <a:lstStyle/>
          <a:p>
            <a:pPr algn="ctr"/>
            <a:endParaRPr sz="2400">
              <a:solidFill>
                <a:schemeClr val="bg1"/>
              </a:solidFill>
            </a:endParaRPr>
          </a:p>
        </p:txBody>
      </p:sp>
      <p:sp>
        <p:nvSpPr>
          <p:cNvPr id="14" name="Rectangle 13"/>
          <p:cNvSpPr/>
          <p:nvPr/>
        </p:nvSpPr>
        <p:spPr>
          <a:xfrm>
            <a:off x="7982484" y="3026664"/>
            <a:ext cx="475488" cy="50292"/>
          </a:xfrm>
          <a:prstGeom prst="rect">
            <a:avLst/>
          </a:prstGeom>
          <a:solidFill>
            <a:srgbClr val="5EA0F2"/>
          </a:solidFill>
          <a:ln>
            <a:noFill/>
          </a:ln>
          <a:effectLst/>
        </p:spPr>
        <p:txBody>
          <a:bodyPr rtlCol="0" anchor="ctr"/>
          <a:lstStyle/>
          <a:p>
            <a:pPr algn="ctr"/>
            <a:endParaRPr sz="2400">
              <a:solidFill>
                <a:schemeClr val="bg1"/>
              </a:solidFill>
            </a:endParaRPr>
          </a:p>
        </p:txBody>
      </p:sp>
      <p:sp>
        <p:nvSpPr>
          <p:cNvPr id="15" name="TextBox 14"/>
          <p:cNvSpPr txBox="1"/>
          <p:nvPr/>
        </p:nvSpPr>
        <p:spPr>
          <a:xfrm>
            <a:off x="7909332" y="3282696"/>
            <a:ext cx="548640" cy="481222"/>
          </a:xfrm>
          <a:prstGeom prst="rect">
            <a:avLst/>
          </a:prstGeom>
          <a:noFill/>
        </p:spPr>
        <p:txBody>
          <a:bodyPr wrap="square" lIns="0" tIns="0" rIns="0" bIns="0" anchor="t">
            <a:spAutoFit/>
          </a:bodyPr>
          <a:lstStyle/>
          <a:p>
            <a:pPr algn="r" rtl="1">
              <a:lnSpc>
                <a:spcPct val="105000"/>
              </a:lnSpc>
            </a:pPr>
            <a:r>
              <a:rPr lang="fa-IR" sz="3200" b="1">
                <a:solidFill>
                  <a:schemeClr val="bg1"/>
                </a:solidFill>
                <a:latin typeface="Vazirmatn"/>
                <a:ea typeface="Vazirmatn"/>
                <a:cs typeface="Vazirmatn"/>
              </a:rPr>
              <a:t>۲</a:t>
            </a:r>
          </a:p>
        </p:txBody>
      </p:sp>
      <p:sp>
        <p:nvSpPr>
          <p:cNvPr id="16" name="TextBox 15"/>
          <p:cNvSpPr txBox="1"/>
          <p:nvPr/>
        </p:nvSpPr>
        <p:spPr>
          <a:xfrm>
            <a:off x="6443321" y="4078224"/>
            <a:ext cx="2014651" cy="323871"/>
          </a:xfrm>
          <a:prstGeom prst="rect">
            <a:avLst/>
          </a:prstGeom>
          <a:noFill/>
        </p:spPr>
        <p:txBody>
          <a:bodyPr wrap="square" lIns="0" tIns="0" rIns="0" bIns="0" anchor="t">
            <a:spAutoFit/>
          </a:bodyPr>
          <a:lstStyle/>
          <a:p>
            <a:pPr algn="r" rtl="1">
              <a:lnSpc>
                <a:spcPct val="115000"/>
              </a:lnSpc>
            </a:pPr>
            <a:r>
              <a:rPr lang="fa-IR" sz="2000" b="1">
                <a:solidFill>
                  <a:schemeClr val="bg1"/>
                </a:solidFill>
                <a:latin typeface="Vazirmatn"/>
                <a:ea typeface="Vazirmatn"/>
                <a:cs typeface="Vazirmatn"/>
              </a:rPr>
              <a:t>تمرین مقاومتی</a:t>
            </a:r>
          </a:p>
        </p:txBody>
      </p:sp>
      <p:sp>
        <p:nvSpPr>
          <p:cNvPr id="17" name="TextBox 16"/>
          <p:cNvSpPr txBox="1"/>
          <p:nvPr/>
        </p:nvSpPr>
        <p:spPr>
          <a:xfrm>
            <a:off x="6443321" y="4690872"/>
            <a:ext cx="2014651" cy="926920"/>
          </a:xfrm>
          <a:prstGeom prst="rect">
            <a:avLst/>
          </a:prstGeom>
          <a:noFill/>
        </p:spPr>
        <p:txBody>
          <a:bodyPr wrap="square" lIns="0" tIns="0" rIns="0" bIns="0" anchor="t">
            <a:spAutoFit/>
          </a:bodyPr>
          <a:lstStyle/>
          <a:p>
            <a:pPr algn="r" rtl="1">
              <a:lnSpc>
                <a:spcPct val="130000"/>
              </a:lnSpc>
            </a:pPr>
            <a:r>
              <a:rPr lang="fa-IR" sz="1600" b="0">
                <a:solidFill>
                  <a:schemeClr val="bg1"/>
                </a:solidFill>
                <a:latin typeface="Vazirmatn"/>
                <a:ea typeface="Vazirmatn"/>
                <a:cs typeface="Vazirmatn"/>
              </a:rPr>
              <a:t>تمرین مقاومتی و هوازی منظم با پیشرفت تدریجی و نظارت ایمنی.</a:t>
            </a:r>
          </a:p>
        </p:txBody>
      </p:sp>
      <p:sp>
        <p:nvSpPr>
          <p:cNvPr id="18" name="Rectangle 17"/>
          <p:cNvSpPr/>
          <p:nvPr/>
        </p:nvSpPr>
        <p:spPr>
          <a:xfrm>
            <a:off x="6086324" y="3026664"/>
            <a:ext cx="9525" cy="2825496"/>
          </a:xfrm>
          <a:prstGeom prst="rect">
            <a:avLst/>
          </a:prstGeom>
          <a:solidFill>
            <a:srgbClr val="2A3348"/>
          </a:solidFill>
          <a:ln>
            <a:noFill/>
          </a:ln>
          <a:effectLst/>
        </p:spPr>
        <p:txBody>
          <a:bodyPr rtlCol="0" anchor="ctr"/>
          <a:lstStyle/>
          <a:p>
            <a:pPr algn="ctr"/>
            <a:endParaRPr sz="2400">
              <a:solidFill>
                <a:schemeClr val="bg1"/>
              </a:solidFill>
            </a:endParaRPr>
          </a:p>
        </p:txBody>
      </p:sp>
      <p:sp>
        <p:nvSpPr>
          <p:cNvPr id="19" name="Rectangle 18"/>
          <p:cNvSpPr/>
          <p:nvPr/>
        </p:nvSpPr>
        <p:spPr>
          <a:xfrm>
            <a:off x="5272889" y="3026664"/>
            <a:ext cx="475488" cy="50292"/>
          </a:xfrm>
          <a:prstGeom prst="rect">
            <a:avLst/>
          </a:prstGeom>
          <a:solidFill>
            <a:srgbClr val="5EA0F2"/>
          </a:solidFill>
          <a:ln>
            <a:noFill/>
          </a:ln>
          <a:effectLst/>
        </p:spPr>
        <p:txBody>
          <a:bodyPr rtlCol="0" anchor="ctr"/>
          <a:lstStyle/>
          <a:p>
            <a:pPr algn="ctr"/>
            <a:endParaRPr sz="2400">
              <a:solidFill>
                <a:schemeClr val="bg1"/>
              </a:solidFill>
            </a:endParaRPr>
          </a:p>
        </p:txBody>
      </p:sp>
      <p:sp>
        <p:nvSpPr>
          <p:cNvPr id="20" name="TextBox 19"/>
          <p:cNvSpPr txBox="1"/>
          <p:nvPr/>
        </p:nvSpPr>
        <p:spPr>
          <a:xfrm>
            <a:off x="5199737" y="3282696"/>
            <a:ext cx="548640" cy="481222"/>
          </a:xfrm>
          <a:prstGeom prst="rect">
            <a:avLst/>
          </a:prstGeom>
          <a:noFill/>
        </p:spPr>
        <p:txBody>
          <a:bodyPr wrap="square" lIns="0" tIns="0" rIns="0" bIns="0" anchor="t">
            <a:spAutoFit/>
          </a:bodyPr>
          <a:lstStyle/>
          <a:p>
            <a:pPr algn="r" rtl="1">
              <a:lnSpc>
                <a:spcPct val="105000"/>
              </a:lnSpc>
            </a:pPr>
            <a:r>
              <a:rPr lang="fa-IR" sz="3200" b="1">
                <a:solidFill>
                  <a:schemeClr val="bg1"/>
                </a:solidFill>
                <a:latin typeface="Vazirmatn"/>
                <a:ea typeface="Vazirmatn"/>
                <a:cs typeface="Vazirmatn"/>
              </a:rPr>
              <a:t>۳</a:t>
            </a:r>
          </a:p>
        </p:txBody>
      </p:sp>
      <p:sp>
        <p:nvSpPr>
          <p:cNvPr id="21" name="TextBox 20"/>
          <p:cNvSpPr txBox="1"/>
          <p:nvPr/>
        </p:nvSpPr>
        <p:spPr>
          <a:xfrm>
            <a:off x="3733726" y="4078224"/>
            <a:ext cx="2014651" cy="323871"/>
          </a:xfrm>
          <a:prstGeom prst="rect">
            <a:avLst/>
          </a:prstGeom>
          <a:noFill/>
        </p:spPr>
        <p:txBody>
          <a:bodyPr wrap="square" lIns="0" tIns="0" rIns="0" bIns="0" anchor="t">
            <a:spAutoFit/>
          </a:bodyPr>
          <a:lstStyle/>
          <a:p>
            <a:pPr algn="r" rtl="1">
              <a:lnSpc>
                <a:spcPct val="115000"/>
              </a:lnSpc>
            </a:pPr>
            <a:r>
              <a:rPr lang="fa-IR" sz="2000" b="1">
                <a:solidFill>
                  <a:schemeClr val="bg1"/>
                </a:solidFill>
                <a:latin typeface="Vazirmatn"/>
                <a:ea typeface="Vazirmatn"/>
                <a:cs typeface="Vazirmatn"/>
              </a:rPr>
              <a:t>اصلاح داروها</a:t>
            </a:r>
          </a:p>
        </p:txBody>
      </p:sp>
      <p:sp>
        <p:nvSpPr>
          <p:cNvPr id="22" name="TextBox 21"/>
          <p:cNvSpPr txBox="1"/>
          <p:nvPr/>
        </p:nvSpPr>
        <p:spPr>
          <a:xfrm>
            <a:off x="3733726" y="4690872"/>
            <a:ext cx="2014651" cy="926920"/>
          </a:xfrm>
          <a:prstGeom prst="rect">
            <a:avLst/>
          </a:prstGeom>
          <a:noFill/>
        </p:spPr>
        <p:txBody>
          <a:bodyPr wrap="square" lIns="0" tIns="0" rIns="0" bIns="0" anchor="t">
            <a:spAutoFit/>
          </a:bodyPr>
          <a:lstStyle/>
          <a:p>
            <a:pPr algn="r" rtl="1">
              <a:lnSpc>
                <a:spcPct val="130000"/>
              </a:lnSpc>
            </a:pPr>
            <a:r>
              <a:rPr lang="fa-IR" sz="1600" b="0">
                <a:solidFill>
                  <a:schemeClr val="bg1"/>
                </a:solidFill>
                <a:latin typeface="Vazirmatn"/>
                <a:ea typeface="Vazirmatn"/>
                <a:cs typeface="Vazirmatn"/>
              </a:rPr>
              <a:t>اصلاح داروهای تشدیدکننده چاقی و کنترل قند، فشارخون و دیس‌لیپیدمی.</a:t>
            </a:r>
          </a:p>
        </p:txBody>
      </p:sp>
      <p:sp>
        <p:nvSpPr>
          <p:cNvPr id="23" name="Rectangle 22"/>
          <p:cNvSpPr/>
          <p:nvPr/>
        </p:nvSpPr>
        <p:spPr>
          <a:xfrm>
            <a:off x="3376729" y="3026664"/>
            <a:ext cx="9525" cy="2825496"/>
          </a:xfrm>
          <a:prstGeom prst="rect">
            <a:avLst/>
          </a:prstGeom>
          <a:solidFill>
            <a:srgbClr val="2A3348"/>
          </a:solidFill>
          <a:ln>
            <a:noFill/>
          </a:ln>
          <a:effectLst/>
        </p:spPr>
        <p:txBody>
          <a:bodyPr rtlCol="0" anchor="ctr"/>
          <a:lstStyle/>
          <a:p>
            <a:pPr algn="ctr"/>
            <a:endParaRPr sz="2400">
              <a:solidFill>
                <a:schemeClr val="bg1"/>
              </a:solidFill>
            </a:endParaRPr>
          </a:p>
        </p:txBody>
      </p:sp>
      <p:sp>
        <p:nvSpPr>
          <p:cNvPr id="24" name="Rectangle 23"/>
          <p:cNvSpPr/>
          <p:nvPr/>
        </p:nvSpPr>
        <p:spPr>
          <a:xfrm>
            <a:off x="2563294" y="3026664"/>
            <a:ext cx="475488" cy="50292"/>
          </a:xfrm>
          <a:prstGeom prst="rect">
            <a:avLst/>
          </a:prstGeom>
          <a:solidFill>
            <a:srgbClr val="5EA0F2"/>
          </a:solidFill>
          <a:ln>
            <a:noFill/>
          </a:ln>
          <a:effectLst/>
        </p:spPr>
        <p:txBody>
          <a:bodyPr rtlCol="0" anchor="ctr"/>
          <a:lstStyle/>
          <a:p>
            <a:pPr algn="ctr"/>
            <a:endParaRPr sz="2400">
              <a:solidFill>
                <a:schemeClr val="bg1"/>
              </a:solidFill>
            </a:endParaRPr>
          </a:p>
        </p:txBody>
      </p:sp>
      <p:sp>
        <p:nvSpPr>
          <p:cNvPr id="25" name="TextBox 24"/>
          <p:cNvSpPr txBox="1"/>
          <p:nvPr/>
        </p:nvSpPr>
        <p:spPr>
          <a:xfrm>
            <a:off x="2490142" y="3282696"/>
            <a:ext cx="548640" cy="481222"/>
          </a:xfrm>
          <a:prstGeom prst="rect">
            <a:avLst/>
          </a:prstGeom>
          <a:noFill/>
        </p:spPr>
        <p:txBody>
          <a:bodyPr wrap="square" lIns="0" tIns="0" rIns="0" bIns="0" anchor="t">
            <a:spAutoFit/>
          </a:bodyPr>
          <a:lstStyle/>
          <a:p>
            <a:pPr algn="r" rtl="1">
              <a:lnSpc>
                <a:spcPct val="105000"/>
              </a:lnSpc>
            </a:pPr>
            <a:r>
              <a:rPr lang="fa-IR" sz="3200" b="1">
                <a:solidFill>
                  <a:schemeClr val="bg1"/>
                </a:solidFill>
                <a:latin typeface="Vazirmatn"/>
                <a:ea typeface="Vazirmatn"/>
                <a:cs typeface="Vazirmatn"/>
              </a:rPr>
              <a:t>۴</a:t>
            </a:r>
          </a:p>
        </p:txBody>
      </p:sp>
      <p:sp>
        <p:nvSpPr>
          <p:cNvPr id="26" name="TextBox 25"/>
          <p:cNvSpPr txBox="1"/>
          <p:nvPr/>
        </p:nvSpPr>
        <p:spPr>
          <a:xfrm>
            <a:off x="1024131" y="4078224"/>
            <a:ext cx="2014651" cy="323871"/>
          </a:xfrm>
          <a:prstGeom prst="rect">
            <a:avLst/>
          </a:prstGeom>
          <a:noFill/>
        </p:spPr>
        <p:txBody>
          <a:bodyPr wrap="square" lIns="0" tIns="0" rIns="0" bIns="0" anchor="t">
            <a:spAutoFit/>
          </a:bodyPr>
          <a:lstStyle/>
          <a:p>
            <a:pPr algn="r" rtl="1">
              <a:lnSpc>
                <a:spcPct val="115000"/>
              </a:lnSpc>
            </a:pPr>
            <a:r>
              <a:rPr lang="fa-IR" sz="2000" b="1">
                <a:solidFill>
                  <a:schemeClr val="bg1"/>
                </a:solidFill>
                <a:latin typeface="Vazirmatn"/>
                <a:ea typeface="Vazirmatn"/>
                <a:cs typeface="Vazirmatn"/>
              </a:rPr>
              <a:t>پرهیز از رژیم سخت</a:t>
            </a:r>
          </a:p>
        </p:txBody>
      </p:sp>
      <p:sp>
        <p:nvSpPr>
          <p:cNvPr id="27" name="TextBox 26"/>
          <p:cNvSpPr txBox="1"/>
          <p:nvPr/>
        </p:nvSpPr>
        <p:spPr>
          <a:xfrm>
            <a:off x="1024131" y="4690872"/>
            <a:ext cx="2014651" cy="606833"/>
          </a:xfrm>
          <a:prstGeom prst="rect">
            <a:avLst/>
          </a:prstGeom>
          <a:noFill/>
        </p:spPr>
        <p:txBody>
          <a:bodyPr wrap="square" lIns="0" tIns="0" rIns="0" bIns="0" anchor="t">
            <a:spAutoFit/>
          </a:bodyPr>
          <a:lstStyle/>
          <a:p>
            <a:pPr algn="r" rtl="1">
              <a:lnSpc>
                <a:spcPct val="130000"/>
              </a:lnSpc>
            </a:pPr>
            <a:r>
              <a:rPr lang="fa-IR" sz="1600" b="0">
                <a:solidFill>
                  <a:schemeClr val="bg1"/>
                </a:solidFill>
                <a:latin typeface="Vazirmatn"/>
                <a:ea typeface="Vazirmatn"/>
                <a:cs typeface="Vazirmatn"/>
              </a:rPr>
              <a:t>پرهیز از رژیم‌های بسیار کم‌کالری و کاهش وزن سریع.</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gradFill rotWithShape="1">
            <a:gsLst>
              <a:gs pos="0">
                <a:srgbClr val="2D3038"/>
              </a:gs>
              <a:gs pos="100000">
                <a:srgbClr val="0B0F18"/>
              </a:gs>
            </a:gsLst>
            <a:lin ang="5400000" scaled="0"/>
          </a:gradFill>
          <a:ln>
            <a:noFill/>
          </a:ln>
          <a:effectLst/>
        </p:spPr>
        <p:txBody>
          <a:bodyPr rtlCol="0" anchor="ctr"/>
          <a:lstStyle/>
          <a:p>
            <a:pPr algn="ctr"/>
            <a:endParaRPr/>
          </a:p>
        </p:txBody>
      </p:sp>
      <p:sp>
        <p:nvSpPr>
          <p:cNvPr id="3" name="Oval 2"/>
          <p:cNvSpPr/>
          <p:nvPr/>
        </p:nvSpPr>
        <p:spPr>
          <a:xfrm>
            <a:off x="640080" y="4709160"/>
            <a:ext cx="82296" cy="82296"/>
          </a:xfrm>
          <a:prstGeom prst="ellipse">
            <a:avLst/>
          </a:prstGeom>
          <a:solidFill>
            <a:srgbClr val="9FB4D8"/>
          </a:solidFill>
          <a:ln>
            <a:noFill/>
          </a:ln>
          <a:effectLst/>
        </p:spPr>
        <p:txBody>
          <a:bodyPr rtlCol="0" anchor="ctr"/>
          <a:lstStyle/>
          <a:p>
            <a:pPr algn="ctr"/>
            <a:endParaRPr/>
          </a:p>
        </p:txBody>
      </p:sp>
      <p:sp>
        <p:nvSpPr>
          <p:cNvPr id="4" name="Oval 3"/>
          <p:cNvSpPr/>
          <p:nvPr/>
        </p:nvSpPr>
        <p:spPr>
          <a:xfrm>
            <a:off x="1408176" y="4709160"/>
            <a:ext cx="82296" cy="82296"/>
          </a:xfrm>
          <a:prstGeom prst="ellipse">
            <a:avLst/>
          </a:prstGeom>
          <a:solidFill>
            <a:srgbClr val="9FB4D8"/>
          </a:solidFill>
          <a:ln>
            <a:noFill/>
          </a:ln>
          <a:effectLst/>
        </p:spPr>
        <p:txBody>
          <a:bodyPr rtlCol="0" anchor="ctr"/>
          <a:lstStyle/>
          <a:p>
            <a:pPr algn="ctr"/>
            <a:endParaRPr/>
          </a:p>
        </p:txBody>
      </p:sp>
      <p:sp>
        <p:nvSpPr>
          <p:cNvPr id="5" name="Oval 4"/>
          <p:cNvSpPr/>
          <p:nvPr/>
        </p:nvSpPr>
        <p:spPr>
          <a:xfrm>
            <a:off x="2176272" y="4709160"/>
            <a:ext cx="82296" cy="82296"/>
          </a:xfrm>
          <a:prstGeom prst="ellipse">
            <a:avLst/>
          </a:prstGeom>
          <a:solidFill>
            <a:srgbClr val="9FB4D8"/>
          </a:solidFill>
          <a:ln>
            <a:noFill/>
          </a:ln>
          <a:effectLst/>
        </p:spPr>
        <p:txBody>
          <a:bodyPr rtlCol="0" anchor="ctr"/>
          <a:lstStyle/>
          <a:p>
            <a:pPr algn="ctr"/>
            <a:endParaRPr/>
          </a:p>
        </p:txBody>
      </p:sp>
      <p:sp>
        <p:nvSpPr>
          <p:cNvPr id="6" name="Oval 5"/>
          <p:cNvSpPr/>
          <p:nvPr/>
        </p:nvSpPr>
        <p:spPr>
          <a:xfrm>
            <a:off x="2944368" y="4709160"/>
            <a:ext cx="82296" cy="82296"/>
          </a:xfrm>
          <a:prstGeom prst="ellipse">
            <a:avLst/>
          </a:prstGeom>
          <a:solidFill>
            <a:srgbClr val="9FB4D8"/>
          </a:solidFill>
          <a:ln>
            <a:noFill/>
          </a:ln>
          <a:effectLst/>
        </p:spPr>
        <p:txBody>
          <a:bodyPr rtlCol="0" anchor="ctr"/>
          <a:lstStyle/>
          <a:p>
            <a:pPr algn="ctr"/>
            <a:endParaRPr/>
          </a:p>
        </p:txBody>
      </p:sp>
      <p:sp>
        <p:nvSpPr>
          <p:cNvPr id="7" name="Oval 6"/>
          <p:cNvSpPr/>
          <p:nvPr/>
        </p:nvSpPr>
        <p:spPr>
          <a:xfrm>
            <a:off x="3712464" y="4709160"/>
            <a:ext cx="82296" cy="82296"/>
          </a:xfrm>
          <a:prstGeom prst="ellipse">
            <a:avLst/>
          </a:prstGeom>
          <a:solidFill>
            <a:srgbClr val="9FB4D8"/>
          </a:solidFill>
          <a:ln>
            <a:noFill/>
          </a:ln>
          <a:effectLst/>
        </p:spPr>
        <p:txBody>
          <a:bodyPr rtlCol="0" anchor="ctr"/>
          <a:lstStyle/>
          <a:p>
            <a:pPr algn="ctr"/>
            <a:endParaRPr/>
          </a:p>
        </p:txBody>
      </p:sp>
      <p:sp>
        <p:nvSpPr>
          <p:cNvPr id="8" name="Oval 7"/>
          <p:cNvSpPr/>
          <p:nvPr/>
        </p:nvSpPr>
        <p:spPr>
          <a:xfrm>
            <a:off x="1024128" y="5093208"/>
            <a:ext cx="82296" cy="82296"/>
          </a:xfrm>
          <a:prstGeom prst="ellipse">
            <a:avLst/>
          </a:prstGeom>
          <a:solidFill>
            <a:srgbClr val="9FB4D8"/>
          </a:solidFill>
          <a:ln>
            <a:noFill/>
          </a:ln>
          <a:effectLst/>
        </p:spPr>
        <p:txBody>
          <a:bodyPr rtlCol="0" anchor="ctr"/>
          <a:lstStyle/>
          <a:p>
            <a:pPr algn="ctr"/>
            <a:endParaRPr/>
          </a:p>
        </p:txBody>
      </p:sp>
      <p:sp>
        <p:nvSpPr>
          <p:cNvPr id="9" name="Oval 8"/>
          <p:cNvSpPr/>
          <p:nvPr/>
        </p:nvSpPr>
        <p:spPr>
          <a:xfrm>
            <a:off x="1792224" y="5093208"/>
            <a:ext cx="82296" cy="82296"/>
          </a:xfrm>
          <a:prstGeom prst="ellipse">
            <a:avLst/>
          </a:prstGeom>
          <a:solidFill>
            <a:srgbClr val="9FB4D8"/>
          </a:solidFill>
          <a:ln>
            <a:noFill/>
          </a:ln>
          <a:effectLst/>
        </p:spPr>
        <p:txBody>
          <a:bodyPr rtlCol="0" anchor="ctr"/>
          <a:lstStyle/>
          <a:p>
            <a:pPr algn="ctr"/>
            <a:endParaRPr/>
          </a:p>
        </p:txBody>
      </p:sp>
      <p:sp>
        <p:nvSpPr>
          <p:cNvPr id="10" name="Oval 9"/>
          <p:cNvSpPr/>
          <p:nvPr/>
        </p:nvSpPr>
        <p:spPr>
          <a:xfrm>
            <a:off x="2560320" y="5093208"/>
            <a:ext cx="82296" cy="82296"/>
          </a:xfrm>
          <a:prstGeom prst="ellipse">
            <a:avLst/>
          </a:prstGeom>
          <a:solidFill>
            <a:srgbClr val="9FB4D8"/>
          </a:solidFill>
          <a:ln>
            <a:noFill/>
          </a:ln>
          <a:effectLst/>
        </p:spPr>
        <p:txBody>
          <a:bodyPr rtlCol="0" anchor="ctr"/>
          <a:lstStyle/>
          <a:p>
            <a:pPr algn="ctr"/>
            <a:endParaRPr/>
          </a:p>
        </p:txBody>
      </p:sp>
      <p:sp>
        <p:nvSpPr>
          <p:cNvPr id="11" name="Oval 10"/>
          <p:cNvSpPr/>
          <p:nvPr/>
        </p:nvSpPr>
        <p:spPr>
          <a:xfrm>
            <a:off x="3328416" y="5093208"/>
            <a:ext cx="82296" cy="82296"/>
          </a:xfrm>
          <a:prstGeom prst="ellipse">
            <a:avLst/>
          </a:prstGeom>
          <a:solidFill>
            <a:srgbClr val="9FB4D8"/>
          </a:solidFill>
          <a:ln>
            <a:noFill/>
          </a:ln>
          <a:effectLst/>
        </p:spPr>
        <p:txBody>
          <a:bodyPr rtlCol="0" anchor="ctr"/>
          <a:lstStyle/>
          <a:p>
            <a:pPr algn="ctr"/>
            <a:endParaRPr/>
          </a:p>
        </p:txBody>
      </p:sp>
      <p:sp>
        <p:nvSpPr>
          <p:cNvPr id="12" name="Oval 11"/>
          <p:cNvSpPr/>
          <p:nvPr/>
        </p:nvSpPr>
        <p:spPr>
          <a:xfrm>
            <a:off x="640080" y="5477256"/>
            <a:ext cx="82296" cy="82296"/>
          </a:xfrm>
          <a:prstGeom prst="ellipse">
            <a:avLst/>
          </a:prstGeom>
          <a:solidFill>
            <a:srgbClr val="9FB4D8"/>
          </a:solidFill>
          <a:ln>
            <a:noFill/>
          </a:ln>
          <a:effectLst/>
        </p:spPr>
        <p:txBody>
          <a:bodyPr rtlCol="0" anchor="ctr"/>
          <a:lstStyle/>
          <a:p>
            <a:pPr algn="ctr"/>
            <a:endParaRPr/>
          </a:p>
        </p:txBody>
      </p:sp>
      <p:sp>
        <p:nvSpPr>
          <p:cNvPr id="13" name="Oval 12"/>
          <p:cNvSpPr/>
          <p:nvPr/>
        </p:nvSpPr>
        <p:spPr>
          <a:xfrm>
            <a:off x="1408176" y="5477256"/>
            <a:ext cx="82296" cy="82296"/>
          </a:xfrm>
          <a:prstGeom prst="ellipse">
            <a:avLst/>
          </a:prstGeom>
          <a:solidFill>
            <a:srgbClr val="9FB4D8"/>
          </a:solidFill>
          <a:ln>
            <a:noFill/>
          </a:ln>
          <a:effectLst/>
        </p:spPr>
        <p:txBody>
          <a:bodyPr rtlCol="0" anchor="ctr"/>
          <a:lstStyle/>
          <a:p>
            <a:pPr algn="ctr"/>
            <a:endParaRPr/>
          </a:p>
        </p:txBody>
      </p:sp>
      <p:sp>
        <p:nvSpPr>
          <p:cNvPr id="14" name="Oval 13"/>
          <p:cNvSpPr/>
          <p:nvPr/>
        </p:nvSpPr>
        <p:spPr>
          <a:xfrm>
            <a:off x="2176272" y="5477256"/>
            <a:ext cx="82296" cy="82296"/>
          </a:xfrm>
          <a:prstGeom prst="ellipse">
            <a:avLst/>
          </a:prstGeom>
          <a:solidFill>
            <a:srgbClr val="9FB4D8"/>
          </a:solidFill>
          <a:ln>
            <a:noFill/>
          </a:ln>
          <a:effectLst/>
        </p:spPr>
        <p:txBody>
          <a:bodyPr rtlCol="0" anchor="ctr"/>
          <a:lstStyle/>
          <a:p>
            <a:pPr algn="ctr"/>
            <a:endParaRPr/>
          </a:p>
        </p:txBody>
      </p:sp>
      <p:sp>
        <p:nvSpPr>
          <p:cNvPr id="15" name="Oval 14"/>
          <p:cNvSpPr/>
          <p:nvPr/>
        </p:nvSpPr>
        <p:spPr>
          <a:xfrm>
            <a:off x="2944368" y="5477256"/>
            <a:ext cx="82296" cy="82296"/>
          </a:xfrm>
          <a:prstGeom prst="ellipse">
            <a:avLst/>
          </a:prstGeom>
          <a:solidFill>
            <a:srgbClr val="9FB4D8"/>
          </a:solidFill>
          <a:ln>
            <a:noFill/>
          </a:ln>
          <a:effectLst/>
        </p:spPr>
        <p:txBody>
          <a:bodyPr rtlCol="0" anchor="ctr"/>
          <a:lstStyle/>
          <a:p>
            <a:pPr algn="ctr"/>
            <a:endParaRPr/>
          </a:p>
        </p:txBody>
      </p:sp>
      <p:sp>
        <p:nvSpPr>
          <p:cNvPr id="16" name="Oval 15"/>
          <p:cNvSpPr/>
          <p:nvPr/>
        </p:nvSpPr>
        <p:spPr>
          <a:xfrm>
            <a:off x="3712464" y="5477256"/>
            <a:ext cx="82296" cy="82296"/>
          </a:xfrm>
          <a:prstGeom prst="ellipse">
            <a:avLst/>
          </a:prstGeom>
          <a:solidFill>
            <a:srgbClr val="9FB4D8"/>
          </a:solidFill>
          <a:ln>
            <a:noFill/>
          </a:ln>
          <a:effectLst/>
        </p:spPr>
        <p:txBody>
          <a:bodyPr rtlCol="0" anchor="ctr"/>
          <a:lstStyle/>
          <a:p>
            <a:pPr algn="ctr"/>
            <a:endParaRPr/>
          </a:p>
        </p:txBody>
      </p:sp>
      <p:sp>
        <p:nvSpPr>
          <p:cNvPr id="17" name="Oval 16"/>
          <p:cNvSpPr/>
          <p:nvPr/>
        </p:nvSpPr>
        <p:spPr>
          <a:xfrm>
            <a:off x="1024128" y="5861304"/>
            <a:ext cx="82296" cy="82296"/>
          </a:xfrm>
          <a:prstGeom prst="ellipse">
            <a:avLst/>
          </a:prstGeom>
          <a:solidFill>
            <a:srgbClr val="9FB4D8"/>
          </a:solidFill>
          <a:ln>
            <a:noFill/>
          </a:ln>
          <a:effectLst/>
        </p:spPr>
        <p:txBody>
          <a:bodyPr rtlCol="0" anchor="ctr"/>
          <a:lstStyle/>
          <a:p>
            <a:pPr algn="ctr"/>
            <a:endParaRPr/>
          </a:p>
        </p:txBody>
      </p:sp>
      <p:sp>
        <p:nvSpPr>
          <p:cNvPr id="18" name="Oval 17"/>
          <p:cNvSpPr/>
          <p:nvPr/>
        </p:nvSpPr>
        <p:spPr>
          <a:xfrm>
            <a:off x="1792224" y="5861304"/>
            <a:ext cx="82296" cy="82296"/>
          </a:xfrm>
          <a:prstGeom prst="ellipse">
            <a:avLst/>
          </a:prstGeom>
          <a:solidFill>
            <a:srgbClr val="9FB4D8"/>
          </a:solidFill>
          <a:ln>
            <a:noFill/>
          </a:ln>
          <a:effectLst/>
        </p:spPr>
        <p:txBody>
          <a:bodyPr rtlCol="0" anchor="ctr"/>
          <a:lstStyle/>
          <a:p>
            <a:pPr algn="ctr"/>
            <a:endParaRPr/>
          </a:p>
        </p:txBody>
      </p:sp>
      <p:sp>
        <p:nvSpPr>
          <p:cNvPr id="19" name="Oval 18"/>
          <p:cNvSpPr/>
          <p:nvPr/>
        </p:nvSpPr>
        <p:spPr>
          <a:xfrm>
            <a:off x="2560320" y="5861304"/>
            <a:ext cx="82296" cy="82296"/>
          </a:xfrm>
          <a:prstGeom prst="ellipse">
            <a:avLst/>
          </a:prstGeom>
          <a:solidFill>
            <a:srgbClr val="9FB4D8"/>
          </a:solidFill>
          <a:ln>
            <a:noFill/>
          </a:ln>
          <a:effectLst/>
        </p:spPr>
        <p:txBody>
          <a:bodyPr rtlCol="0" anchor="ctr"/>
          <a:lstStyle/>
          <a:p>
            <a:pPr algn="ctr"/>
            <a:endParaRPr/>
          </a:p>
        </p:txBody>
      </p:sp>
      <p:sp>
        <p:nvSpPr>
          <p:cNvPr id="20" name="Oval 19"/>
          <p:cNvSpPr/>
          <p:nvPr/>
        </p:nvSpPr>
        <p:spPr>
          <a:xfrm>
            <a:off x="3328416" y="5861304"/>
            <a:ext cx="82296" cy="82296"/>
          </a:xfrm>
          <a:prstGeom prst="ellipse">
            <a:avLst/>
          </a:prstGeom>
          <a:solidFill>
            <a:srgbClr val="9FB4D8"/>
          </a:solidFill>
          <a:ln>
            <a:noFill/>
          </a:ln>
          <a:effectLst/>
        </p:spPr>
        <p:txBody>
          <a:bodyPr rtlCol="0" anchor="ctr"/>
          <a:lstStyle/>
          <a:p>
            <a:pPr algn="ctr"/>
            <a:endParaRPr/>
          </a:p>
        </p:txBody>
      </p:sp>
      <p:sp>
        <p:nvSpPr>
          <p:cNvPr id="21" name="Oval 20"/>
          <p:cNvSpPr/>
          <p:nvPr/>
        </p:nvSpPr>
        <p:spPr>
          <a:xfrm>
            <a:off x="640080" y="6245352"/>
            <a:ext cx="82296" cy="82296"/>
          </a:xfrm>
          <a:prstGeom prst="ellipse">
            <a:avLst/>
          </a:prstGeom>
          <a:solidFill>
            <a:srgbClr val="9FB4D8"/>
          </a:solidFill>
          <a:ln>
            <a:noFill/>
          </a:ln>
          <a:effectLst/>
        </p:spPr>
        <p:txBody>
          <a:bodyPr rtlCol="0" anchor="ctr"/>
          <a:lstStyle/>
          <a:p>
            <a:pPr algn="ctr"/>
            <a:endParaRPr/>
          </a:p>
        </p:txBody>
      </p:sp>
      <p:sp>
        <p:nvSpPr>
          <p:cNvPr id="22" name="Oval 21"/>
          <p:cNvSpPr/>
          <p:nvPr/>
        </p:nvSpPr>
        <p:spPr>
          <a:xfrm>
            <a:off x="1408176" y="6245352"/>
            <a:ext cx="82296" cy="82296"/>
          </a:xfrm>
          <a:prstGeom prst="ellipse">
            <a:avLst/>
          </a:prstGeom>
          <a:solidFill>
            <a:srgbClr val="9FB4D8"/>
          </a:solidFill>
          <a:ln>
            <a:noFill/>
          </a:ln>
          <a:effectLst/>
        </p:spPr>
        <p:txBody>
          <a:bodyPr rtlCol="0" anchor="ctr"/>
          <a:lstStyle/>
          <a:p>
            <a:pPr algn="ctr"/>
            <a:endParaRPr/>
          </a:p>
        </p:txBody>
      </p:sp>
      <p:sp>
        <p:nvSpPr>
          <p:cNvPr id="23" name="Oval 22"/>
          <p:cNvSpPr/>
          <p:nvPr/>
        </p:nvSpPr>
        <p:spPr>
          <a:xfrm>
            <a:off x="2176272" y="6245352"/>
            <a:ext cx="82296" cy="82296"/>
          </a:xfrm>
          <a:prstGeom prst="ellipse">
            <a:avLst/>
          </a:prstGeom>
          <a:solidFill>
            <a:srgbClr val="9FB4D8"/>
          </a:solidFill>
          <a:ln>
            <a:noFill/>
          </a:ln>
          <a:effectLst/>
        </p:spPr>
        <p:txBody>
          <a:bodyPr rtlCol="0" anchor="ctr"/>
          <a:lstStyle/>
          <a:p>
            <a:pPr algn="ctr"/>
            <a:endParaRPr/>
          </a:p>
        </p:txBody>
      </p:sp>
      <p:sp>
        <p:nvSpPr>
          <p:cNvPr id="24" name="Oval 23"/>
          <p:cNvSpPr/>
          <p:nvPr/>
        </p:nvSpPr>
        <p:spPr>
          <a:xfrm>
            <a:off x="2944368" y="6245352"/>
            <a:ext cx="82296" cy="82296"/>
          </a:xfrm>
          <a:prstGeom prst="ellipse">
            <a:avLst/>
          </a:prstGeom>
          <a:solidFill>
            <a:srgbClr val="9FB4D8"/>
          </a:solidFill>
          <a:ln>
            <a:noFill/>
          </a:ln>
          <a:effectLst/>
        </p:spPr>
        <p:txBody>
          <a:bodyPr rtlCol="0" anchor="ctr"/>
          <a:lstStyle/>
          <a:p>
            <a:pPr algn="ctr"/>
            <a:endParaRPr/>
          </a:p>
        </p:txBody>
      </p:sp>
      <p:sp>
        <p:nvSpPr>
          <p:cNvPr id="25" name="Oval 24"/>
          <p:cNvSpPr/>
          <p:nvPr/>
        </p:nvSpPr>
        <p:spPr>
          <a:xfrm>
            <a:off x="3712464" y="6245352"/>
            <a:ext cx="82296" cy="82296"/>
          </a:xfrm>
          <a:prstGeom prst="ellipse">
            <a:avLst/>
          </a:prstGeom>
          <a:solidFill>
            <a:srgbClr val="9FB4D8"/>
          </a:solidFill>
          <a:ln>
            <a:noFill/>
          </a:ln>
          <a:effectLst/>
        </p:spPr>
        <p:txBody>
          <a:bodyPr rtlCol="0" anchor="ctr"/>
          <a:lstStyle/>
          <a:p>
            <a:pPr algn="ctr"/>
            <a:endParaRPr/>
          </a:p>
        </p:txBody>
      </p:sp>
      <p:sp>
        <p:nvSpPr>
          <p:cNvPr id="26" name="Rectangle 25"/>
          <p:cNvSpPr/>
          <p:nvPr/>
        </p:nvSpPr>
        <p:spPr>
          <a:xfrm>
            <a:off x="11990527" y="0"/>
            <a:ext cx="201168" cy="6858000"/>
          </a:xfrm>
          <a:prstGeom prst="rect">
            <a:avLst/>
          </a:prstGeom>
          <a:solidFill>
            <a:srgbClr val="5EA0F2"/>
          </a:solidFill>
          <a:ln>
            <a:noFill/>
          </a:ln>
          <a:effectLst/>
        </p:spPr>
        <p:txBody>
          <a:bodyPr rtlCol="0" anchor="ctr"/>
          <a:lstStyle/>
          <a:p>
            <a:pPr algn="ctr"/>
            <a:endParaRPr/>
          </a:p>
        </p:txBody>
      </p:sp>
      <p:sp>
        <p:nvSpPr>
          <p:cNvPr id="27" name="TextBox 26"/>
          <p:cNvSpPr txBox="1"/>
          <p:nvPr/>
        </p:nvSpPr>
        <p:spPr>
          <a:xfrm>
            <a:off x="1371600" y="2057400"/>
            <a:ext cx="9448495" cy="1234440"/>
          </a:xfrm>
          <a:prstGeom prst="rect">
            <a:avLst/>
          </a:prstGeom>
          <a:noFill/>
        </p:spPr>
        <p:txBody>
          <a:bodyPr wrap="square" lIns="0" tIns="0" rIns="0" bIns="0" anchor="t">
            <a:spAutoFit/>
          </a:bodyPr>
          <a:lstStyle/>
          <a:p>
            <a:pPr algn="ctr" rtl="1">
              <a:lnSpc>
                <a:spcPct val="105000"/>
              </a:lnSpc>
            </a:pPr>
            <a:r>
              <a:rPr lang="fa-IR" sz="3800" b="1">
                <a:solidFill>
                  <a:srgbClr val="FFFFFF"/>
                </a:solidFill>
                <a:latin typeface="Vazirmatn"/>
                <a:ea typeface="Vazirmatn"/>
                <a:cs typeface="Vazirmatn"/>
              </a:rPr>
              <a:t>جمع‌بندی: تغذیه، عضله و چاقی در سالمندی</a:t>
            </a:r>
          </a:p>
        </p:txBody>
      </p:sp>
      <p:sp>
        <p:nvSpPr>
          <p:cNvPr id="28" name="TextBox 27"/>
          <p:cNvSpPr txBox="1"/>
          <p:nvPr/>
        </p:nvSpPr>
        <p:spPr>
          <a:xfrm>
            <a:off x="2011680" y="3474720"/>
            <a:ext cx="8168335" cy="731520"/>
          </a:xfrm>
          <a:prstGeom prst="rect">
            <a:avLst/>
          </a:prstGeom>
          <a:noFill/>
        </p:spPr>
        <p:txBody>
          <a:bodyPr wrap="square" lIns="0" tIns="0" rIns="0" bIns="0" anchor="t">
            <a:spAutoFit/>
          </a:bodyPr>
          <a:lstStyle/>
          <a:p>
            <a:pPr algn="ctr" rtl="1">
              <a:lnSpc>
                <a:spcPct val="130000"/>
              </a:lnSpc>
            </a:pPr>
            <a:r>
              <a:rPr lang="fa-IR" sz="1600" b="0">
                <a:solidFill>
                  <a:srgbClr val="9FB4D8"/>
                </a:solidFill>
                <a:latin typeface="Vazirmatn"/>
                <a:ea typeface="Vazirmatn"/>
                <a:cs typeface="Vazirmatn"/>
              </a:rPr>
              <a:t>از پاتوفیزیولوژی عضله تا مداخله چندجانبه در LTC</a:t>
            </a:r>
          </a:p>
        </p:txBody>
      </p:sp>
      <p:sp>
        <p:nvSpPr>
          <p:cNvPr id="29" name="Rounded Rectangle 28"/>
          <p:cNvSpPr/>
          <p:nvPr/>
        </p:nvSpPr>
        <p:spPr>
          <a:xfrm>
            <a:off x="3887572" y="4617720"/>
            <a:ext cx="4416552" cy="530352"/>
          </a:xfrm>
          <a:prstGeom prst="roundRect">
            <a:avLst>
              <a:gd name="adj" fmla="val 50000"/>
            </a:avLst>
          </a:prstGeom>
          <a:solidFill>
            <a:srgbClr val="5EA0F2"/>
          </a:solidFill>
          <a:ln>
            <a:noFill/>
          </a:ln>
          <a:effectLst/>
        </p:spPr>
        <p:txBody>
          <a:bodyPr rtlCol="0" anchor="ctr"/>
          <a:lstStyle/>
          <a:p>
            <a:pPr algn="ctr"/>
            <a:endParaRPr/>
          </a:p>
        </p:txBody>
      </p:sp>
      <p:sp>
        <p:nvSpPr>
          <p:cNvPr id="30" name="TextBox 29"/>
          <p:cNvSpPr txBox="1"/>
          <p:nvPr/>
        </p:nvSpPr>
        <p:spPr>
          <a:xfrm>
            <a:off x="3887572" y="4617720"/>
            <a:ext cx="4416552" cy="530352"/>
          </a:xfrm>
          <a:prstGeom prst="rect">
            <a:avLst/>
          </a:prstGeom>
          <a:noFill/>
        </p:spPr>
        <p:txBody>
          <a:bodyPr wrap="square" lIns="0" tIns="0" rIns="0" bIns="0" anchor="ctr">
            <a:spAutoFit/>
          </a:bodyPr>
          <a:lstStyle/>
          <a:p>
            <a:pPr algn="ctr" rtl="1">
              <a:lnSpc>
                <a:spcPct val="115000"/>
              </a:lnSpc>
            </a:pPr>
            <a:r>
              <a:rPr lang="fa-IR" sz="1400" b="1">
                <a:solidFill>
                  <a:srgbClr val="0B0F18"/>
                </a:solidFill>
                <a:latin typeface="Vazirmatn"/>
                <a:ea typeface="Vazirmatn"/>
                <a:cs typeface="Vazirmatn"/>
              </a:rPr>
              <a:t>هدف، حفظ عضله است؛ نه عدد ترازو</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36109" y="2648595"/>
            <a:ext cx="5585183" cy="584647"/>
          </a:xfrm>
          <a:prstGeom prst="rect">
            <a:avLst/>
          </a:prstGeom>
        </p:spPr>
        <p:txBody>
          <a:bodyPr wrap="none">
            <a:spAutoFit/>
          </a:bodyPr>
          <a:lstStyle/>
          <a:p>
            <a:pPr algn="r" rtl="1">
              <a:lnSpc>
                <a:spcPct val="108000"/>
              </a:lnSpc>
            </a:pPr>
            <a:r>
              <a:rPr lang="fa-IR" sz="3200" dirty="0" smtClean="0">
                <a:latin typeface="Vazirmatn"/>
                <a:ea typeface="Vazirmatn"/>
                <a:cs typeface="Vazirmatn"/>
              </a:rPr>
              <a:t>ارزیابی و مدیریت دیسفاژی در سالمندان</a:t>
            </a:r>
            <a:endParaRPr lang="fa-IR" sz="3200" dirty="0">
              <a:latin typeface="Vazirmatn"/>
              <a:ea typeface="Vazirmatn"/>
              <a:cs typeface="Vazirmatn"/>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 y="0"/>
            <a:ext cx="12191695" cy="6858000"/>
          </a:xfrm>
          <a:prstGeom prst="rect">
            <a:avLst/>
          </a:prstGeom>
          <a:solidFill>
            <a:srgbClr val="FAF3E3"/>
          </a:solidFill>
          <a:ln>
            <a:noFill/>
          </a:ln>
          <a:effectLst/>
        </p:spPr>
        <p:txBody>
          <a:bodyPr rtlCol="0" anchor="ctr"/>
          <a:lstStyle/>
          <a:p>
            <a:pPr algn="ctr"/>
            <a:endParaRPr sz="2400"/>
          </a:p>
        </p:txBody>
      </p:sp>
      <p:sp>
        <p:nvSpPr>
          <p:cNvPr id="4" name="Rectangle 3"/>
          <p:cNvSpPr/>
          <p:nvPr/>
        </p:nvSpPr>
        <p:spPr>
          <a:xfrm>
            <a:off x="10774375" y="1243584"/>
            <a:ext cx="594360" cy="45720"/>
          </a:xfrm>
          <a:prstGeom prst="rect">
            <a:avLst/>
          </a:prstGeom>
          <a:solidFill>
            <a:srgbClr val="38512F"/>
          </a:solidFill>
          <a:ln>
            <a:noFill/>
          </a:ln>
          <a:effectLst/>
        </p:spPr>
        <p:txBody>
          <a:bodyPr rtlCol="0" anchor="ctr"/>
          <a:lstStyle/>
          <a:p>
            <a:pPr algn="ctr"/>
            <a:endParaRPr sz="2400"/>
          </a:p>
        </p:txBody>
      </p:sp>
      <p:sp>
        <p:nvSpPr>
          <p:cNvPr id="6" name="TextBox 5"/>
          <p:cNvSpPr txBox="1"/>
          <p:nvPr/>
        </p:nvSpPr>
        <p:spPr>
          <a:xfrm>
            <a:off x="7853477" y="2450592"/>
            <a:ext cx="3515258" cy="541367"/>
          </a:xfrm>
          <a:prstGeom prst="rect">
            <a:avLst/>
          </a:prstGeom>
          <a:noFill/>
        </p:spPr>
        <p:txBody>
          <a:bodyPr wrap="square" lIns="0" tIns="0" rIns="0" bIns="0" anchor="t">
            <a:spAutoFit/>
          </a:bodyPr>
          <a:lstStyle/>
          <a:p>
            <a:pPr algn="ctr" rtl="1">
              <a:lnSpc>
                <a:spcPct val="105000"/>
              </a:lnSpc>
            </a:pPr>
            <a:r>
              <a:rPr lang="fa-IR" sz="3600" b="1" dirty="0">
                <a:latin typeface="Vazirmatn"/>
                <a:ea typeface="Vazirmatn"/>
                <a:cs typeface="Vazirmatn"/>
              </a:rPr>
              <a:t>حدود ۱۵٪</a:t>
            </a:r>
          </a:p>
        </p:txBody>
      </p:sp>
      <p:sp>
        <p:nvSpPr>
          <p:cNvPr id="7" name="TextBox 6"/>
          <p:cNvSpPr txBox="1"/>
          <p:nvPr/>
        </p:nvSpPr>
        <p:spPr>
          <a:xfrm>
            <a:off x="8127797" y="3639312"/>
            <a:ext cx="2966618" cy="323871"/>
          </a:xfrm>
          <a:prstGeom prst="rect">
            <a:avLst/>
          </a:prstGeom>
          <a:noFill/>
        </p:spPr>
        <p:txBody>
          <a:bodyPr wrap="square" lIns="0" tIns="0" rIns="0" bIns="0" anchor="t">
            <a:spAutoFit/>
          </a:bodyPr>
          <a:lstStyle/>
          <a:p>
            <a:pPr algn="ctr" rtl="1">
              <a:lnSpc>
                <a:spcPct val="115000"/>
              </a:lnSpc>
            </a:pPr>
            <a:r>
              <a:rPr lang="fa-IR" sz="2000" b="1">
                <a:latin typeface="Vazirmatn"/>
                <a:ea typeface="Vazirmatn"/>
                <a:cs typeface="Vazirmatn"/>
              </a:rPr>
              <a:t>مقیمان جامعه</a:t>
            </a:r>
          </a:p>
        </p:txBody>
      </p:sp>
      <p:sp>
        <p:nvSpPr>
          <p:cNvPr id="8" name="TextBox 7"/>
          <p:cNvSpPr txBox="1"/>
          <p:nvPr/>
        </p:nvSpPr>
        <p:spPr>
          <a:xfrm>
            <a:off x="8127797" y="4096512"/>
            <a:ext cx="2966618" cy="268279"/>
          </a:xfrm>
          <a:prstGeom prst="rect">
            <a:avLst/>
          </a:prstGeom>
          <a:noFill/>
        </p:spPr>
        <p:txBody>
          <a:bodyPr wrap="square" lIns="0" tIns="0" rIns="0" bIns="0" anchor="t">
            <a:spAutoFit/>
          </a:bodyPr>
          <a:lstStyle/>
          <a:p>
            <a:pPr algn="ctr" rtl="1">
              <a:lnSpc>
                <a:spcPct val="120000"/>
              </a:lnSpc>
            </a:pPr>
            <a:r>
              <a:rPr lang="fa-IR" sz="1600" b="0">
                <a:latin typeface="Vazirmatn"/>
                <a:ea typeface="Vazirmatn"/>
                <a:cs typeface="Vazirmatn"/>
              </a:rPr>
              <a:t>سالمندان مقیم جامعه — تخمین محافظه‌کارانه</a:t>
            </a:r>
          </a:p>
        </p:txBody>
      </p:sp>
      <p:sp>
        <p:nvSpPr>
          <p:cNvPr id="9" name="TextBox 8"/>
          <p:cNvSpPr txBox="1"/>
          <p:nvPr/>
        </p:nvSpPr>
        <p:spPr>
          <a:xfrm>
            <a:off x="4338219" y="2450592"/>
            <a:ext cx="3515258" cy="601511"/>
          </a:xfrm>
          <a:prstGeom prst="rect">
            <a:avLst/>
          </a:prstGeom>
          <a:noFill/>
        </p:spPr>
        <p:txBody>
          <a:bodyPr wrap="square" lIns="0" tIns="0" rIns="0" bIns="0" anchor="t">
            <a:spAutoFit/>
          </a:bodyPr>
          <a:lstStyle/>
          <a:p>
            <a:pPr algn="ctr" rtl="1">
              <a:lnSpc>
                <a:spcPct val="105000"/>
              </a:lnSpc>
            </a:pPr>
            <a:r>
              <a:rPr lang="fa-IR" sz="4000" b="1" dirty="0">
                <a:latin typeface="Vazirmatn"/>
                <a:ea typeface="Vazirmatn"/>
                <a:cs typeface="Vazirmatn"/>
              </a:rPr>
              <a:t>بیش از ۴۰٪</a:t>
            </a:r>
          </a:p>
        </p:txBody>
      </p:sp>
      <p:sp>
        <p:nvSpPr>
          <p:cNvPr id="10" name="TextBox 9"/>
          <p:cNvSpPr txBox="1"/>
          <p:nvPr/>
        </p:nvSpPr>
        <p:spPr>
          <a:xfrm>
            <a:off x="4612539" y="3639312"/>
            <a:ext cx="2966618" cy="323871"/>
          </a:xfrm>
          <a:prstGeom prst="rect">
            <a:avLst/>
          </a:prstGeom>
          <a:noFill/>
        </p:spPr>
        <p:txBody>
          <a:bodyPr wrap="square" lIns="0" tIns="0" rIns="0" bIns="0" anchor="t">
            <a:spAutoFit/>
          </a:bodyPr>
          <a:lstStyle/>
          <a:p>
            <a:pPr algn="ctr" rtl="1">
              <a:lnSpc>
                <a:spcPct val="115000"/>
              </a:lnSpc>
            </a:pPr>
            <a:r>
              <a:rPr lang="fa-IR" sz="2000" b="1" dirty="0">
                <a:latin typeface="Vazirmatn"/>
                <a:ea typeface="Vazirmatn"/>
                <a:cs typeface="Vazirmatn"/>
              </a:rPr>
              <a:t>مراکز مراقبت بلندمدت</a:t>
            </a:r>
          </a:p>
        </p:txBody>
      </p:sp>
      <p:sp>
        <p:nvSpPr>
          <p:cNvPr id="11" name="TextBox 10"/>
          <p:cNvSpPr txBox="1"/>
          <p:nvPr/>
        </p:nvSpPr>
        <p:spPr>
          <a:xfrm>
            <a:off x="4612539" y="4096512"/>
            <a:ext cx="2966618" cy="563744"/>
          </a:xfrm>
          <a:prstGeom prst="rect">
            <a:avLst/>
          </a:prstGeom>
          <a:noFill/>
        </p:spPr>
        <p:txBody>
          <a:bodyPr wrap="square" lIns="0" tIns="0" rIns="0" bIns="0" anchor="t">
            <a:spAutoFit/>
          </a:bodyPr>
          <a:lstStyle/>
          <a:p>
            <a:pPr algn="ctr" rtl="1">
              <a:lnSpc>
                <a:spcPct val="120000"/>
              </a:lnSpc>
            </a:pPr>
            <a:r>
              <a:rPr lang="fa-IR" sz="1600" b="0">
                <a:latin typeface="Vazirmatn"/>
                <a:ea typeface="Vazirmatn"/>
                <a:cs typeface="Vazirmatn"/>
              </a:rPr>
              <a:t>در مراکز مراقبت بلندمدت؛ تا ۶۸٪ نیز گزارش شده</a:t>
            </a:r>
          </a:p>
        </p:txBody>
      </p:sp>
      <p:sp>
        <p:nvSpPr>
          <p:cNvPr id="12" name="TextBox 11"/>
          <p:cNvSpPr txBox="1"/>
          <p:nvPr/>
        </p:nvSpPr>
        <p:spPr>
          <a:xfrm>
            <a:off x="822961" y="2450592"/>
            <a:ext cx="3515258" cy="541367"/>
          </a:xfrm>
          <a:prstGeom prst="rect">
            <a:avLst/>
          </a:prstGeom>
          <a:noFill/>
        </p:spPr>
        <p:txBody>
          <a:bodyPr wrap="square" lIns="0" tIns="0" rIns="0" bIns="0" anchor="t">
            <a:spAutoFit/>
          </a:bodyPr>
          <a:lstStyle/>
          <a:p>
            <a:pPr algn="ctr" rtl="1">
              <a:lnSpc>
                <a:spcPct val="105000"/>
              </a:lnSpc>
            </a:pPr>
            <a:r>
              <a:rPr lang="fa-IR" sz="3600" b="1" dirty="0">
                <a:latin typeface="Vazirmatn"/>
                <a:ea typeface="Vazirmatn"/>
                <a:cs typeface="Vazirmatn"/>
              </a:rPr>
              <a:t>حدود یک‌سوم</a:t>
            </a:r>
          </a:p>
        </p:txBody>
      </p:sp>
      <p:sp>
        <p:nvSpPr>
          <p:cNvPr id="13" name="TextBox 12"/>
          <p:cNvSpPr txBox="1"/>
          <p:nvPr/>
        </p:nvSpPr>
        <p:spPr>
          <a:xfrm>
            <a:off x="1097281" y="3639312"/>
            <a:ext cx="2966618" cy="323871"/>
          </a:xfrm>
          <a:prstGeom prst="rect">
            <a:avLst/>
          </a:prstGeom>
          <a:noFill/>
        </p:spPr>
        <p:txBody>
          <a:bodyPr wrap="square" lIns="0" tIns="0" rIns="0" bIns="0" anchor="t">
            <a:spAutoFit/>
          </a:bodyPr>
          <a:lstStyle/>
          <a:p>
            <a:pPr algn="ctr" rtl="1">
              <a:lnSpc>
                <a:spcPct val="115000"/>
              </a:lnSpc>
            </a:pPr>
            <a:r>
              <a:rPr lang="fa-IR" sz="2000" b="1">
                <a:latin typeface="Vazirmatn"/>
                <a:ea typeface="Vazirmatn"/>
                <a:cs typeface="Vazirmatn"/>
              </a:rPr>
              <a:t>خطر پنومونی</a:t>
            </a:r>
          </a:p>
        </p:txBody>
      </p:sp>
      <p:sp>
        <p:nvSpPr>
          <p:cNvPr id="14" name="TextBox 13"/>
          <p:cNvSpPr txBox="1"/>
          <p:nvPr/>
        </p:nvSpPr>
        <p:spPr>
          <a:xfrm>
            <a:off x="1097281" y="4096512"/>
            <a:ext cx="2966618" cy="268279"/>
          </a:xfrm>
          <a:prstGeom prst="rect">
            <a:avLst/>
          </a:prstGeom>
          <a:noFill/>
        </p:spPr>
        <p:txBody>
          <a:bodyPr wrap="square" lIns="0" tIns="0" rIns="0" bIns="0" anchor="t">
            <a:spAutoFit/>
          </a:bodyPr>
          <a:lstStyle/>
          <a:p>
            <a:pPr algn="ctr" rtl="1">
              <a:lnSpc>
                <a:spcPct val="120000"/>
              </a:lnSpc>
            </a:pPr>
            <a:r>
              <a:rPr lang="fa-IR" sz="1600" b="0">
                <a:latin typeface="Vazirmatn"/>
                <a:ea typeface="Vazirmatn"/>
                <a:cs typeface="Vazirmatn"/>
              </a:rPr>
              <a:t>از بیماران دیسفاژی طبق برآوردهای مرجع</a:t>
            </a:r>
          </a:p>
        </p:txBody>
      </p:sp>
      <p:sp>
        <p:nvSpPr>
          <p:cNvPr id="15" name="Oval 14"/>
          <p:cNvSpPr/>
          <p:nvPr/>
        </p:nvSpPr>
        <p:spPr>
          <a:xfrm>
            <a:off x="10070287" y="4892040"/>
            <a:ext cx="91440" cy="91440"/>
          </a:xfrm>
          <a:prstGeom prst="ellipse">
            <a:avLst/>
          </a:prstGeom>
          <a:solidFill>
            <a:srgbClr val="38512F"/>
          </a:solidFill>
          <a:ln>
            <a:noFill/>
          </a:ln>
          <a:effectLst/>
        </p:spPr>
        <p:txBody>
          <a:bodyPr rtlCol="0" anchor="ctr"/>
          <a:lstStyle/>
          <a:p>
            <a:pPr algn="ctr"/>
            <a:endParaRPr sz="2400"/>
          </a:p>
        </p:txBody>
      </p:sp>
      <p:sp>
        <p:nvSpPr>
          <p:cNvPr id="16" name="TextBox 15"/>
          <p:cNvSpPr txBox="1"/>
          <p:nvPr/>
        </p:nvSpPr>
        <p:spPr>
          <a:xfrm>
            <a:off x="2011680" y="4782312"/>
            <a:ext cx="7857439" cy="259045"/>
          </a:xfrm>
          <a:prstGeom prst="rect">
            <a:avLst/>
          </a:prstGeom>
          <a:noFill/>
        </p:spPr>
        <p:txBody>
          <a:bodyPr wrap="square" lIns="0" tIns="0" rIns="0" bIns="0" anchor="t">
            <a:spAutoFit/>
          </a:bodyPr>
          <a:lstStyle/>
          <a:p>
            <a:pPr algn="r" rtl="1">
              <a:lnSpc>
                <a:spcPct val="115000"/>
              </a:lnSpc>
            </a:pPr>
            <a:r>
              <a:rPr lang="fa-IR" sz="1600" b="0" dirty="0">
                <a:latin typeface="Vazirmatn"/>
                <a:ea typeface="Vazirmatn"/>
                <a:cs typeface="Vazirmatn"/>
              </a:rPr>
              <a:t>چرا یک عدد ثابت نداریم؟</a:t>
            </a:r>
          </a:p>
        </p:txBody>
      </p:sp>
      <p:sp>
        <p:nvSpPr>
          <p:cNvPr id="17" name="Oval 16"/>
          <p:cNvSpPr/>
          <p:nvPr/>
        </p:nvSpPr>
        <p:spPr>
          <a:xfrm>
            <a:off x="10070287" y="5276088"/>
            <a:ext cx="91440" cy="91440"/>
          </a:xfrm>
          <a:prstGeom prst="ellipse">
            <a:avLst/>
          </a:prstGeom>
          <a:solidFill>
            <a:srgbClr val="38512F"/>
          </a:solidFill>
          <a:ln>
            <a:noFill/>
          </a:ln>
          <a:effectLst/>
        </p:spPr>
        <p:txBody>
          <a:bodyPr rtlCol="0" anchor="ctr"/>
          <a:lstStyle/>
          <a:p>
            <a:pPr algn="ctr"/>
            <a:endParaRPr sz="2400"/>
          </a:p>
        </p:txBody>
      </p:sp>
      <p:sp>
        <p:nvSpPr>
          <p:cNvPr id="18" name="TextBox 17"/>
          <p:cNvSpPr txBox="1"/>
          <p:nvPr/>
        </p:nvSpPr>
        <p:spPr>
          <a:xfrm>
            <a:off x="2011680" y="5166360"/>
            <a:ext cx="7857439" cy="259045"/>
          </a:xfrm>
          <a:prstGeom prst="rect">
            <a:avLst/>
          </a:prstGeom>
          <a:noFill/>
        </p:spPr>
        <p:txBody>
          <a:bodyPr wrap="square" lIns="0" tIns="0" rIns="0" bIns="0" anchor="t">
            <a:spAutoFit/>
          </a:bodyPr>
          <a:lstStyle/>
          <a:p>
            <a:pPr algn="r" rtl="1">
              <a:lnSpc>
                <a:spcPct val="115000"/>
              </a:lnSpc>
            </a:pPr>
            <a:r>
              <a:rPr lang="fa-IR" sz="1600" b="0">
                <a:latin typeface="Vazirmatn"/>
                <a:ea typeface="Vazirmatn"/>
                <a:cs typeface="Vazirmatn"/>
              </a:rPr>
              <a:t>روند با سن</a:t>
            </a:r>
          </a:p>
        </p:txBody>
      </p:sp>
      <p:sp>
        <p:nvSpPr>
          <p:cNvPr id="19" name="Rounded Rectangle 18"/>
          <p:cNvSpPr/>
          <p:nvPr/>
        </p:nvSpPr>
        <p:spPr>
          <a:xfrm>
            <a:off x="6187440" y="452628"/>
            <a:ext cx="5181295" cy="527304"/>
          </a:xfrm>
          <a:prstGeom prst="roundRect">
            <a:avLst/>
          </a:prstGeom>
        </p:spPr>
        <p:style>
          <a:lnRef idx="1">
            <a:schemeClr val="accent1"/>
          </a:lnRef>
          <a:fillRef idx="3">
            <a:schemeClr val="accent1"/>
          </a:fillRef>
          <a:effectRef idx="2">
            <a:schemeClr val="accent1"/>
          </a:effectRef>
          <a:fontRef idx="minor">
            <a:schemeClr val="lt1"/>
          </a:fontRef>
        </p:style>
        <p:txBody>
          <a:bodyPr rtlCol="1" anchor="ctr"/>
          <a:lstStyle/>
          <a:p>
            <a:pPr algn="r" rtl="1">
              <a:lnSpc>
                <a:spcPct val="115000"/>
              </a:lnSpc>
            </a:pPr>
            <a:r>
              <a:rPr lang="fa-IR" sz="2400" b="1" dirty="0" smtClean="0">
                <a:solidFill>
                  <a:schemeClr val="tx1"/>
                </a:solidFill>
                <a:latin typeface="Vazirmatn"/>
                <a:ea typeface="Vazirmatn"/>
                <a:cs typeface="Vazirmatn"/>
              </a:rPr>
              <a:t>اهمیت و شیوع دیسفاژی و پرزبی‌فاژی در سالمند</a:t>
            </a:r>
            <a:endParaRPr lang="fa-IR" sz="2400" b="1" dirty="0">
              <a:solidFill>
                <a:schemeClr val="tx1"/>
              </a:solidFill>
              <a:latin typeface="Vazirmatn"/>
              <a:ea typeface="Vazirmatn"/>
              <a:cs typeface="Vazirmatn"/>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AF3E3"/>
          </a:solidFill>
          <a:ln>
            <a:noFill/>
          </a:ln>
          <a:effectLst/>
        </p:spPr>
        <p:txBody>
          <a:bodyPr rtlCol="0" anchor="ctr"/>
          <a:lstStyle/>
          <a:p>
            <a:pPr algn="ctr"/>
            <a:r>
              <a:rPr lang="fa-IR" sz="2400" dirty="0" smtClean="0"/>
              <a:t>ش</a:t>
            </a:r>
            <a:endParaRPr sz="2400" dirty="0"/>
          </a:p>
        </p:txBody>
      </p:sp>
      <p:sp>
        <p:nvSpPr>
          <p:cNvPr id="4" name="Rectangle 3"/>
          <p:cNvSpPr/>
          <p:nvPr/>
        </p:nvSpPr>
        <p:spPr>
          <a:xfrm>
            <a:off x="10774375" y="1243584"/>
            <a:ext cx="594360" cy="45720"/>
          </a:xfrm>
          <a:prstGeom prst="rect">
            <a:avLst/>
          </a:prstGeom>
          <a:solidFill>
            <a:srgbClr val="38512F"/>
          </a:solidFill>
          <a:ln>
            <a:noFill/>
          </a:ln>
          <a:effectLst/>
        </p:spPr>
        <p:txBody>
          <a:bodyPr rtlCol="0" anchor="ctr"/>
          <a:lstStyle/>
          <a:p>
            <a:pPr algn="ctr"/>
            <a:endParaRPr sz="2400"/>
          </a:p>
        </p:txBody>
      </p:sp>
      <p:sp>
        <p:nvSpPr>
          <p:cNvPr id="6" name="Rectangle 5"/>
          <p:cNvSpPr/>
          <p:nvPr/>
        </p:nvSpPr>
        <p:spPr>
          <a:xfrm>
            <a:off x="8066837" y="2971800"/>
            <a:ext cx="3301898" cy="2194560"/>
          </a:xfrm>
          <a:prstGeom prst="rect">
            <a:avLst/>
          </a:prstGeom>
          <a:solidFill>
            <a:srgbClr val="FFFDF6"/>
          </a:solidFill>
          <a:ln w="9525">
            <a:solidFill>
              <a:srgbClr val="E4D9C2"/>
            </a:solidFill>
          </a:ln>
          <a:effectLst/>
        </p:spPr>
        <p:txBody>
          <a:bodyPr rtlCol="0" anchor="ctr"/>
          <a:lstStyle/>
          <a:p>
            <a:pPr algn="ctr"/>
            <a:endParaRPr sz="2400"/>
          </a:p>
        </p:txBody>
      </p:sp>
      <p:sp>
        <p:nvSpPr>
          <p:cNvPr id="7" name="Rectangle 6"/>
          <p:cNvSpPr/>
          <p:nvPr/>
        </p:nvSpPr>
        <p:spPr>
          <a:xfrm>
            <a:off x="11286439" y="2971800"/>
            <a:ext cx="82296" cy="2194560"/>
          </a:xfrm>
          <a:prstGeom prst="rect">
            <a:avLst/>
          </a:prstGeom>
          <a:solidFill>
            <a:srgbClr val="38512F"/>
          </a:solidFill>
          <a:ln>
            <a:noFill/>
          </a:ln>
          <a:effectLst/>
        </p:spPr>
        <p:txBody>
          <a:bodyPr rtlCol="0" anchor="ctr"/>
          <a:lstStyle/>
          <a:p>
            <a:pPr algn="ctr"/>
            <a:endParaRPr sz="2400"/>
          </a:p>
        </p:txBody>
      </p:sp>
      <p:sp>
        <p:nvSpPr>
          <p:cNvPr id="8" name="TextBox 7"/>
          <p:cNvSpPr txBox="1"/>
          <p:nvPr/>
        </p:nvSpPr>
        <p:spPr>
          <a:xfrm>
            <a:off x="8386877" y="3246120"/>
            <a:ext cx="2661818" cy="323871"/>
          </a:xfrm>
          <a:prstGeom prst="rect">
            <a:avLst/>
          </a:prstGeom>
          <a:noFill/>
        </p:spPr>
        <p:txBody>
          <a:bodyPr wrap="square" lIns="0" tIns="0" rIns="0" bIns="0" anchor="t">
            <a:spAutoFit/>
          </a:bodyPr>
          <a:lstStyle/>
          <a:p>
            <a:pPr algn="r" rtl="1">
              <a:lnSpc>
                <a:spcPct val="115000"/>
              </a:lnSpc>
            </a:pPr>
            <a:r>
              <a:rPr lang="fa-IR" sz="2000" b="1">
                <a:latin typeface="Vazirmatn"/>
                <a:ea typeface="Vazirmatn"/>
                <a:cs typeface="Vazirmatn"/>
              </a:rPr>
              <a:t>دیسفاژی (Dysphagia)</a:t>
            </a:r>
          </a:p>
        </p:txBody>
      </p:sp>
      <p:sp>
        <p:nvSpPr>
          <p:cNvPr id="9" name="TextBox 8"/>
          <p:cNvSpPr txBox="1"/>
          <p:nvPr/>
        </p:nvSpPr>
        <p:spPr>
          <a:xfrm>
            <a:off x="8386877" y="3776472"/>
            <a:ext cx="2661818" cy="926920"/>
          </a:xfrm>
          <a:prstGeom prst="rect">
            <a:avLst/>
          </a:prstGeom>
          <a:noFill/>
        </p:spPr>
        <p:txBody>
          <a:bodyPr wrap="square" lIns="0" tIns="0" rIns="0" bIns="0" anchor="t">
            <a:spAutoFit/>
          </a:bodyPr>
          <a:lstStyle/>
          <a:p>
            <a:pPr algn="r" rtl="1">
              <a:lnSpc>
                <a:spcPct val="130000"/>
              </a:lnSpc>
            </a:pPr>
            <a:r>
              <a:rPr lang="fa-IR" sz="1600" b="0">
                <a:latin typeface="Vazirmatn"/>
                <a:ea typeface="Vazirmatn"/>
                <a:cs typeface="Vazirmatn"/>
              </a:rPr>
              <a:t>اشکال در هر مرحله از انتقال مواد از دهان تا معده — دهانی، حلقی یا مری؛ علامت‌دار و اغلب قابل مدیریت</a:t>
            </a:r>
          </a:p>
        </p:txBody>
      </p:sp>
      <p:sp>
        <p:nvSpPr>
          <p:cNvPr id="10" name="Rectangle 9"/>
          <p:cNvSpPr/>
          <p:nvPr/>
        </p:nvSpPr>
        <p:spPr>
          <a:xfrm>
            <a:off x="4444899" y="2971800"/>
            <a:ext cx="3301898" cy="2194560"/>
          </a:xfrm>
          <a:prstGeom prst="rect">
            <a:avLst/>
          </a:prstGeom>
          <a:solidFill>
            <a:srgbClr val="FFFDF6"/>
          </a:solidFill>
          <a:ln w="9525">
            <a:solidFill>
              <a:srgbClr val="E4D9C2"/>
            </a:solidFill>
          </a:ln>
          <a:effectLst/>
        </p:spPr>
        <p:txBody>
          <a:bodyPr rtlCol="0" anchor="ctr"/>
          <a:lstStyle/>
          <a:p>
            <a:pPr algn="ctr"/>
            <a:endParaRPr sz="2400"/>
          </a:p>
        </p:txBody>
      </p:sp>
      <p:sp>
        <p:nvSpPr>
          <p:cNvPr id="11" name="Rectangle 10"/>
          <p:cNvSpPr/>
          <p:nvPr/>
        </p:nvSpPr>
        <p:spPr>
          <a:xfrm>
            <a:off x="7664501" y="2971800"/>
            <a:ext cx="82296" cy="2194560"/>
          </a:xfrm>
          <a:prstGeom prst="rect">
            <a:avLst/>
          </a:prstGeom>
          <a:solidFill>
            <a:srgbClr val="38512F"/>
          </a:solidFill>
          <a:ln>
            <a:noFill/>
          </a:ln>
          <a:effectLst/>
        </p:spPr>
        <p:txBody>
          <a:bodyPr rtlCol="0" anchor="ctr"/>
          <a:lstStyle/>
          <a:p>
            <a:pPr algn="ctr"/>
            <a:endParaRPr sz="2400"/>
          </a:p>
        </p:txBody>
      </p:sp>
      <p:sp>
        <p:nvSpPr>
          <p:cNvPr id="12" name="TextBox 11"/>
          <p:cNvSpPr txBox="1"/>
          <p:nvPr/>
        </p:nvSpPr>
        <p:spPr>
          <a:xfrm>
            <a:off x="4764939" y="3246120"/>
            <a:ext cx="2661818" cy="323871"/>
          </a:xfrm>
          <a:prstGeom prst="rect">
            <a:avLst/>
          </a:prstGeom>
          <a:noFill/>
        </p:spPr>
        <p:txBody>
          <a:bodyPr wrap="square" lIns="0" tIns="0" rIns="0" bIns="0" anchor="t">
            <a:spAutoFit/>
          </a:bodyPr>
          <a:lstStyle/>
          <a:p>
            <a:pPr algn="r" rtl="1">
              <a:lnSpc>
                <a:spcPct val="115000"/>
              </a:lnSpc>
            </a:pPr>
            <a:r>
              <a:rPr lang="fa-IR" sz="2000" b="1" dirty="0" smtClean="0">
                <a:latin typeface="Vazirmatn"/>
                <a:ea typeface="Vazirmatn"/>
                <a:cs typeface="Vazirmatn"/>
              </a:rPr>
              <a:t>Presbyphagia</a:t>
            </a:r>
            <a:endParaRPr lang="fa-IR" sz="2000" b="1" dirty="0">
              <a:latin typeface="Vazirmatn"/>
              <a:ea typeface="Vazirmatn"/>
              <a:cs typeface="Vazirmatn"/>
            </a:endParaRPr>
          </a:p>
        </p:txBody>
      </p:sp>
      <p:sp>
        <p:nvSpPr>
          <p:cNvPr id="13" name="TextBox 12"/>
          <p:cNvSpPr txBox="1"/>
          <p:nvPr/>
        </p:nvSpPr>
        <p:spPr>
          <a:xfrm>
            <a:off x="4764939" y="3776472"/>
            <a:ext cx="2661818" cy="1247008"/>
          </a:xfrm>
          <a:prstGeom prst="rect">
            <a:avLst/>
          </a:prstGeom>
          <a:noFill/>
        </p:spPr>
        <p:txBody>
          <a:bodyPr wrap="square" lIns="0" tIns="0" rIns="0" bIns="0" anchor="t">
            <a:spAutoFit/>
          </a:bodyPr>
          <a:lstStyle/>
          <a:p>
            <a:pPr algn="r" rtl="1">
              <a:lnSpc>
                <a:spcPct val="130000"/>
              </a:lnSpc>
            </a:pPr>
            <a:r>
              <a:rPr lang="fa-IR" sz="1600" b="0" dirty="0">
                <a:latin typeface="Vazirmatn"/>
                <a:ea typeface="Vazirmatn"/>
                <a:cs typeface="Vazirmatn"/>
              </a:rPr>
              <a:t>تغییرات بلع ناشی از سالمندی طبیعی؛ بلع ایمن است اما «ذخیره عملکردی» کم شده و در برابر استرسور آسیب‌پذیر است</a:t>
            </a:r>
          </a:p>
        </p:txBody>
      </p:sp>
      <p:sp>
        <p:nvSpPr>
          <p:cNvPr id="14" name="Rectangle 13"/>
          <p:cNvSpPr/>
          <p:nvPr/>
        </p:nvSpPr>
        <p:spPr>
          <a:xfrm>
            <a:off x="822961" y="2971800"/>
            <a:ext cx="3301898" cy="2194560"/>
          </a:xfrm>
          <a:prstGeom prst="rect">
            <a:avLst/>
          </a:prstGeom>
          <a:solidFill>
            <a:srgbClr val="FFFDF6"/>
          </a:solidFill>
          <a:ln w="9525">
            <a:solidFill>
              <a:srgbClr val="E4D9C2"/>
            </a:solidFill>
          </a:ln>
          <a:effectLst/>
        </p:spPr>
        <p:txBody>
          <a:bodyPr rtlCol="0" anchor="ctr"/>
          <a:lstStyle/>
          <a:p>
            <a:pPr algn="ctr"/>
            <a:endParaRPr sz="2400"/>
          </a:p>
        </p:txBody>
      </p:sp>
      <p:sp>
        <p:nvSpPr>
          <p:cNvPr id="15" name="Rectangle 14"/>
          <p:cNvSpPr/>
          <p:nvPr/>
        </p:nvSpPr>
        <p:spPr>
          <a:xfrm>
            <a:off x="4042563" y="2971800"/>
            <a:ext cx="82296" cy="2194560"/>
          </a:xfrm>
          <a:prstGeom prst="rect">
            <a:avLst/>
          </a:prstGeom>
          <a:solidFill>
            <a:srgbClr val="38512F"/>
          </a:solidFill>
          <a:ln>
            <a:noFill/>
          </a:ln>
          <a:effectLst/>
        </p:spPr>
        <p:txBody>
          <a:bodyPr rtlCol="0" anchor="ctr"/>
          <a:lstStyle/>
          <a:p>
            <a:pPr algn="ctr"/>
            <a:endParaRPr sz="2400"/>
          </a:p>
        </p:txBody>
      </p:sp>
      <p:sp>
        <p:nvSpPr>
          <p:cNvPr id="16" name="TextBox 15"/>
          <p:cNvSpPr txBox="1"/>
          <p:nvPr/>
        </p:nvSpPr>
        <p:spPr>
          <a:xfrm>
            <a:off x="1143001" y="3246120"/>
            <a:ext cx="2661818" cy="323871"/>
          </a:xfrm>
          <a:prstGeom prst="rect">
            <a:avLst/>
          </a:prstGeom>
          <a:noFill/>
        </p:spPr>
        <p:txBody>
          <a:bodyPr wrap="square" lIns="0" tIns="0" rIns="0" bIns="0" anchor="t">
            <a:spAutoFit/>
          </a:bodyPr>
          <a:lstStyle/>
          <a:p>
            <a:pPr algn="r" rtl="1">
              <a:lnSpc>
                <a:spcPct val="115000"/>
              </a:lnSpc>
            </a:pPr>
            <a:r>
              <a:rPr lang="fa-IR" sz="2000" b="1" dirty="0" smtClean="0">
                <a:latin typeface="Vazirmatn"/>
                <a:ea typeface="Vazirmatn"/>
                <a:cs typeface="Vazirmatn"/>
              </a:rPr>
              <a:t> Globus</a:t>
            </a:r>
            <a:endParaRPr lang="fa-IR" sz="2000" b="1" dirty="0">
              <a:latin typeface="Vazirmatn"/>
              <a:ea typeface="Vazirmatn"/>
              <a:cs typeface="Vazirmatn"/>
            </a:endParaRPr>
          </a:p>
        </p:txBody>
      </p:sp>
      <p:sp>
        <p:nvSpPr>
          <p:cNvPr id="17" name="TextBox 16"/>
          <p:cNvSpPr txBox="1"/>
          <p:nvPr/>
        </p:nvSpPr>
        <p:spPr>
          <a:xfrm>
            <a:off x="1143001" y="3776472"/>
            <a:ext cx="2661818" cy="926920"/>
          </a:xfrm>
          <a:prstGeom prst="rect">
            <a:avLst/>
          </a:prstGeom>
          <a:noFill/>
        </p:spPr>
        <p:txBody>
          <a:bodyPr wrap="square" lIns="0" tIns="0" rIns="0" bIns="0" anchor="t">
            <a:spAutoFit/>
          </a:bodyPr>
          <a:lstStyle/>
          <a:p>
            <a:pPr algn="r" rtl="1">
              <a:lnSpc>
                <a:spcPct val="130000"/>
              </a:lnSpc>
            </a:pPr>
            <a:r>
              <a:rPr lang="fa-IR" sz="1600" b="0" dirty="0">
                <a:latin typeface="Vazirmatn"/>
                <a:ea typeface="Vazirmatn"/>
                <a:cs typeface="Vazirmatn"/>
              </a:rPr>
              <a:t>احساس گرفتگی گلو بدون انسداد واقعی؛ اغلب عملکردی و محل حس‌شده همیشه محل ضایعه نیست</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AF3E3"/>
          </a:solidFill>
          <a:ln>
            <a:noFill/>
          </a:ln>
          <a:effectLst/>
        </p:spPr>
        <p:txBody>
          <a:bodyPr rtlCol="0" anchor="ctr"/>
          <a:lstStyle/>
          <a:p>
            <a:pPr algn="ctr"/>
            <a:endParaRPr sz="2800"/>
          </a:p>
        </p:txBody>
      </p:sp>
      <p:sp>
        <p:nvSpPr>
          <p:cNvPr id="3" name="TextBox 2"/>
          <p:cNvSpPr txBox="1"/>
          <p:nvPr/>
        </p:nvSpPr>
        <p:spPr>
          <a:xfrm>
            <a:off x="822960" y="438912"/>
            <a:ext cx="10545775" cy="601511"/>
          </a:xfrm>
          <a:prstGeom prst="rect">
            <a:avLst/>
          </a:prstGeom>
          <a:noFill/>
        </p:spPr>
        <p:txBody>
          <a:bodyPr wrap="square" lIns="0" tIns="0" rIns="0" bIns="0" anchor="t">
            <a:spAutoFit/>
          </a:bodyPr>
          <a:lstStyle/>
          <a:p>
            <a:pPr algn="r" rtl="1">
              <a:lnSpc>
                <a:spcPct val="105000"/>
              </a:lnSpc>
            </a:pPr>
            <a:r>
              <a:rPr lang="fa-IR" sz="4000" b="0">
                <a:latin typeface="Vazirmatn"/>
                <a:ea typeface="Vazirmatn"/>
                <a:cs typeface="Vazirmatn"/>
              </a:rPr>
              <a:t>پیامدهای دیسفاژی فراتر از غذا خوردن است</a:t>
            </a:r>
          </a:p>
        </p:txBody>
      </p:sp>
      <p:sp>
        <p:nvSpPr>
          <p:cNvPr id="4" name="Rectangle 3"/>
          <p:cNvSpPr/>
          <p:nvPr/>
        </p:nvSpPr>
        <p:spPr>
          <a:xfrm>
            <a:off x="10774375" y="1243584"/>
            <a:ext cx="594360" cy="45720"/>
          </a:xfrm>
          <a:prstGeom prst="rect">
            <a:avLst/>
          </a:prstGeom>
          <a:solidFill>
            <a:srgbClr val="38512F"/>
          </a:solidFill>
          <a:ln>
            <a:noFill/>
          </a:ln>
          <a:effectLst/>
        </p:spPr>
        <p:txBody>
          <a:bodyPr rtlCol="0" anchor="ctr"/>
          <a:lstStyle/>
          <a:p>
            <a:pPr algn="ctr"/>
            <a:endParaRPr sz="2800"/>
          </a:p>
        </p:txBody>
      </p:sp>
      <p:pic>
        <p:nvPicPr>
          <p:cNvPr id="6" name="Picture 5" descr="warning_38512F.png"/>
          <p:cNvPicPr>
            <a:picLocks noChangeAspect="1"/>
          </p:cNvPicPr>
          <p:nvPr/>
        </p:nvPicPr>
        <p:blipFill>
          <a:blip r:embed="rId3"/>
          <a:stretch>
            <a:fillRect/>
          </a:stretch>
        </p:blipFill>
        <p:spPr>
          <a:xfrm>
            <a:off x="10865815" y="1965960"/>
            <a:ext cx="502920" cy="502920"/>
          </a:xfrm>
          <a:prstGeom prst="rect">
            <a:avLst/>
          </a:prstGeom>
        </p:spPr>
      </p:pic>
      <p:sp>
        <p:nvSpPr>
          <p:cNvPr id="7" name="TextBox 6"/>
          <p:cNvSpPr txBox="1"/>
          <p:nvPr/>
        </p:nvSpPr>
        <p:spPr>
          <a:xfrm>
            <a:off x="6370168" y="1965960"/>
            <a:ext cx="4239615" cy="323871"/>
          </a:xfrm>
          <a:prstGeom prst="rect">
            <a:avLst/>
          </a:prstGeom>
          <a:noFill/>
        </p:spPr>
        <p:txBody>
          <a:bodyPr wrap="square" lIns="0" tIns="0" rIns="0" bIns="0" anchor="t">
            <a:spAutoFit/>
          </a:bodyPr>
          <a:lstStyle/>
          <a:p>
            <a:pPr algn="r" rtl="1">
              <a:lnSpc>
                <a:spcPct val="115000"/>
              </a:lnSpc>
            </a:pPr>
            <a:r>
              <a:rPr lang="fa-IR" sz="2000" b="1">
                <a:latin typeface="Vazirmatn"/>
                <a:ea typeface="Vazirmatn"/>
                <a:cs typeface="Vazirmatn"/>
              </a:rPr>
              <a:t>تنفسی</a:t>
            </a:r>
          </a:p>
        </p:txBody>
      </p:sp>
      <p:sp>
        <p:nvSpPr>
          <p:cNvPr id="8" name="TextBox 7"/>
          <p:cNvSpPr txBox="1"/>
          <p:nvPr/>
        </p:nvSpPr>
        <p:spPr>
          <a:xfrm>
            <a:off x="6370168" y="2404872"/>
            <a:ext cx="4239615" cy="658514"/>
          </a:xfrm>
          <a:prstGeom prst="rect">
            <a:avLst/>
          </a:prstGeom>
          <a:noFill/>
        </p:spPr>
        <p:txBody>
          <a:bodyPr wrap="square" lIns="0" tIns="0" rIns="0" bIns="0" anchor="t">
            <a:spAutoFit/>
          </a:bodyPr>
          <a:lstStyle/>
          <a:p>
            <a:pPr algn="r" rtl="1">
              <a:lnSpc>
                <a:spcPct val="125000"/>
              </a:lnSpc>
            </a:pPr>
            <a:r>
              <a:rPr lang="fa-IR" b="0">
                <a:latin typeface="Vazirmatn"/>
                <a:ea typeface="Vazirmatn"/>
                <a:cs typeface="Vazirmatn"/>
              </a:rPr>
              <a:t>آسپیراسیون، پنومونی و عود بستری‌های مکرر؛ بار سنگین مراقبتی</a:t>
            </a:r>
          </a:p>
        </p:txBody>
      </p:sp>
      <p:pic>
        <p:nvPicPr>
          <p:cNvPr id="9" name="Picture 8" descr="trending_down_38512F.png"/>
          <p:cNvPicPr>
            <a:picLocks noChangeAspect="1"/>
          </p:cNvPicPr>
          <p:nvPr/>
        </p:nvPicPr>
        <p:blipFill>
          <a:blip r:embed="rId4"/>
          <a:stretch>
            <a:fillRect/>
          </a:stretch>
        </p:blipFill>
        <p:spPr>
          <a:xfrm>
            <a:off x="5318608" y="1965960"/>
            <a:ext cx="502920" cy="502920"/>
          </a:xfrm>
          <a:prstGeom prst="rect">
            <a:avLst/>
          </a:prstGeom>
        </p:spPr>
      </p:pic>
      <p:sp>
        <p:nvSpPr>
          <p:cNvPr id="10" name="TextBox 9"/>
          <p:cNvSpPr txBox="1"/>
          <p:nvPr/>
        </p:nvSpPr>
        <p:spPr>
          <a:xfrm>
            <a:off x="822961" y="1965960"/>
            <a:ext cx="4239615" cy="323871"/>
          </a:xfrm>
          <a:prstGeom prst="rect">
            <a:avLst/>
          </a:prstGeom>
          <a:noFill/>
        </p:spPr>
        <p:txBody>
          <a:bodyPr wrap="square" lIns="0" tIns="0" rIns="0" bIns="0" anchor="t">
            <a:spAutoFit/>
          </a:bodyPr>
          <a:lstStyle/>
          <a:p>
            <a:pPr algn="r" rtl="1">
              <a:lnSpc>
                <a:spcPct val="115000"/>
              </a:lnSpc>
            </a:pPr>
            <a:r>
              <a:rPr lang="fa-IR" sz="2000" b="1">
                <a:latin typeface="Vazirmatn"/>
                <a:ea typeface="Vazirmatn"/>
                <a:cs typeface="Vazirmatn"/>
              </a:rPr>
              <a:t>تغذیه‌ای</a:t>
            </a:r>
          </a:p>
        </p:txBody>
      </p:sp>
      <p:sp>
        <p:nvSpPr>
          <p:cNvPr id="11" name="TextBox 10"/>
          <p:cNvSpPr txBox="1"/>
          <p:nvPr/>
        </p:nvSpPr>
        <p:spPr>
          <a:xfrm>
            <a:off x="822961" y="2404872"/>
            <a:ext cx="4239615" cy="312265"/>
          </a:xfrm>
          <a:prstGeom prst="rect">
            <a:avLst/>
          </a:prstGeom>
          <a:noFill/>
        </p:spPr>
        <p:txBody>
          <a:bodyPr wrap="square" lIns="0" tIns="0" rIns="0" bIns="0" anchor="t">
            <a:spAutoFit/>
          </a:bodyPr>
          <a:lstStyle/>
          <a:p>
            <a:pPr algn="r" rtl="1">
              <a:lnSpc>
                <a:spcPct val="125000"/>
              </a:lnSpc>
            </a:pPr>
            <a:r>
              <a:rPr lang="fa-IR" b="0">
                <a:latin typeface="Vazirmatn"/>
                <a:ea typeface="Vazirmatn"/>
                <a:cs typeface="Vazirmatn"/>
              </a:rPr>
              <a:t>سوءتغذیه، کم‌آبی، کاهش وزن ناخواسته و تشدید فرتوتی</a:t>
            </a:r>
          </a:p>
        </p:txBody>
      </p:sp>
      <p:pic>
        <p:nvPicPr>
          <p:cNvPr id="12" name="Picture 11" descr="psychology_38512F.png"/>
          <p:cNvPicPr>
            <a:picLocks noChangeAspect="1"/>
          </p:cNvPicPr>
          <p:nvPr/>
        </p:nvPicPr>
        <p:blipFill>
          <a:blip r:embed="rId5"/>
          <a:stretch>
            <a:fillRect/>
          </a:stretch>
        </p:blipFill>
        <p:spPr>
          <a:xfrm>
            <a:off x="10865815" y="4069080"/>
            <a:ext cx="502920" cy="502920"/>
          </a:xfrm>
          <a:prstGeom prst="rect">
            <a:avLst/>
          </a:prstGeom>
        </p:spPr>
      </p:pic>
      <p:sp>
        <p:nvSpPr>
          <p:cNvPr id="13" name="TextBox 12"/>
          <p:cNvSpPr txBox="1"/>
          <p:nvPr/>
        </p:nvSpPr>
        <p:spPr>
          <a:xfrm>
            <a:off x="6370168" y="4069080"/>
            <a:ext cx="4239615" cy="323871"/>
          </a:xfrm>
          <a:prstGeom prst="rect">
            <a:avLst/>
          </a:prstGeom>
          <a:noFill/>
        </p:spPr>
        <p:txBody>
          <a:bodyPr wrap="square" lIns="0" tIns="0" rIns="0" bIns="0" anchor="t">
            <a:spAutoFit/>
          </a:bodyPr>
          <a:lstStyle/>
          <a:p>
            <a:pPr algn="r" rtl="1">
              <a:lnSpc>
                <a:spcPct val="115000"/>
              </a:lnSpc>
            </a:pPr>
            <a:r>
              <a:rPr lang="fa-IR" sz="2000" b="1">
                <a:latin typeface="Vazirmatn"/>
                <a:ea typeface="Vazirmatn"/>
                <a:cs typeface="Vazirmatn"/>
              </a:rPr>
              <a:t>روانی–اجتماعی</a:t>
            </a:r>
          </a:p>
        </p:txBody>
      </p:sp>
      <p:sp>
        <p:nvSpPr>
          <p:cNvPr id="14" name="TextBox 13"/>
          <p:cNvSpPr txBox="1"/>
          <p:nvPr/>
        </p:nvSpPr>
        <p:spPr>
          <a:xfrm>
            <a:off x="6370168" y="4507992"/>
            <a:ext cx="4239615" cy="658514"/>
          </a:xfrm>
          <a:prstGeom prst="rect">
            <a:avLst/>
          </a:prstGeom>
          <a:noFill/>
        </p:spPr>
        <p:txBody>
          <a:bodyPr wrap="square" lIns="0" tIns="0" rIns="0" bIns="0" anchor="t">
            <a:spAutoFit/>
          </a:bodyPr>
          <a:lstStyle/>
          <a:p>
            <a:pPr algn="r" rtl="1">
              <a:lnSpc>
                <a:spcPct val="125000"/>
              </a:lnSpc>
            </a:pPr>
            <a:r>
              <a:rPr lang="fa-IR" b="0">
                <a:latin typeface="Vazirmatn"/>
                <a:ea typeface="Vazirmatn"/>
                <a:cs typeface="Vazirmatn"/>
              </a:rPr>
              <a:t>خجالت سر میز، اضطراب هنگام بلع، انزوا و افت کیفیت زندگی</a:t>
            </a:r>
          </a:p>
        </p:txBody>
      </p:sp>
      <p:pic>
        <p:nvPicPr>
          <p:cNvPr id="15" name="Picture 14" descr="favorite_38512F.png"/>
          <p:cNvPicPr>
            <a:picLocks noChangeAspect="1"/>
          </p:cNvPicPr>
          <p:nvPr/>
        </p:nvPicPr>
        <p:blipFill>
          <a:blip r:embed="rId6"/>
          <a:stretch>
            <a:fillRect/>
          </a:stretch>
        </p:blipFill>
        <p:spPr>
          <a:xfrm>
            <a:off x="5318608" y="4069080"/>
            <a:ext cx="502920" cy="502920"/>
          </a:xfrm>
          <a:prstGeom prst="rect">
            <a:avLst/>
          </a:prstGeom>
        </p:spPr>
      </p:pic>
      <p:sp>
        <p:nvSpPr>
          <p:cNvPr id="16" name="TextBox 15"/>
          <p:cNvSpPr txBox="1"/>
          <p:nvPr/>
        </p:nvSpPr>
        <p:spPr>
          <a:xfrm>
            <a:off x="822961" y="4069080"/>
            <a:ext cx="4239615" cy="323871"/>
          </a:xfrm>
          <a:prstGeom prst="rect">
            <a:avLst/>
          </a:prstGeom>
          <a:noFill/>
        </p:spPr>
        <p:txBody>
          <a:bodyPr wrap="square" lIns="0" tIns="0" rIns="0" bIns="0" anchor="t">
            <a:spAutoFit/>
          </a:bodyPr>
          <a:lstStyle/>
          <a:p>
            <a:pPr algn="r" rtl="1">
              <a:lnSpc>
                <a:spcPct val="115000"/>
              </a:lnSpc>
            </a:pPr>
            <a:r>
              <a:rPr lang="fa-IR" sz="2000" b="1">
                <a:latin typeface="Vazirmatn"/>
                <a:ea typeface="Vazirmatn"/>
                <a:cs typeface="Vazirmatn"/>
              </a:rPr>
              <a:t>کیفیت زندگی</a:t>
            </a:r>
          </a:p>
        </p:txBody>
      </p:sp>
      <p:sp>
        <p:nvSpPr>
          <p:cNvPr id="17" name="TextBox 16"/>
          <p:cNvSpPr txBox="1"/>
          <p:nvPr/>
        </p:nvSpPr>
        <p:spPr>
          <a:xfrm>
            <a:off x="822961" y="4507992"/>
            <a:ext cx="4239615" cy="312265"/>
          </a:xfrm>
          <a:prstGeom prst="rect">
            <a:avLst/>
          </a:prstGeom>
          <a:noFill/>
        </p:spPr>
        <p:txBody>
          <a:bodyPr wrap="square" lIns="0" tIns="0" rIns="0" bIns="0" anchor="t">
            <a:spAutoFit/>
          </a:bodyPr>
          <a:lstStyle/>
          <a:p>
            <a:pPr algn="r" rtl="1">
              <a:lnSpc>
                <a:spcPct val="125000"/>
              </a:lnSpc>
            </a:pPr>
            <a:r>
              <a:rPr lang="fa-IR" b="0">
                <a:latin typeface="Vazirmatn"/>
                <a:ea typeface="Vazirmatn"/>
                <a:cs typeface="Vazirmatn"/>
              </a:rPr>
              <a:t>کاهش لذت از غذا، رژیم محدود و بار مراقب خانواده</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AF3E3"/>
          </a:solidFill>
          <a:ln>
            <a:noFill/>
          </a:ln>
          <a:effectLst/>
        </p:spPr>
        <p:txBody>
          <a:bodyPr rtlCol="0" anchor="ctr"/>
          <a:lstStyle/>
          <a:p>
            <a:pPr algn="ctr"/>
            <a:endParaRPr sz="2800"/>
          </a:p>
        </p:txBody>
      </p:sp>
      <p:sp>
        <p:nvSpPr>
          <p:cNvPr id="3" name="TextBox 2"/>
          <p:cNvSpPr txBox="1"/>
          <p:nvPr/>
        </p:nvSpPr>
        <p:spPr>
          <a:xfrm>
            <a:off x="822960" y="438912"/>
            <a:ext cx="10545775" cy="601511"/>
          </a:xfrm>
          <a:prstGeom prst="rect">
            <a:avLst/>
          </a:prstGeom>
          <a:noFill/>
        </p:spPr>
        <p:txBody>
          <a:bodyPr wrap="square" lIns="0" tIns="0" rIns="0" bIns="0" anchor="t">
            <a:spAutoFit/>
          </a:bodyPr>
          <a:lstStyle/>
          <a:p>
            <a:pPr algn="r" rtl="1">
              <a:lnSpc>
                <a:spcPct val="105000"/>
              </a:lnSpc>
            </a:pPr>
            <a:r>
              <a:rPr lang="fa-IR" sz="4000" b="0">
                <a:latin typeface="Vazirmatn"/>
                <a:ea typeface="Vazirmatn"/>
                <a:cs typeface="Vazirmatn"/>
              </a:rPr>
              <a:t>بلع نرمال در چهار مرحله و دو زیرسیستم</a:t>
            </a:r>
          </a:p>
        </p:txBody>
      </p:sp>
      <p:sp>
        <p:nvSpPr>
          <p:cNvPr id="4" name="Rectangle 3"/>
          <p:cNvSpPr/>
          <p:nvPr/>
        </p:nvSpPr>
        <p:spPr>
          <a:xfrm>
            <a:off x="10774375" y="1243584"/>
            <a:ext cx="594360" cy="45720"/>
          </a:xfrm>
          <a:prstGeom prst="rect">
            <a:avLst/>
          </a:prstGeom>
          <a:solidFill>
            <a:srgbClr val="38512F"/>
          </a:solidFill>
          <a:ln>
            <a:noFill/>
          </a:ln>
          <a:effectLst/>
        </p:spPr>
        <p:txBody>
          <a:bodyPr rtlCol="0" anchor="ctr"/>
          <a:lstStyle/>
          <a:p>
            <a:pPr algn="ctr"/>
            <a:endParaRPr sz="2800"/>
          </a:p>
        </p:txBody>
      </p:sp>
      <p:sp>
        <p:nvSpPr>
          <p:cNvPr id="6" name="Rounded Rectangle 5"/>
          <p:cNvSpPr/>
          <p:nvPr/>
        </p:nvSpPr>
        <p:spPr>
          <a:xfrm>
            <a:off x="8924316" y="2468880"/>
            <a:ext cx="2444419" cy="3200400"/>
          </a:xfrm>
          <a:prstGeom prst="roundRect">
            <a:avLst>
              <a:gd name="adj" fmla="val 10000"/>
            </a:avLst>
          </a:prstGeom>
          <a:solidFill>
            <a:srgbClr val="FFFDF6"/>
          </a:solidFill>
          <a:ln w="9525">
            <a:solidFill>
              <a:srgbClr val="E4D9C2"/>
            </a:solidFill>
          </a:ln>
          <a:effectLst/>
        </p:spPr>
        <p:txBody>
          <a:bodyPr rtlCol="0" anchor="ctr"/>
          <a:lstStyle/>
          <a:p>
            <a:pPr algn="ctr"/>
            <a:endParaRPr sz="2800"/>
          </a:p>
        </p:txBody>
      </p:sp>
      <p:sp>
        <p:nvSpPr>
          <p:cNvPr id="7" name="Oval 6"/>
          <p:cNvSpPr/>
          <p:nvPr/>
        </p:nvSpPr>
        <p:spPr>
          <a:xfrm>
            <a:off x="10591495" y="2788920"/>
            <a:ext cx="502920" cy="502920"/>
          </a:xfrm>
          <a:prstGeom prst="ellipse">
            <a:avLst/>
          </a:prstGeom>
          <a:solidFill>
            <a:srgbClr val="38512F"/>
          </a:solidFill>
          <a:ln>
            <a:noFill/>
          </a:ln>
          <a:effectLst/>
        </p:spPr>
        <p:txBody>
          <a:bodyPr rtlCol="0" anchor="ctr"/>
          <a:lstStyle/>
          <a:p>
            <a:pPr algn="ctr"/>
            <a:endParaRPr sz="2800"/>
          </a:p>
        </p:txBody>
      </p:sp>
      <p:sp>
        <p:nvSpPr>
          <p:cNvPr id="8" name="TextBox 7"/>
          <p:cNvSpPr txBox="1"/>
          <p:nvPr/>
        </p:nvSpPr>
        <p:spPr>
          <a:xfrm>
            <a:off x="10591495" y="2878445"/>
            <a:ext cx="502920" cy="323871"/>
          </a:xfrm>
          <a:prstGeom prst="rect">
            <a:avLst/>
          </a:prstGeom>
          <a:noFill/>
        </p:spPr>
        <p:txBody>
          <a:bodyPr wrap="square" lIns="0" tIns="0" rIns="0" bIns="0" anchor="ctr">
            <a:spAutoFit/>
          </a:bodyPr>
          <a:lstStyle/>
          <a:p>
            <a:pPr algn="ctr" rtl="1">
              <a:lnSpc>
                <a:spcPct val="115000"/>
              </a:lnSpc>
            </a:pPr>
            <a:r>
              <a:rPr lang="fa-IR" sz="2000" b="1">
                <a:latin typeface="Vazirmatn"/>
                <a:ea typeface="Vazirmatn"/>
                <a:cs typeface="Vazirmatn"/>
              </a:rPr>
              <a:t>۱</a:t>
            </a:r>
          </a:p>
        </p:txBody>
      </p:sp>
      <p:sp>
        <p:nvSpPr>
          <p:cNvPr id="9" name="TextBox 8"/>
          <p:cNvSpPr txBox="1"/>
          <p:nvPr/>
        </p:nvSpPr>
        <p:spPr>
          <a:xfrm>
            <a:off x="9198636" y="3520440"/>
            <a:ext cx="1895779" cy="323871"/>
          </a:xfrm>
          <a:prstGeom prst="rect">
            <a:avLst/>
          </a:prstGeom>
          <a:noFill/>
        </p:spPr>
        <p:txBody>
          <a:bodyPr wrap="square" lIns="0" tIns="0" rIns="0" bIns="0" anchor="t">
            <a:spAutoFit/>
          </a:bodyPr>
          <a:lstStyle/>
          <a:p>
            <a:pPr algn="r" rtl="1">
              <a:lnSpc>
                <a:spcPct val="115000"/>
              </a:lnSpc>
            </a:pPr>
            <a:r>
              <a:rPr lang="fa-IR" sz="2000" b="1">
                <a:latin typeface="Vazirmatn"/>
                <a:ea typeface="Vazirmatn"/>
                <a:cs typeface="Vazirmatn"/>
              </a:rPr>
              <a:t>۱. آماده‌سازی دهانی</a:t>
            </a:r>
          </a:p>
        </p:txBody>
      </p:sp>
      <p:sp>
        <p:nvSpPr>
          <p:cNvPr id="10" name="TextBox 9"/>
          <p:cNvSpPr txBox="1"/>
          <p:nvPr/>
        </p:nvSpPr>
        <p:spPr>
          <a:xfrm>
            <a:off x="9198636" y="4297680"/>
            <a:ext cx="1895779" cy="893065"/>
          </a:xfrm>
          <a:prstGeom prst="rect">
            <a:avLst/>
          </a:prstGeom>
          <a:noFill/>
        </p:spPr>
        <p:txBody>
          <a:bodyPr wrap="square" lIns="0" tIns="0" rIns="0" bIns="0" anchor="t">
            <a:spAutoFit/>
          </a:bodyPr>
          <a:lstStyle/>
          <a:p>
            <a:pPr algn="r" rtl="1">
              <a:lnSpc>
                <a:spcPct val="125000"/>
              </a:lnSpc>
            </a:pPr>
            <a:r>
              <a:rPr lang="fa-IR" sz="1600" b="0">
                <a:latin typeface="Vazirmatn"/>
                <a:ea typeface="Vazirmatn"/>
                <a:cs typeface="Vazirmatn"/>
              </a:rPr>
              <a:t>درک مواد، جویدن و ترکیب با بزاق برای شکل‌دادن بولوس قابل بلع</a:t>
            </a:r>
          </a:p>
        </p:txBody>
      </p:sp>
      <p:sp>
        <p:nvSpPr>
          <p:cNvPr id="11" name="Chevron 10"/>
          <p:cNvSpPr/>
          <p:nvPr/>
        </p:nvSpPr>
        <p:spPr>
          <a:xfrm rot="10800000">
            <a:off x="8704860" y="3986784"/>
            <a:ext cx="182880" cy="164592"/>
          </a:xfrm>
          <a:prstGeom prst="chevron">
            <a:avLst/>
          </a:prstGeom>
          <a:solidFill>
            <a:srgbClr val="38512F"/>
          </a:solidFill>
          <a:ln>
            <a:noFill/>
          </a:ln>
          <a:effectLst/>
        </p:spPr>
        <p:txBody>
          <a:bodyPr rtlCol="0" anchor="ctr"/>
          <a:lstStyle/>
          <a:p>
            <a:pPr algn="ctr"/>
            <a:endParaRPr sz="2800"/>
          </a:p>
        </p:txBody>
      </p:sp>
      <p:sp>
        <p:nvSpPr>
          <p:cNvPr id="12" name="Rounded Rectangle 11"/>
          <p:cNvSpPr/>
          <p:nvPr/>
        </p:nvSpPr>
        <p:spPr>
          <a:xfrm>
            <a:off x="6223865" y="2468880"/>
            <a:ext cx="2444419" cy="3200400"/>
          </a:xfrm>
          <a:prstGeom prst="roundRect">
            <a:avLst>
              <a:gd name="adj" fmla="val 10000"/>
            </a:avLst>
          </a:prstGeom>
          <a:solidFill>
            <a:srgbClr val="EFE7D2"/>
          </a:solidFill>
          <a:ln w="9525">
            <a:solidFill>
              <a:srgbClr val="E4D9C2"/>
            </a:solidFill>
          </a:ln>
          <a:effectLst/>
        </p:spPr>
        <p:txBody>
          <a:bodyPr rtlCol="0" anchor="ctr"/>
          <a:lstStyle/>
          <a:p>
            <a:pPr algn="ctr"/>
            <a:endParaRPr sz="2800"/>
          </a:p>
        </p:txBody>
      </p:sp>
      <p:sp>
        <p:nvSpPr>
          <p:cNvPr id="13" name="Oval 12"/>
          <p:cNvSpPr/>
          <p:nvPr/>
        </p:nvSpPr>
        <p:spPr>
          <a:xfrm>
            <a:off x="7891044" y="2788920"/>
            <a:ext cx="502920" cy="502920"/>
          </a:xfrm>
          <a:prstGeom prst="ellipse">
            <a:avLst/>
          </a:prstGeom>
          <a:solidFill>
            <a:srgbClr val="38512F"/>
          </a:solidFill>
          <a:ln>
            <a:noFill/>
          </a:ln>
          <a:effectLst/>
        </p:spPr>
        <p:txBody>
          <a:bodyPr rtlCol="0" anchor="ctr"/>
          <a:lstStyle/>
          <a:p>
            <a:pPr algn="ctr"/>
            <a:endParaRPr sz="2800"/>
          </a:p>
        </p:txBody>
      </p:sp>
      <p:sp>
        <p:nvSpPr>
          <p:cNvPr id="14" name="TextBox 13"/>
          <p:cNvSpPr txBox="1"/>
          <p:nvPr/>
        </p:nvSpPr>
        <p:spPr>
          <a:xfrm>
            <a:off x="7891044" y="2878445"/>
            <a:ext cx="502920" cy="323871"/>
          </a:xfrm>
          <a:prstGeom prst="rect">
            <a:avLst/>
          </a:prstGeom>
          <a:noFill/>
        </p:spPr>
        <p:txBody>
          <a:bodyPr wrap="square" lIns="0" tIns="0" rIns="0" bIns="0" anchor="ctr">
            <a:spAutoFit/>
          </a:bodyPr>
          <a:lstStyle/>
          <a:p>
            <a:pPr algn="ctr" rtl="1">
              <a:lnSpc>
                <a:spcPct val="115000"/>
              </a:lnSpc>
            </a:pPr>
            <a:r>
              <a:rPr lang="fa-IR" sz="2000" b="1">
                <a:latin typeface="Vazirmatn"/>
                <a:ea typeface="Vazirmatn"/>
                <a:cs typeface="Vazirmatn"/>
              </a:rPr>
              <a:t>۲</a:t>
            </a:r>
          </a:p>
        </p:txBody>
      </p:sp>
      <p:sp>
        <p:nvSpPr>
          <p:cNvPr id="15" name="TextBox 14"/>
          <p:cNvSpPr txBox="1"/>
          <p:nvPr/>
        </p:nvSpPr>
        <p:spPr>
          <a:xfrm>
            <a:off x="6498185" y="3520440"/>
            <a:ext cx="1895779" cy="323871"/>
          </a:xfrm>
          <a:prstGeom prst="rect">
            <a:avLst/>
          </a:prstGeom>
          <a:noFill/>
        </p:spPr>
        <p:txBody>
          <a:bodyPr wrap="square" lIns="0" tIns="0" rIns="0" bIns="0" anchor="t">
            <a:spAutoFit/>
          </a:bodyPr>
          <a:lstStyle/>
          <a:p>
            <a:pPr algn="r" rtl="1">
              <a:lnSpc>
                <a:spcPct val="115000"/>
              </a:lnSpc>
            </a:pPr>
            <a:r>
              <a:rPr lang="fa-IR" sz="2000" b="1">
                <a:latin typeface="Vazirmatn"/>
                <a:ea typeface="Vazirmatn"/>
                <a:cs typeface="Vazirmatn"/>
              </a:rPr>
              <a:t>۲. انتقال دهانی</a:t>
            </a:r>
          </a:p>
        </p:txBody>
      </p:sp>
      <p:sp>
        <p:nvSpPr>
          <p:cNvPr id="16" name="TextBox 15"/>
          <p:cNvSpPr txBox="1"/>
          <p:nvPr/>
        </p:nvSpPr>
        <p:spPr>
          <a:xfrm>
            <a:off x="6498185" y="4297680"/>
            <a:ext cx="1895779" cy="893065"/>
          </a:xfrm>
          <a:prstGeom prst="rect">
            <a:avLst/>
          </a:prstGeom>
          <a:noFill/>
        </p:spPr>
        <p:txBody>
          <a:bodyPr wrap="square" lIns="0" tIns="0" rIns="0" bIns="0" anchor="t">
            <a:spAutoFit/>
          </a:bodyPr>
          <a:lstStyle/>
          <a:p>
            <a:pPr algn="r" rtl="1">
              <a:lnSpc>
                <a:spcPct val="125000"/>
              </a:lnSpc>
            </a:pPr>
            <a:r>
              <a:rPr lang="fa-IR" sz="1600" b="0">
                <a:latin typeface="Vazirmatn"/>
                <a:ea typeface="Vazirmatn"/>
                <a:cs typeface="Vazirmatn"/>
              </a:rPr>
              <a:t>پیش‌رانش بولوس به سمت حلق با حرکت زبان؛ در این نقطه بلع هنوز ارادی است</a:t>
            </a:r>
          </a:p>
        </p:txBody>
      </p:sp>
      <p:sp>
        <p:nvSpPr>
          <p:cNvPr id="17" name="Chevron 16"/>
          <p:cNvSpPr/>
          <p:nvPr/>
        </p:nvSpPr>
        <p:spPr>
          <a:xfrm rot="10800000">
            <a:off x="6004409" y="3986784"/>
            <a:ext cx="182880" cy="164592"/>
          </a:xfrm>
          <a:prstGeom prst="chevron">
            <a:avLst/>
          </a:prstGeom>
          <a:solidFill>
            <a:srgbClr val="38512F"/>
          </a:solidFill>
          <a:ln>
            <a:noFill/>
          </a:ln>
          <a:effectLst/>
        </p:spPr>
        <p:txBody>
          <a:bodyPr rtlCol="0" anchor="ctr"/>
          <a:lstStyle/>
          <a:p>
            <a:pPr algn="ctr"/>
            <a:endParaRPr sz="2800"/>
          </a:p>
        </p:txBody>
      </p:sp>
      <p:sp>
        <p:nvSpPr>
          <p:cNvPr id="18" name="Rounded Rectangle 17"/>
          <p:cNvSpPr/>
          <p:nvPr/>
        </p:nvSpPr>
        <p:spPr>
          <a:xfrm>
            <a:off x="3523414" y="2468880"/>
            <a:ext cx="2444419" cy="3200400"/>
          </a:xfrm>
          <a:prstGeom prst="roundRect">
            <a:avLst>
              <a:gd name="adj" fmla="val 10000"/>
            </a:avLst>
          </a:prstGeom>
          <a:solidFill>
            <a:srgbClr val="FFFDF6"/>
          </a:solidFill>
          <a:ln w="9525">
            <a:solidFill>
              <a:srgbClr val="E4D9C2"/>
            </a:solidFill>
          </a:ln>
          <a:effectLst/>
        </p:spPr>
        <p:txBody>
          <a:bodyPr rtlCol="0" anchor="ctr"/>
          <a:lstStyle/>
          <a:p>
            <a:pPr algn="ctr"/>
            <a:endParaRPr sz="2800"/>
          </a:p>
        </p:txBody>
      </p:sp>
      <p:sp>
        <p:nvSpPr>
          <p:cNvPr id="19" name="Oval 18"/>
          <p:cNvSpPr/>
          <p:nvPr/>
        </p:nvSpPr>
        <p:spPr>
          <a:xfrm>
            <a:off x="5190593" y="2788920"/>
            <a:ext cx="502920" cy="502920"/>
          </a:xfrm>
          <a:prstGeom prst="ellipse">
            <a:avLst/>
          </a:prstGeom>
          <a:solidFill>
            <a:srgbClr val="38512F"/>
          </a:solidFill>
          <a:ln>
            <a:noFill/>
          </a:ln>
          <a:effectLst/>
        </p:spPr>
        <p:txBody>
          <a:bodyPr rtlCol="0" anchor="ctr"/>
          <a:lstStyle/>
          <a:p>
            <a:pPr algn="ctr"/>
            <a:endParaRPr sz="2800"/>
          </a:p>
        </p:txBody>
      </p:sp>
      <p:sp>
        <p:nvSpPr>
          <p:cNvPr id="20" name="TextBox 19"/>
          <p:cNvSpPr txBox="1"/>
          <p:nvPr/>
        </p:nvSpPr>
        <p:spPr>
          <a:xfrm>
            <a:off x="5190593" y="2878445"/>
            <a:ext cx="502920" cy="323871"/>
          </a:xfrm>
          <a:prstGeom prst="rect">
            <a:avLst/>
          </a:prstGeom>
          <a:noFill/>
        </p:spPr>
        <p:txBody>
          <a:bodyPr wrap="square" lIns="0" tIns="0" rIns="0" bIns="0" anchor="ctr">
            <a:spAutoFit/>
          </a:bodyPr>
          <a:lstStyle/>
          <a:p>
            <a:pPr algn="ctr" rtl="1">
              <a:lnSpc>
                <a:spcPct val="115000"/>
              </a:lnSpc>
            </a:pPr>
            <a:r>
              <a:rPr lang="fa-IR" sz="2000" b="1">
                <a:latin typeface="Vazirmatn"/>
                <a:ea typeface="Vazirmatn"/>
                <a:cs typeface="Vazirmatn"/>
              </a:rPr>
              <a:t>۳</a:t>
            </a:r>
          </a:p>
        </p:txBody>
      </p:sp>
      <p:sp>
        <p:nvSpPr>
          <p:cNvPr id="21" name="TextBox 20"/>
          <p:cNvSpPr txBox="1"/>
          <p:nvPr/>
        </p:nvSpPr>
        <p:spPr>
          <a:xfrm>
            <a:off x="3797734" y="3520440"/>
            <a:ext cx="1895779" cy="323871"/>
          </a:xfrm>
          <a:prstGeom prst="rect">
            <a:avLst/>
          </a:prstGeom>
          <a:noFill/>
        </p:spPr>
        <p:txBody>
          <a:bodyPr wrap="square" lIns="0" tIns="0" rIns="0" bIns="0" anchor="t">
            <a:spAutoFit/>
          </a:bodyPr>
          <a:lstStyle/>
          <a:p>
            <a:pPr algn="r" rtl="1">
              <a:lnSpc>
                <a:spcPct val="115000"/>
              </a:lnSpc>
            </a:pPr>
            <a:r>
              <a:rPr lang="fa-IR" sz="2000" b="1">
                <a:latin typeface="Vazirmatn"/>
                <a:ea typeface="Vazirmatn"/>
                <a:cs typeface="Vazirmatn"/>
              </a:rPr>
              <a:t>۳. فاز حلقی</a:t>
            </a:r>
          </a:p>
        </p:txBody>
      </p:sp>
      <p:sp>
        <p:nvSpPr>
          <p:cNvPr id="22" name="TextBox 21"/>
          <p:cNvSpPr txBox="1"/>
          <p:nvPr/>
        </p:nvSpPr>
        <p:spPr>
          <a:xfrm>
            <a:off x="3797734" y="4297680"/>
            <a:ext cx="1895779" cy="893065"/>
          </a:xfrm>
          <a:prstGeom prst="rect">
            <a:avLst/>
          </a:prstGeom>
          <a:noFill/>
        </p:spPr>
        <p:txBody>
          <a:bodyPr wrap="square" lIns="0" tIns="0" rIns="0" bIns="0" anchor="t">
            <a:spAutoFit/>
          </a:bodyPr>
          <a:lstStyle/>
          <a:p>
            <a:pPr algn="r" rtl="1">
              <a:lnSpc>
                <a:spcPct val="125000"/>
              </a:lnSpc>
            </a:pPr>
            <a:r>
              <a:rPr lang="fa-IR" sz="1600" b="0">
                <a:latin typeface="Vazirmatn"/>
                <a:ea typeface="Vazirmatn"/>
                <a:cs typeface="Vazirmatn"/>
              </a:rPr>
              <a:t>شروع رفلکس بلع، بسته‌شدن راه هوایی و عبور بولوس از حلقی</a:t>
            </a:r>
          </a:p>
        </p:txBody>
      </p:sp>
      <p:sp>
        <p:nvSpPr>
          <p:cNvPr id="23" name="Chevron 22"/>
          <p:cNvSpPr/>
          <p:nvPr/>
        </p:nvSpPr>
        <p:spPr>
          <a:xfrm rot="10800000">
            <a:off x="3303958" y="3986784"/>
            <a:ext cx="182880" cy="164592"/>
          </a:xfrm>
          <a:prstGeom prst="chevron">
            <a:avLst/>
          </a:prstGeom>
          <a:solidFill>
            <a:srgbClr val="38512F"/>
          </a:solidFill>
          <a:ln>
            <a:noFill/>
          </a:ln>
          <a:effectLst/>
        </p:spPr>
        <p:txBody>
          <a:bodyPr rtlCol="0" anchor="ctr"/>
          <a:lstStyle/>
          <a:p>
            <a:pPr algn="ctr"/>
            <a:endParaRPr sz="2800"/>
          </a:p>
        </p:txBody>
      </p:sp>
      <p:sp>
        <p:nvSpPr>
          <p:cNvPr id="24" name="Rounded Rectangle 23"/>
          <p:cNvSpPr/>
          <p:nvPr/>
        </p:nvSpPr>
        <p:spPr>
          <a:xfrm>
            <a:off x="822963" y="2468880"/>
            <a:ext cx="2444419" cy="3200400"/>
          </a:xfrm>
          <a:prstGeom prst="roundRect">
            <a:avLst>
              <a:gd name="adj" fmla="val 10000"/>
            </a:avLst>
          </a:prstGeom>
          <a:solidFill>
            <a:srgbClr val="EFE7D2"/>
          </a:solidFill>
          <a:ln w="9525">
            <a:solidFill>
              <a:srgbClr val="E4D9C2"/>
            </a:solidFill>
          </a:ln>
          <a:effectLst/>
        </p:spPr>
        <p:txBody>
          <a:bodyPr rtlCol="0" anchor="ctr"/>
          <a:lstStyle/>
          <a:p>
            <a:pPr algn="ctr"/>
            <a:endParaRPr sz="2800"/>
          </a:p>
        </p:txBody>
      </p:sp>
      <p:sp>
        <p:nvSpPr>
          <p:cNvPr id="25" name="Oval 24"/>
          <p:cNvSpPr/>
          <p:nvPr/>
        </p:nvSpPr>
        <p:spPr>
          <a:xfrm>
            <a:off x="2490142" y="2788920"/>
            <a:ext cx="502920" cy="502920"/>
          </a:xfrm>
          <a:prstGeom prst="ellipse">
            <a:avLst/>
          </a:prstGeom>
          <a:solidFill>
            <a:srgbClr val="38512F"/>
          </a:solidFill>
          <a:ln>
            <a:noFill/>
          </a:ln>
          <a:effectLst/>
        </p:spPr>
        <p:txBody>
          <a:bodyPr rtlCol="0" anchor="ctr"/>
          <a:lstStyle/>
          <a:p>
            <a:pPr algn="ctr"/>
            <a:endParaRPr sz="2800"/>
          </a:p>
        </p:txBody>
      </p:sp>
      <p:sp>
        <p:nvSpPr>
          <p:cNvPr id="26" name="TextBox 25"/>
          <p:cNvSpPr txBox="1"/>
          <p:nvPr/>
        </p:nvSpPr>
        <p:spPr>
          <a:xfrm>
            <a:off x="2490142" y="2878445"/>
            <a:ext cx="502920" cy="323871"/>
          </a:xfrm>
          <a:prstGeom prst="rect">
            <a:avLst/>
          </a:prstGeom>
          <a:noFill/>
        </p:spPr>
        <p:txBody>
          <a:bodyPr wrap="square" lIns="0" tIns="0" rIns="0" bIns="0" anchor="ctr">
            <a:spAutoFit/>
          </a:bodyPr>
          <a:lstStyle/>
          <a:p>
            <a:pPr algn="ctr" rtl="1">
              <a:lnSpc>
                <a:spcPct val="115000"/>
              </a:lnSpc>
            </a:pPr>
            <a:r>
              <a:rPr lang="fa-IR" sz="2000" b="1">
                <a:latin typeface="Vazirmatn"/>
                <a:ea typeface="Vazirmatn"/>
                <a:cs typeface="Vazirmatn"/>
              </a:rPr>
              <a:t>۴</a:t>
            </a:r>
          </a:p>
        </p:txBody>
      </p:sp>
      <p:sp>
        <p:nvSpPr>
          <p:cNvPr id="27" name="TextBox 26"/>
          <p:cNvSpPr txBox="1"/>
          <p:nvPr/>
        </p:nvSpPr>
        <p:spPr>
          <a:xfrm>
            <a:off x="1097283" y="3520440"/>
            <a:ext cx="1895779" cy="323871"/>
          </a:xfrm>
          <a:prstGeom prst="rect">
            <a:avLst/>
          </a:prstGeom>
          <a:noFill/>
        </p:spPr>
        <p:txBody>
          <a:bodyPr wrap="square" lIns="0" tIns="0" rIns="0" bIns="0" anchor="t">
            <a:spAutoFit/>
          </a:bodyPr>
          <a:lstStyle/>
          <a:p>
            <a:pPr algn="r" rtl="1">
              <a:lnSpc>
                <a:spcPct val="115000"/>
              </a:lnSpc>
            </a:pPr>
            <a:r>
              <a:rPr lang="fa-IR" sz="2000" b="1">
                <a:latin typeface="Vazirmatn"/>
                <a:ea typeface="Vazirmatn"/>
                <a:cs typeface="Vazirmatn"/>
              </a:rPr>
              <a:t>۴. فاز مری</a:t>
            </a:r>
          </a:p>
        </p:txBody>
      </p:sp>
      <p:sp>
        <p:nvSpPr>
          <p:cNvPr id="28" name="TextBox 27"/>
          <p:cNvSpPr txBox="1"/>
          <p:nvPr/>
        </p:nvSpPr>
        <p:spPr>
          <a:xfrm>
            <a:off x="1097283" y="4297680"/>
            <a:ext cx="1895779" cy="893065"/>
          </a:xfrm>
          <a:prstGeom prst="rect">
            <a:avLst/>
          </a:prstGeom>
          <a:noFill/>
        </p:spPr>
        <p:txBody>
          <a:bodyPr wrap="square" lIns="0" tIns="0" rIns="0" bIns="0" anchor="t">
            <a:spAutoFit/>
          </a:bodyPr>
          <a:lstStyle/>
          <a:p>
            <a:pPr algn="r" rtl="1">
              <a:lnSpc>
                <a:spcPct val="125000"/>
              </a:lnSpc>
            </a:pPr>
            <a:r>
              <a:rPr lang="fa-IR" sz="1600" b="0">
                <a:latin typeface="Vazirmatn"/>
                <a:ea typeface="Vazirmatn"/>
                <a:cs typeface="Vazirmatn"/>
              </a:rPr>
              <a:t>حرکت بولوس در مری و عبور از اسفنکتر تحتانی مری به معده</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AF3E3"/>
          </a:solidFill>
          <a:ln>
            <a:noFill/>
          </a:ln>
          <a:effectLst/>
        </p:spPr>
        <p:txBody>
          <a:bodyPr rtlCol="0" anchor="ctr"/>
          <a:lstStyle/>
          <a:p>
            <a:pPr algn="ctr"/>
            <a:endParaRPr sz="3200"/>
          </a:p>
        </p:txBody>
      </p:sp>
      <p:sp>
        <p:nvSpPr>
          <p:cNvPr id="3" name="TextBox 2"/>
          <p:cNvSpPr txBox="1"/>
          <p:nvPr/>
        </p:nvSpPr>
        <p:spPr>
          <a:xfrm>
            <a:off x="822960" y="438912"/>
            <a:ext cx="10545775" cy="661656"/>
          </a:xfrm>
          <a:prstGeom prst="rect">
            <a:avLst/>
          </a:prstGeom>
          <a:noFill/>
        </p:spPr>
        <p:txBody>
          <a:bodyPr wrap="square" lIns="0" tIns="0" rIns="0" bIns="0" anchor="t">
            <a:spAutoFit/>
          </a:bodyPr>
          <a:lstStyle/>
          <a:p>
            <a:pPr algn="r" rtl="1">
              <a:lnSpc>
                <a:spcPct val="105000"/>
              </a:lnSpc>
            </a:pPr>
            <a:r>
              <a:rPr lang="fa-IR" sz="4400" b="0">
                <a:latin typeface="Vazirmatn"/>
                <a:ea typeface="Vazirmatn"/>
                <a:cs typeface="Vazirmatn"/>
              </a:rPr>
              <a:t>انتقال دهانی: زبان، پیش‌راننده اصلی بولوس</a:t>
            </a:r>
          </a:p>
        </p:txBody>
      </p:sp>
      <p:sp>
        <p:nvSpPr>
          <p:cNvPr id="4" name="Rectangle 3"/>
          <p:cNvSpPr/>
          <p:nvPr/>
        </p:nvSpPr>
        <p:spPr>
          <a:xfrm>
            <a:off x="10774375" y="1243584"/>
            <a:ext cx="594360" cy="45720"/>
          </a:xfrm>
          <a:prstGeom prst="rect">
            <a:avLst/>
          </a:prstGeom>
          <a:solidFill>
            <a:srgbClr val="38512F"/>
          </a:solidFill>
          <a:ln>
            <a:noFill/>
          </a:ln>
          <a:effectLst/>
        </p:spPr>
        <p:txBody>
          <a:bodyPr rtlCol="0" anchor="ctr"/>
          <a:lstStyle/>
          <a:p>
            <a:pPr algn="ctr"/>
            <a:endParaRPr sz="3200"/>
          </a:p>
        </p:txBody>
      </p:sp>
      <p:sp>
        <p:nvSpPr>
          <p:cNvPr id="6" name="TextBox 5"/>
          <p:cNvSpPr txBox="1"/>
          <p:nvPr/>
        </p:nvSpPr>
        <p:spPr>
          <a:xfrm>
            <a:off x="10618927" y="2021975"/>
            <a:ext cx="749808" cy="582916"/>
          </a:xfrm>
          <a:prstGeom prst="rect">
            <a:avLst/>
          </a:prstGeom>
          <a:noFill/>
        </p:spPr>
        <p:txBody>
          <a:bodyPr wrap="square" lIns="0" tIns="0" rIns="0" bIns="0" anchor="ctr">
            <a:spAutoFit/>
          </a:bodyPr>
          <a:lstStyle/>
          <a:p>
            <a:pPr algn="r" rtl="1">
              <a:lnSpc>
                <a:spcPct val="115000"/>
              </a:lnSpc>
            </a:pPr>
            <a:r>
              <a:rPr lang="fa-IR" sz="3600" b="1" dirty="0">
                <a:latin typeface="Vazirmatn"/>
                <a:ea typeface="Vazirmatn"/>
                <a:cs typeface="Vazirmatn"/>
              </a:rPr>
              <a:t>۰</a:t>
            </a:r>
            <a:r>
              <a:rPr lang="fa-IR" sz="2800" b="1" dirty="0">
                <a:latin typeface="Vazirmatn"/>
                <a:ea typeface="Vazirmatn"/>
                <a:cs typeface="Vazirmatn"/>
              </a:rPr>
              <a:t>۱</a:t>
            </a:r>
            <a:endParaRPr lang="fa-IR" sz="3600" b="1" dirty="0">
              <a:latin typeface="Vazirmatn"/>
              <a:ea typeface="Vazirmatn"/>
              <a:cs typeface="Vazirmatn"/>
            </a:endParaRPr>
          </a:p>
        </p:txBody>
      </p:sp>
      <p:sp>
        <p:nvSpPr>
          <p:cNvPr id="7" name="TextBox 6"/>
          <p:cNvSpPr txBox="1"/>
          <p:nvPr/>
        </p:nvSpPr>
        <p:spPr>
          <a:xfrm>
            <a:off x="822960" y="1931578"/>
            <a:ext cx="9594799" cy="388568"/>
          </a:xfrm>
          <a:prstGeom prst="rect">
            <a:avLst/>
          </a:prstGeom>
          <a:noFill/>
        </p:spPr>
        <p:txBody>
          <a:bodyPr wrap="square" lIns="0" tIns="0" rIns="0" bIns="0" anchor="t">
            <a:spAutoFit/>
          </a:bodyPr>
          <a:lstStyle/>
          <a:p>
            <a:pPr algn="r" rtl="1">
              <a:lnSpc>
                <a:spcPct val="115000"/>
              </a:lnSpc>
            </a:pPr>
            <a:r>
              <a:rPr lang="fa-IR" sz="2400" b="1">
                <a:latin typeface="Vazirmatn"/>
                <a:ea typeface="Vazirmatn"/>
                <a:cs typeface="Vazirmatn"/>
              </a:rPr>
              <a:t>زبان، محرک اصلی</a:t>
            </a:r>
          </a:p>
        </p:txBody>
      </p:sp>
      <p:sp>
        <p:nvSpPr>
          <p:cNvPr id="8" name="TextBox 7"/>
          <p:cNvSpPr txBox="1"/>
          <p:nvPr/>
        </p:nvSpPr>
        <p:spPr>
          <a:xfrm>
            <a:off x="822960" y="2334646"/>
            <a:ext cx="9594799" cy="323871"/>
          </a:xfrm>
          <a:prstGeom prst="rect">
            <a:avLst/>
          </a:prstGeom>
          <a:noFill/>
        </p:spPr>
        <p:txBody>
          <a:bodyPr wrap="square" lIns="0" tIns="0" rIns="0" bIns="0" anchor="t">
            <a:spAutoFit/>
          </a:bodyPr>
          <a:lstStyle/>
          <a:p>
            <a:pPr algn="r" rtl="1">
              <a:lnSpc>
                <a:spcPct val="115000"/>
              </a:lnSpc>
            </a:pPr>
            <a:r>
              <a:rPr lang="fa-IR" sz="2000" b="0">
                <a:latin typeface="Vazirmatn"/>
                <a:ea typeface="Vazirmatn"/>
                <a:cs typeface="Vazirmatn"/>
              </a:rPr>
              <a:t>حرکت سریع کف دهان و عضلات حلق بولوس را پیش می‌راند؛ دامنه کامل حرکت زبان ضروری است</a:t>
            </a:r>
          </a:p>
        </p:txBody>
      </p:sp>
      <p:sp>
        <p:nvSpPr>
          <p:cNvPr id="9" name="Rectangle 8"/>
          <p:cNvSpPr/>
          <p:nvPr/>
        </p:nvSpPr>
        <p:spPr>
          <a:xfrm>
            <a:off x="822960" y="2898648"/>
            <a:ext cx="9594799" cy="9525"/>
          </a:xfrm>
          <a:prstGeom prst="rect">
            <a:avLst/>
          </a:prstGeom>
          <a:solidFill>
            <a:srgbClr val="E4D9C2"/>
          </a:solidFill>
          <a:ln>
            <a:noFill/>
          </a:ln>
          <a:effectLst/>
        </p:spPr>
        <p:txBody>
          <a:bodyPr rtlCol="0" anchor="ctr"/>
          <a:lstStyle/>
          <a:p>
            <a:pPr algn="ctr"/>
            <a:endParaRPr sz="3200"/>
          </a:p>
        </p:txBody>
      </p:sp>
      <p:sp>
        <p:nvSpPr>
          <p:cNvPr id="10" name="TextBox 9"/>
          <p:cNvSpPr txBox="1"/>
          <p:nvPr/>
        </p:nvSpPr>
        <p:spPr>
          <a:xfrm>
            <a:off x="10618927" y="3192407"/>
            <a:ext cx="749808" cy="582916"/>
          </a:xfrm>
          <a:prstGeom prst="rect">
            <a:avLst/>
          </a:prstGeom>
          <a:noFill/>
        </p:spPr>
        <p:txBody>
          <a:bodyPr wrap="square" lIns="0" tIns="0" rIns="0" bIns="0" anchor="ctr">
            <a:spAutoFit/>
          </a:bodyPr>
          <a:lstStyle/>
          <a:p>
            <a:pPr algn="r" rtl="1">
              <a:lnSpc>
                <a:spcPct val="115000"/>
              </a:lnSpc>
            </a:pPr>
            <a:r>
              <a:rPr lang="fa-IR" sz="3600" b="1" dirty="0">
                <a:latin typeface="Vazirmatn"/>
                <a:ea typeface="Vazirmatn"/>
                <a:cs typeface="Vazirmatn"/>
              </a:rPr>
              <a:t>۰</a:t>
            </a:r>
            <a:r>
              <a:rPr lang="fa-IR" sz="2800" b="1" dirty="0">
                <a:latin typeface="Vazirmatn"/>
                <a:ea typeface="Vazirmatn"/>
                <a:cs typeface="Vazirmatn"/>
              </a:rPr>
              <a:t>۲</a:t>
            </a:r>
            <a:endParaRPr lang="fa-IR" sz="3600" b="1" dirty="0">
              <a:latin typeface="Vazirmatn"/>
              <a:ea typeface="Vazirmatn"/>
              <a:cs typeface="Vazirmatn"/>
            </a:endParaRPr>
          </a:p>
        </p:txBody>
      </p:sp>
      <p:sp>
        <p:nvSpPr>
          <p:cNvPr id="11" name="TextBox 10"/>
          <p:cNvSpPr txBox="1"/>
          <p:nvPr/>
        </p:nvSpPr>
        <p:spPr>
          <a:xfrm>
            <a:off x="822960" y="3102010"/>
            <a:ext cx="9594799" cy="388568"/>
          </a:xfrm>
          <a:prstGeom prst="rect">
            <a:avLst/>
          </a:prstGeom>
          <a:noFill/>
        </p:spPr>
        <p:txBody>
          <a:bodyPr wrap="square" lIns="0" tIns="0" rIns="0" bIns="0" anchor="t">
            <a:spAutoFit/>
          </a:bodyPr>
          <a:lstStyle/>
          <a:p>
            <a:pPr algn="r" rtl="1">
              <a:lnSpc>
                <a:spcPct val="115000"/>
              </a:lnSpc>
            </a:pPr>
            <a:r>
              <a:rPr lang="fa-IR" sz="2400" b="1">
                <a:latin typeface="Vazirmatn"/>
                <a:ea typeface="Vazirmatn"/>
                <a:cs typeface="Vazirmatn"/>
              </a:rPr>
              <a:t>نقش حرکت هیوئید</a:t>
            </a:r>
          </a:p>
        </p:txBody>
      </p:sp>
      <p:sp>
        <p:nvSpPr>
          <p:cNvPr id="12" name="TextBox 11"/>
          <p:cNvSpPr txBox="1"/>
          <p:nvPr/>
        </p:nvSpPr>
        <p:spPr>
          <a:xfrm>
            <a:off x="822960" y="3505078"/>
            <a:ext cx="9594799" cy="323871"/>
          </a:xfrm>
          <a:prstGeom prst="rect">
            <a:avLst/>
          </a:prstGeom>
          <a:noFill/>
        </p:spPr>
        <p:txBody>
          <a:bodyPr wrap="square" lIns="0" tIns="0" rIns="0" bIns="0" anchor="t">
            <a:spAutoFit/>
          </a:bodyPr>
          <a:lstStyle/>
          <a:p>
            <a:pPr algn="r" rtl="1">
              <a:lnSpc>
                <a:spcPct val="115000"/>
              </a:lnSpc>
            </a:pPr>
            <a:r>
              <a:rPr lang="fa-IR" sz="2000" b="0">
                <a:latin typeface="Vazirmatn"/>
                <a:ea typeface="Vazirmatn"/>
                <a:cs typeface="Vazirmatn"/>
              </a:rPr>
              <a:t>انقباض میلوهیوئید و دیگاستریک، هیوئید و لارنکس را به بالا و جلو می‌کشد</a:t>
            </a:r>
          </a:p>
        </p:txBody>
      </p:sp>
      <p:sp>
        <p:nvSpPr>
          <p:cNvPr id="13" name="Rectangle 12"/>
          <p:cNvSpPr/>
          <p:nvPr/>
        </p:nvSpPr>
        <p:spPr>
          <a:xfrm>
            <a:off x="822960" y="4069080"/>
            <a:ext cx="9594799" cy="9525"/>
          </a:xfrm>
          <a:prstGeom prst="rect">
            <a:avLst/>
          </a:prstGeom>
          <a:solidFill>
            <a:srgbClr val="E4D9C2"/>
          </a:solidFill>
          <a:ln>
            <a:noFill/>
          </a:ln>
          <a:effectLst/>
        </p:spPr>
        <p:txBody>
          <a:bodyPr rtlCol="0" anchor="ctr"/>
          <a:lstStyle/>
          <a:p>
            <a:pPr algn="ctr"/>
            <a:endParaRPr sz="3200"/>
          </a:p>
        </p:txBody>
      </p:sp>
      <p:sp>
        <p:nvSpPr>
          <p:cNvPr id="14" name="TextBox 13"/>
          <p:cNvSpPr txBox="1"/>
          <p:nvPr/>
        </p:nvSpPr>
        <p:spPr>
          <a:xfrm>
            <a:off x="10618927" y="4362839"/>
            <a:ext cx="749808" cy="582916"/>
          </a:xfrm>
          <a:prstGeom prst="rect">
            <a:avLst/>
          </a:prstGeom>
          <a:noFill/>
        </p:spPr>
        <p:txBody>
          <a:bodyPr wrap="square" lIns="0" tIns="0" rIns="0" bIns="0" anchor="ctr">
            <a:spAutoFit/>
          </a:bodyPr>
          <a:lstStyle/>
          <a:p>
            <a:pPr algn="r" rtl="1">
              <a:lnSpc>
                <a:spcPct val="115000"/>
              </a:lnSpc>
            </a:pPr>
            <a:r>
              <a:rPr lang="fa-IR" sz="3600" b="1" dirty="0">
                <a:latin typeface="Vazirmatn"/>
                <a:ea typeface="Vazirmatn"/>
                <a:cs typeface="Vazirmatn"/>
              </a:rPr>
              <a:t>۰</a:t>
            </a:r>
            <a:r>
              <a:rPr lang="fa-IR" sz="2800" b="1" dirty="0">
                <a:latin typeface="Vazirmatn"/>
                <a:ea typeface="Vazirmatn"/>
                <a:cs typeface="Vazirmatn"/>
              </a:rPr>
              <a:t>۳</a:t>
            </a:r>
            <a:endParaRPr lang="fa-IR" sz="3600" b="1" dirty="0">
              <a:latin typeface="Vazirmatn"/>
              <a:ea typeface="Vazirmatn"/>
              <a:cs typeface="Vazirmatn"/>
            </a:endParaRPr>
          </a:p>
        </p:txBody>
      </p:sp>
      <p:sp>
        <p:nvSpPr>
          <p:cNvPr id="15" name="TextBox 14"/>
          <p:cNvSpPr txBox="1"/>
          <p:nvPr/>
        </p:nvSpPr>
        <p:spPr>
          <a:xfrm>
            <a:off x="822960" y="4272442"/>
            <a:ext cx="9594799" cy="388568"/>
          </a:xfrm>
          <a:prstGeom prst="rect">
            <a:avLst/>
          </a:prstGeom>
          <a:noFill/>
        </p:spPr>
        <p:txBody>
          <a:bodyPr wrap="square" lIns="0" tIns="0" rIns="0" bIns="0" anchor="t">
            <a:spAutoFit/>
          </a:bodyPr>
          <a:lstStyle/>
          <a:p>
            <a:pPr algn="r" rtl="1">
              <a:lnSpc>
                <a:spcPct val="115000"/>
              </a:lnSpc>
            </a:pPr>
            <a:r>
              <a:rPr lang="fa-IR" sz="2400" b="1">
                <a:latin typeface="Vazirmatn"/>
                <a:ea typeface="Vazirmatn"/>
                <a:cs typeface="Vazirmatn"/>
              </a:rPr>
              <a:t>شکست این فاز</a:t>
            </a:r>
          </a:p>
        </p:txBody>
      </p:sp>
      <p:sp>
        <p:nvSpPr>
          <p:cNvPr id="16" name="TextBox 15"/>
          <p:cNvSpPr txBox="1"/>
          <p:nvPr/>
        </p:nvSpPr>
        <p:spPr>
          <a:xfrm>
            <a:off x="822960" y="4675510"/>
            <a:ext cx="9594799" cy="323871"/>
          </a:xfrm>
          <a:prstGeom prst="rect">
            <a:avLst/>
          </a:prstGeom>
          <a:noFill/>
        </p:spPr>
        <p:txBody>
          <a:bodyPr wrap="square" lIns="0" tIns="0" rIns="0" bIns="0" anchor="t">
            <a:spAutoFit/>
          </a:bodyPr>
          <a:lstStyle/>
          <a:p>
            <a:pPr algn="r" rtl="1">
              <a:lnSpc>
                <a:spcPct val="115000"/>
              </a:lnSpc>
            </a:pPr>
            <a:r>
              <a:rPr lang="fa-IR" sz="2000" b="0">
                <a:latin typeface="Vazirmatn"/>
                <a:ea typeface="Vazirmatn"/>
                <a:cs typeface="Vazirmatn"/>
              </a:rPr>
              <a:t>آتاکسی دهانی: نشت زودرس بولوس به حلق پیش از شروع بلع و آسپیراسیون «پیش از بلع»</a:t>
            </a:r>
          </a:p>
        </p:txBody>
      </p:sp>
      <p:sp>
        <p:nvSpPr>
          <p:cNvPr id="17" name="Rectangle 16"/>
          <p:cNvSpPr/>
          <p:nvPr/>
        </p:nvSpPr>
        <p:spPr>
          <a:xfrm>
            <a:off x="822960" y="5239512"/>
            <a:ext cx="9594799" cy="9525"/>
          </a:xfrm>
          <a:prstGeom prst="rect">
            <a:avLst/>
          </a:prstGeom>
          <a:solidFill>
            <a:srgbClr val="E4D9C2"/>
          </a:solidFill>
          <a:ln>
            <a:noFill/>
          </a:ln>
          <a:effectLst/>
        </p:spPr>
        <p:txBody>
          <a:bodyPr rtlCol="0" anchor="ctr"/>
          <a:lstStyle/>
          <a:p>
            <a:pPr algn="ctr"/>
            <a:endParaRPr sz="3200"/>
          </a:p>
        </p:txBody>
      </p:sp>
      <p:sp>
        <p:nvSpPr>
          <p:cNvPr id="18" name="TextBox 17"/>
          <p:cNvSpPr txBox="1"/>
          <p:nvPr/>
        </p:nvSpPr>
        <p:spPr>
          <a:xfrm>
            <a:off x="10618927" y="5533271"/>
            <a:ext cx="749808" cy="582916"/>
          </a:xfrm>
          <a:prstGeom prst="rect">
            <a:avLst/>
          </a:prstGeom>
          <a:noFill/>
        </p:spPr>
        <p:txBody>
          <a:bodyPr wrap="square" lIns="0" tIns="0" rIns="0" bIns="0" anchor="ctr">
            <a:spAutoFit/>
          </a:bodyPr>
          <a:lstStyle/>
          <a:p>
            <a:pPr algn="r" rtl="1">
              <a:lnSpc>
                <a:spcPct val="115000"/>
              </a:lnSpc>
            </a:pPr>
            <a:r>
              <a:rPr lang="fa-IR" sz="3600" b="1" dirty="0">
                <a:latin typeface="Vazirmatn"/>
                <a:ea typeface="Vazirmatn"/>
                <a:cs typeface="Vazirmatn"/>
              </a:rPr>
              <a:t>۰</a:t>
            </a:r>
            <a:r>
              <a:rPr lang="fa-IR" sz="2800" b="1" dirty="0">
                <a:latin typeface="Vazirmatn"/>
                <a:ea typeface="Vazirmatn"/>
                <a:cs typeface="Vazirmatn"/>
              </a:rPr>
              <a:t>۴</a:t>
            </a:r>
            <a:endParaRPr lang="fa-IR" sz="3600" b="1" dirty="0">
              <a:latin typeface="Vazirmatn"/>
              <a:ea typeface="Vazirmatn"/>
              <a:cs typeface="Vazirmatn"/>
            </a:endParaRPr>
          </a:p>
        </p:txBody>
      </p:sp>
      <p:sp>
        <p:nvSpPr>
          <p:cNvPr id="19" name="TextBox 18"/>
          <p:cNvSpPr txBox="1"/>
          <p:nvPr/>
        </p:nvSpPr>
        <p:spPr>
          <a:xfrm>
            <a:off x="822960" y="5442874"/>
            <a:ext cx="9594799" cy="388568"/>
          </a:xfrm>
          <a:prstGeom prst="rect">
            <a:avLst/>
          </a:prstGeom>
          <a:noFill/>
        </p:spPr>
        <p:txBody>
          <a:bodyPr wrap="square" lIns="0" tIns="0" rIns="0" bIns="0" anchor="t">
            <a:spAutoFit/>
          </a:bodyPr>
          <a:lstStyle/>
          <a:p>
            <a:pPr algn="r" rtl="1">
              <a:lnSpc>
                <a:spcPct val="115000"/>
              </a:lnSpc>
            </a:pPr>
            <a:r>
              <a:rPr lang="fa-IR" sz="2400" b="1">
                <a:latin typeface="Vazirmatn"/>
                <a:ea typeface="Vazirmatn"/>
                <a:cs typeface="Vazirmatn"/>
              </a:rPr>
              <a:t>نشانه‌ها</a:t>
            </a:r>
          </a:p>
        </p:txBody>
      </p:sp>
      <p:sp>
        <p:nvSpPr>
          <p:cNvPr id="20" name="TextBox 19"/>
          <p:cNvSpPr txBox="1"/>
          <p:nvPr/>
        </p:nvSpPr>
        <p:spPr>
          <a:xfrm>
            <a:off x="822960" y="5845942"/>
            <a:ext cx="9594799" cy="323871"/>
          </a:xfrm>
          <a:prstGeom prst="rect">
            <a:avLst/>
          </a:prstGeom>
          <a:noFill/>
        </p:spPr>
        <p:txBody>
          <a:bodyPr wrap="square" lIns="0" tIns="0" rIns="0" bIns="0" anchor="t">
            <a:spAutoFit/>
          </a:bodyPr>
          <a:lstStyle/>
          <a:p>
            <a:pPr algn="r" rtl="1">
              <a:lnSpc>
                <a:spcPct val="115000"/>
              </a:lnSpc>
            </a:pPr>
            <a:r>
              <a:rPr lang="fa-IR" sz="2000" b="0">
                <a:latin typeface="Vazirmatn"/>
                <a:ea typeface="Vazirmatn"/>
                <a:cs typeface="Vazirmatn"/>
              </a:rPr>
              <a:t>باقی‌مانده دهانی (Pocketing) و نیاز به بلع‌های مکرر از نشانه‌های این فاز است</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AF3E3"/>
          </a:solidFill>
          <a:ln>
            <a:noFill/>
          </a:ln>
          <a:effectLst/>
        </p:spPr>
        <p:txBody>
          <a:bodyPr rtlCol="0" anchor="ctr"/>
          <a:lstStyle/>
          <a:p>
            <a:pPr algn="ctr"/>
            <a:endParaRPr sz="3200"/>
          </a:p>
        </p:txBody>
      </p:sp>
      <p:sp>
        <p:nvSpPr>
          <p:cNvPr id="3" name="TextBox 2"/>
          <p:cNvSpPr txBox="1"/>
          <p:nvPr/>
        </p:nvSpPr>
        <p:spPr>
          <a:xfrm>
            <a:off x="822960" y="438912"/>
            <a:ext cx="10545775" cy="481222"/>
          </a:xfrm>
          <a:prstGeom prst="rect">
            <a:avLst/>
          </a:prstGeom>
          <a:noFill/>
        </p:spPr>
        <p:txBody>
          <a:bodyPr wrap="square" lIns="0" tIns="0" rIns="0" bIns="0" anchor="t">
            <a:spAutoFit/>
          </a:bodyPr>
          <a:lstStyle/>
          <a:p>
            <a:pPr algn="r" rtl="1">
              <a:lnSpc>
                <a:spcPct val="105000"/>
              </a:lnSpc>
            </a:pPr>
            <a:r>
              <a:rPr lang="fa-IR" sz="3200" b="0" dirty="0">
                <a:latin typeface="Vazirmatn"/>
                <a:ea typeface="Vazirmatn"/>
                <a:cs typeface="Vazirmatn"/>
              </a:rPr>
              <a:t>فاز حلقی: توالی سریع و خودکار رویدادها</a:t>
            </a:r>
          </a:p>
        </p:txBody>
      </p:sp>
      <p:sp>
        <p:nvSpPr>
          <p:cNvPr id="4" name="Rectangle 3"/>
          <p:cNvSpPr/>
          <p:nvPr/>
        </p:nvSpPr>
        <p:spPr>
          <a:xfrm>
            <a:off x="10774375" y="1243584"/>
            <a:ext cx="594360" cy="45720"/>
          </a:xfrm>
          <a:prstGeom prst="rect">
            <a:avLst/>
          </a:prstGeom>
          <a:solidFill>
            <a:srgbClr val="38512F"/>
          </a:solidFill>
          <a:ln>
            <a:noFill/>
          </a:ln>
          <a:effectLst/>
        </p:spPr>
        <p:txBody>
          <a:bodyPr rtlCol="0" anchor="ctr"/>
          <a:lstStyle/>
          <a:p>
            <a:pPr algn="ctr"/>
            <a:endParaRPr sz="3200"/>
          </a:p>
        </p:txBody>
      </p:sp>
      <p:sp>
        <p:nvSpPr>
          <p:cNvPr id="6" name="Rectangle 5"/>
          <p:cNvSpPr/>
          <p:nvPr/>
        </p:nvSpPr>
        <p:spPr>
          <a:xfrm>
            <a:off x="2141185" y="3647694"/>
            <a:ext cx="7909329" cy="38100"/>
          </a:xfrm>
          <a:prstGeom prst="rect">
            <a:avLst/>
          </a:prstGeom>
          <a:solidFill>
            <a:srgbClr val="E4D9C2"/>
          </a:solidFill>
          <a:ln>
            <a:noFill/>
          </a:ln>
          <a:effectLst/>
        </p:spPr>
        <p:txBody>
          <a:bodyPr rtlCol="0" anchor="ctr"/>
          <a:lstStyle/>
          <a:p>
            <a:pPr algn="ctr"/>
            <a:endParaRPr sz="3200"/>
          </a:p>
        </p:txBody>
      </p:sp>
      <p:sp>
        <p:nvSpPr>
          <p:cNvPr id="7" name="Oval 6"/>
          <p:cNvSpPr/>
          <p:nvPr/>
        </p:nvSpPr>
        <p:spPr>
          <a:xfrm>
            <a:off x="9812770" y="3429000"/>
            <a:ext cx="475488" cy="475488"/>
          </a:xfrm>
          <a:prstGeom prst="ellipse">
            <a:avLst/>
          </a:prstGeom>
          <a:solidFill>
            <a:srgbClr val="FFFDF6"/>
          </a:solidFill>
          <a:ln w="25400">
            <a:solidFill>
              <a:srgbClr val="38512F"/>
            </a:solidFill>
          </a:ln>
          <a:effectLst/>
        </p:spPr>
        <p:txBody>
          <a:bodyPr rtlCol="0" anchor="ctr"/>
          <a:lstStyle/>
          <a:p>
            <a:pPr algn="ctr"/>
            <a:endParaRPr sz="3200"/>
          </a:p>
        </p:txBody>
      </p:sp>
      <p:sp>
        <p:nvSpPr>
          <p:cNvPr id="8" name="TextBox 7"/>
          <p:cNvSpPr txBox="1"/>
          <p:nvPr/>
        </p:nvSpPr>
        <p:spPr>
          <a:xfrm>
            <a:off x="9812770" y="3472461"/>
            <a:ext cx="475488" cy="388568"/>
          </a:xfrm>
          <a:prstGeom prst="rect">
            <a:avLst/>
          </a:prstGeom>
          <a:noFill/>
        </p:spPr>
        <p:txBody>
          <a:bodyPr wrap="square" lIns="0" tIns="0" rIns="0" bIns="0" anchor="ctr">
            <a:spAutoFit/>
          </a:bodyPr>
          <a:lstStyle/>
          <a:p>
            <a:pPr algn="ctr" rtl="1">
              <a:lnSpc>
                <a:spcPct val="115000"/>
              </a:lnSpc>
            </a:pPr>
            <a:r>
              <a:rPr lang="fa-IR" sz="2400" b="1">
                <a:latin typeface="Vazirmatn"/>
                <a:ea typeface="Vazirmatn"/>
                <a:cs typeface="Vazirmatn"/>
              </a:rPr>
              <a:t>۱</a:t>
            </a:r>
          </a:p>
        </p:txBody>
      </p:sp>
      <p:sp>
        <p:nvSpPr>
          <p:cNvPr id="9" name="TextBox 8"/>
          <p:cNvSpPr txBox="1"/>
          <p:nvPr/>
        </p:nvSpPr>
        <p:spPr>
          <a:xfrm>
            <a:off x="8890480" y="2884984"/>
            <a:ext cx="2320069" cy="388568"/>
          </a:xfrm>
          <a:prstGeom prst="rect">
            <a:avLst/>
          </a:prstGeom>
          <a:noFill/>
        </p:spPr>
        <p:txBody>
          <a:bodyPr wrap="square" lIns="0" tIns="0" rIns="0" bIns="0" anchor="b">
            <a:spAutoFit/>
          </a:bodyPr>
          <a:lstStyle/>
          <a:p>
            <a:pPr algn="ctr" rtl="1">
              <a:lnSpc>
                <a:spcPct val="115000"/>
              </a:lnSpc>
            </a:pPr>
            <a:r>
              <a:rPr lang="fa-IR" sz="2400" b="1">
                <a:latin typeface="Vazirmatn"/>
                <a:ea typeface="Vazirmatn"/>
                <a:cs typeface="Vazirmatn"/>
              </a:rPr>
              <a:t>شروع فاز حلقی</a:t>
            </a:r>
          </a:p>
        </p:txBody>
      </p:sp>
      <p:sp>
        <p:nvSpPr>
          <p:cNvPr id="10" name="TextBox 9"/>
          <p:cNvSpPr txBox="1"/>
          <p:nvPr/>
        </p:nvSpPr>
        <p:spPr>
          <a:xfrm>
            <a:off x="8890480" y="4087368"/>
            <a:ext cx="2320069" cy="1004762"/>
          </a:xfrm>
          <a:prstGeom prst="rect">
            <a:avLst/>
          </a:prstGeom>
          <a:noFill/>
        </p:spPr>
        <p:txBody>
          <a:bodyPr wrap="square" lIns="0" tIns="0" rIns="0" bIns="0" anchor="t">
            <a:spAutoFit/>
          </a:bodyPr>
          <a:lstStyle/>
          <a:p>
            <a:pPr algn="ctr" rtl="1">
              <a:lnSpc>
                <a:spcPct val="125000"/>
              </a:lnSpc>
            </a:pPr>
            <a:r>
              <a:rPr lang="fa-IR" b="0">
                <a:latin typeface="Vazirmatn"/>
                <a:ea typeface="Vazirmatn"/>
                <a:cs typeface="Vazirmatn"/>
              </a:rPr>
              <a:t>بسته‌شدن سه‌سطحی راه هوایی و حرکت قدامی-فوقانی هیوئید و لارنکس</a:t>
            </a:r>
          </a:p>
        </p:txBody>
      </p:sp>
      <p:sp>
        <p:nvSpPr>
          <p:cNvPr id="11" name="Oval 10"/>
          <p:cNvSpPr/>
          <p:nvPr/>
        </p:nvSpPr>
        <p:spPr>
          <a:xfrm>
            <a:off x="7176327" y="3429000"/>
            <a:ext cx="475488" cy="475488"/>
          </a:xfrm>
          <a:prstGeom prst="ellipse">
            <a:avLst/>
          </a:prstGeom>
          <a:solidFill>
            <a:srgbClr val="FFFDF6"/>
          </a:solidFill>
          <a:ln w="25400">
            <a:solidFill>
              <a:srgbClr val="38512F"/>
            </a:solidFill>
          </a:ln>
          <a:effectLst/>
        </p:spPr>
        <p:txBody>
          <a:bodyPr rtlCol="0" anchor="ctr"/>
          <a:lstStyle/>
          <a:p>
            <a:pPr algn="ctr"/>
            <a:endParaRPr sz="3200"/>
          </a:p>
        </p:txBody>
      </p:sp>
      <p:sp>
        <p:nvSpPr>
          <p:cNvPr id="12" name="TextBox 11"/>
          <p:cNvSpPr txBox="1"/>
          <p:nvPr/>
        </p:nvSpPr>
        <p:spPr>
          <a:xfrm>
            <a:off x="7176327" y="3472461"/>
            <a:ext cx="475488" cy="388568"/>
          </a:xfrm>
          <a:prstGeom prst="rect">
            <a:avLst/>
          </a:prstGeom>
          <a:noFill/>
        </p:spPr>
        <p:txBody>
          <a:bodyPr wrap="square" lIns="0" tIns="0" rIns="0" bIns="0" anchor="ctr">
            <a:spAutoFit/>
          </a:bodyPr>
          <a:lstStyle/>
          <a:p>
            <a:pPr algn="ctr" rtl="1">
              <a:lnSpc>
                <a:spcPct val="115000"/>
              </a:lnSpc>
            </a:pPr>
            <a:r>
              <a:rPr lang="fa-IR" sz="2400" b="1">
                <a:latin typeface="Vazirmatn"/>
                <a:ea typeface="Vazirmatn"/>
                <a:cs typeface="Vazirmatn"/>
              </a:rPr>
              <a:t>۲</a:t>
            </a:r>
          </a:p>
        </p:txBody>
      </p:sp>
      <p:sp>
        <p:nvSpPr>
          <p:cNvPr id="13" name="TextBox 12"/>
          <p:cNvSpPr txBox="1"/>
          <p:nvPr/>
        </p:nvSpPr>
        <p:spPr>
          <a:xfrm>
            <a:off x="6254037" y="2884984"/>
            <a:ext cx="2320069" cy="388568"/>
          </a:xfrm>
          <a:prstGeom prst="rect">
            <a:avLst/>
          </a:prstGeom>
          <a:noFill/>
        </p:spPr>
        <p:txBody>
          <a:bodyPr wrap="square" lIns="0" tIns="0" rIns="0" bIns="0" anchor="b">
            <a:spAutoFit/>
          </a:bodyPr>
          <a:lstStyle/>
          <a:p>
            <a:pPr algn="ctr" rtl="1">
              <a:lnSpc>
                <a:spcPct val="115000"/>
              </a:lnSpc>
            </a:pPr>
            <a:r>
              <a:rPr lang="fa-IR" sz="2400" b="1">
                <a:latin typeface="Vazirmatn"/>
                <a:ea typeface="Vazirmatn"/>
                <a:cs typeface="Vazirmatn"/>
              </a:rPr>
              <a:t>حفاظت راه هوایی</a:t>
            </a:r>
          </a:p>
        </p:txBody>
      </p:sp>
      <p:sp>
        <p:nvSpPr>
          <p:cNvPr id="14" name="TextBox 13"/>
          <p:cNvSpPr txBox="1"/>
          <p:nvPr/>
        </p:nvSpPr>
        <p:spPr>
          <a:xfrm>
            <a:off x="6254037" y="4087368"/>
            <a:ext cx="2320069" cy="1004762"/>
          </a:xfrm>
          <a:prstGeom prst="rect">
            <a:avLst/>
          </a:prstGeom>
          <a:noFill/>
        </p:spPr>
        <p:txBody>
          <a:bodyPr wrap="square" lIns="0" tIns="0" rIns="0" bIns="0" anchor="t">
            <a:spAutoFit/>
          </a:bodyPr>
          <a:lstStyle/>
          <a:p>
            <a:pPr algn="ctr" rtl="1">
              <a:lnSpc>
                <a:spcPct val="125000"/>
              </a:lnSpc>
            </a:pPr>
            <a:r>
              <a:rPr lang="fa-IR" b="0">
                <a:latin typeface="Vazirmatn"/>
                <a:ea typeface="Vazirmatn"/>
                <a:cs typeface="Vazirmatn"/>
              </a:rPr>
              <a:t>انسداد ورودی حنجره با اپیگلوت و بسته‌شدن سه‌سطحی حفاظت</a:t>
            </a:r>
          </a:p>
        </p:txBody>
      </p:sp>
      <p:sp>
        <p:nvSpPr>
          <p:cNvPr id="15" name="Oval 14"/>
          <p:cNvSpPr/>
          <p:nvPr/>
        </p:nvSpPr>
        <p:spPr>
          <a:xfrm>
            <a:off x="4539884" y="3429000"/>
            <a:ext cx="475488" cy="475488"/>
          </a:xfrm>
          <a:prstGeom prst="ellipse">
            <a:avLst/>
          </a:prstGeom>
          <a:solidFill>
            <a:srgbClr val="FFFDF6"/>
          </a:solidFill>
          <a:ln w="25400">
            <a:solidFill>
              <a:srgbClr val="38512F"/>
            </a:solidFill>
          </a:ln>
          <a:effectLst/>
        </p:spPr>
        <p:txBody>
          <a:bodyPr rtlCol="0" anchor="ctr"/>
          <a:lstStyle/>
          <a:p>
            <a:pPr algn="ctr"/>
            <a:endParaRPr sz="3200"/>
          </a:p>
        </p:txBody>
      </p:sp>
      <p:sp>
        <p:nvSpPr>
          <p:cNvPr id="16" name="TextBox 15"/>
          <p:cNvSpPr txBox="1"/>
          <p:nvPr/>
        </p:nvSpPr>
        <p:spPr>
          <a:xfrm>
            <a:off x="4539884" y="3472461"/>
            <a:ext cx="475488" cy="388568"/>
          </a:xfrm>
          <a:prstGeom prst="rect">
            <a:avLst/>
          </a:prstGeom>
          <a:noFill/>
        </p:spPr>
        <p:txBody>
          <a:bodyPr wrap="square" lIns="0" tIns="0" rIns="0" bIns="0" anchor="ctr">
            <a:spAutoFit/>
          </a:bodyPr>
          <a:lstStyle/>
          <a:p>
            <a:pPr algn="ctr" rtl="1">
              <a:lnSpc>
                <a:spcPct val="115000"/>
              </a:lnSpc>
            </a:pPr>
            <a:r>
              <a:rPr lang="fa-IR" sz="2400" b="1">
                <a:latin typeface="Vazirmatn"/>
                <a:ea typeface="Vazirmatn"/>
                <a:cs typeface="Vazirmatn"/>
              </a:rPr>
              <a:t>۳</a:t>
            </a:r>
          </a:p>
        </p:txBody>
      </p:sp>
      <p:sp>
        <p:nvSpPr>
          <p:cNvPr id="17" name="TextBox 16"/>
          <p:cNvSpPr txBox="1"/>
          <p:nvPr/>
        </p:nvSpPr>
        <p:spPr>
          <a:xfrm>
            <a:off x="3617594" y="2884984"/>
            <a:ext cx="2320069" cy="388568"/>
          </a:xfrm>
          <a:prstGeom prst="rect">
            <a:avLst/>
          </a:prstGeom>
          <a:noFill/>
        </p:spPr>
        <p:txBody>
          <a:bodyPr wrap="square" lIns="0" tIns="0" rIns="0" bIns="0" anchor="b">
            <a:spAutoFit/>
          </a:bodyPr>
          <a:lstStyle/>
          <a:p>
            <a:pPr algn="ctr" rtl="1">
              <a:lnSpc>
                <a:spcPct val="115000"/>
              </a:lnSpc>
            </a:pPr>
            <a:r>
              <a:rPr lang="fa-IR" sz="2400" b="1">
                <a:latin typeface="Vazirmatn"/>
                <a:ea typeface="Vazirmatn"/>
                <a:cs typeface="Vazirmatn"/>
              </a:rPr>
              <a:t>بازشدن UES</a:t>
            </a:r>
          </a:p>
        </p:txBody>
      </p:sp>
      <p:sp>
        <p:nvSpPr>
          <p:cNvPr id="18" name="TextBox 17"/>
          <p:cNvSpPr txBox="1"/>
          <p:nvPr/>
        </p:nvSpPr>
        <p:spPr>
          <a:xfrm>
            <a:off x="3617594" y="4087368"/>
            <a:ext cx="2320069" cy="1004762"/>
          </a:xfrm>
          <a:prstGeom prst="rect">
            <a:avLst/>
          </a:prstGeom>
          <a:noFill/>
        </p:spPr>
        <p:txBody>
          <a:bodyPr wrap="square" lIns="0" tIns="0" rIns="0" bIns="0" anchor="t">
            <a:spAutoFit/>
          </a:bodyPr>
          <a:lstStyle/>
          <a:p>
            <a:pPr algn="ctr" rtl="1">
              <a:lnSpc>
                <a:spcPct val="125000"/>
              </a:lnSpc>
            </a:pPr>
            <a:r>
              <a:rPr lang="fa-IR" b="0">
                <a:latin typeface="Vazirmatn"/>
                <a:ea typeface="Vazirmatn"/>
                <a:cs typeface="Vazirmatn"/>
              </a:rPr>
              <a:t>شل‌شدن و بازشدن اسفنکتر فوقانی مری و پیش‌رانش بولوس</a:t>
            </a:r>
          </a:p>
        </p:txBody>
      </p:sp>
      <p:sp>
        <p:nvSpPr>
          <p:cNvPr id="19" name="Oval 18"/>
          <p:cNvSpPr/>
          <p:nvPr/>
        </p:nvSpPr>
        <p:spPr>
          <a:xfrm>
            <a:off x="1903441" y="3429000"/>
            <a:ext cx="475488" cy="475488"/>
          </a:xfrm>
          <a:prstGeom prst="ellipse">
            <a:avLst/>
          </a:prstGeom>
          <a:solidFill>
            <a:srgbClr val="FFFDF6"/>
          </a:solidFill>
          <a:ln w="25400">
            <a:solidFill>
              <a:srgbClr val="38512F"/>
            </a:solidFill>
          </a:ln>
          <a:effectLst/>
        </p:spPr>
        <p:txBody>
          <a:bodyPr rtlCol="0" anchor="ctr"/>
          <a:lstStyle/>
          <a:p>
            <a:pPr algn="ctr"/>
            <a:endParaRPr sz="3200"/>
          </a:p>
        </p:txBody>
      </p:sp>
      <p:sp>
        <p:nvSpPr>
          <p:cNvPr id="20" name="TextBox 19"/>
          <p:cNvSpPr txBox="1"/>
          <p:nvPr/>
        </p:nvSpPr>
        <p:spPr>
          <a:xfrm>
            <a:off x="1903441" y="3472461"/>
            <a:ext cx="475488" cy="388568"/>
          </a:xfrm>
          <a:prstGeom prst="rect">
            <a:avLst/>
          </a:prstGeom>
          <a:noFill/>
        </p:spPr>
        <p:txBody>
          <a:bodyPr wrap="square" lIns="0" tIns="0" rIns="0" bIns="0" anchor="ctr">
            <a:spAutoFit/>
          </a:bodyPr>
          <a:lstStyle/>
          <a:p>
            <a:pPr algn="ctr" rtl="1">
              <a:lnSpc>
                <a:spcPct val="115000"/>
              </a:lnSpc>
            </a:pPr>
            <a:r>
              <a:rPr lang="fa-IR" sz="2400" b="1">
                <a:latin typeface="Vazirmatn"/>
                <a:ea typeface="Vazirmatn"/>
                <a:cs typeface="Vazirmatn"/>
              </a:rPr>
              <a:t>۴</a:t>
            </a:r>
          </a:p>
        </p:txBody>
      </p:sp>
      <p:sp>
        <p:nvSpPr>
          <p:cNvPr id="21" name="TextBox 20"/>
          <p:cNvSpPr txBox="1"/>
          <p:nvPr/>
        </p:nvSpPr>
        <p:spPr>
          <a:xfrm>
            <a:off x="981151" y="2884984"/>
            <a:ext cx="2320069" cy="388568"/>
          </a:xfrm>
          <a:prstGeom prst="rect">
            <a:avLst/>
          </a:prstGeom>
          <a:noFill/>
        </p:spPr>
        <p:txBody>
          <a:bodyPr wrap="square" lIns="0" tIns="0" rIns="0" bIns="0" anchor="b">
            <a:spAutoFit/>
          </a:bodyPr>
          <a:lstStyle/>
          <a:p>
            <a:pPr algn="ctr" rtl="1">
              <a:lnSpc>
                <a:spcPct val="115000"/>
              </a:lnSpc>
            </a:pPr>
            <a:r>
              <a:rPr lang="fa-IR" sz="2400" b="1">
                <a:latin typeface="Vazirmatn"/>
                <a:ea typeface="Vazirmatn"/>
                <a:cs typeface="Vazirmatn"/>
              </a:rPr>
              <a:t>پاکسازی حلقی</a:t>
            </a:r>
          </a:p>
        </p:txBody>
      </p:sp>
      <p:sp>
        <p:nvSpPr>
          <p:cNvPr id="22" name="TextBox 21"/>
          <p:cNvSpPr txBox="1"/>
          <p:nvPr/>
        </p:nvSpPr>
        <p:spPr>
          <a:xfrm>
            <a:off x="981151" y="4087368"/>
            <a:ext cx="2320069" cy="658514"/>
          </a:xfrm>
          <a:prstGeom prst="rect">
            <a:avLst/>
          </a:prstGeom>
          <a:noFill/>
        </p:spPr>
        <p:txBody>
          <a:bodyPr wrap="square" lIns="0" tIns="0" rIns="0" bIns="0" anchor="t">
            <a:spAutoFit/>
          </a:bodyPr>
          <a:lstStyle/>
          <a:p>
            <a:pPr algn="ctr" rtl="1">
              <a:lnSpc>
                <a:spcPct val="125000"/>
              </a:lnSpc>
            </a:pPr>
            <a:r>
              <a:rPr lang="fa-IR" b="0">
                <a:latin typeface="Vazirmatn"/>
                <a:ea typeface="Vazirmatn"/>
                <a:cs typeface="Vazirmatn"/>
              </a:rPr>
              <a:t>عبور کامل بولوس و بازگشت راه هوایی؛ کمتر از یک ثانیه</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AF3E3"/>
          </a:solidFill>
          <a:ln>
            <a:noFill/>
          </a:ln>
          <a:effectLst/>
        </p:spPr>
        <p:txBody>
          <a:bodyPr rtlCol="0" anchor="ctr"/>
          <a:lstStyle/>
          <a:p>
            <a:pPr algn="ctr"/>
            <a:endParaRPr sz="2800"/>
          </a:p>
        </p:txBody>
      </p:sp>
      <p:sp>
        <p:nvSpPr>
          <p:cNvPr id="3" name="TextBox 2"/>
          <p:cNvSpPr txBox="1"/>
          <p:nvPr/>
        </p:nvSpPr>
        <p:spPr>
          <a:xfrm>
            <a:off x="822960" y="438912"/>
            <a:ext cx="10545775" cy="601511"/>
          </a:xfrm>
          <a:prstGeom prst="rect">
            <a:avLst/>
          </a:prstGeom>
          <a:noFill/>
        </p:spPr>
        <p:txBody>
          <a:bodyPr wrap="square" lIns="0" tIns="0" rIns="0" bIns="0" anchor="t">
            <a:spAutoFit/>
          </a:bodyPr>
          <a:lstStyle/>
          <a:p>
            <a:pPr algn="r" rtl="1">
              <a:lnSpc>
                <a:spcPct val="105000"/>
              </a:lnSpc>
            </a:pPr>
            <a:r>
              <a:rPr lang="fa-IR" sz="4000" b="0" dirty="0">
                <a:latin typeface="Vazirmatn"/>
                <a:ea typeface="Vazirmatn"/>
                <a:cs typeface="Vazirmatn"/>
              </a:rPr>
              <a:t>حفاظت راه هوایی در سه لایه </a:t>
            </a:r>
            <a:r>
              <a:rPr lang="fa-IR" sz="4000" b="0" dirty="0" smtClean="0">
                <a:latin typeface="Vazirmatn"/>
                <a:ea typeface="Vazirmatn"/>
                <a:cs typeface="Vazirmatn"/>
              </a:rPr>
              <a:t>انجام </a:t>
            </a:r>
            <a:r>
              <a:rPr lang="fa-IR" sz="4000" b="0" dirty="0">
                <a:latin typeface="Vazirmatn"/>
                <a:ea typeface="Vazirmatn"/>
                <a:cs typeface="Vazirmatn"/>
              </a:rPr>
              <a:t>می‌شود</a:t>
            </a:r>
          </a:p>
        </p:txBody>
      </p:sp>
      <p:sp>
        <p:nvSpPr>
          <p:cNvPr id="4" name="Rectangle 3"/>
          <p:cNvSpPr/>
          <p:nvPr/>
        </p:nvSpPr>
        <p:spPr>
          <a:xfrm>
            <a:off x="10774375" y="1243584"/>
            <a:ext cx="594360" cy="45720"/>
          </a:xfrm>
          <a:prstGeom prst="rect">
            <a:avLst/>
          </a:prstGeom>
          <a:solidFill>
            <a:srgbClr val="38512F"/>
          </a:solidFill>
          <a:ln>
            <a:noFill/>
          </a:ln>
          <a:effectLst/>
        </p:spPr>
        <p:txBody>
          <a:bodyPr rtlCol="0" anchor="ctr"/>
          <a:lstStyle/>
          <a:p>
            <a:pPr algn="ctr"/>
            <a:endParaRPr sz="2800"/>
          </a:p>
        </p:txBody>
      </p:sp>
      <p:sp>
        <p:nvSpPr>
          <p:cNvPr id="6" name="Rounded Rectangle 5"/>
          <p:cNvSpPr/>
          <p:nvPr/>
        </p:nvSpPr>
        <p:spPr>
          <a:xfrm>
            <a:off x="822960" y="5907024"/>
            <a:ext cx="10545775" cy="566928"/>
          </a:xfrm>
          <a:prstGeom prst="roundRect">
            <a:avLst>
              <a:gd name="adj" fmla="val 12000"/>
            </a:avLst>
          </a:prstGeom>
          <a:solidFill>
            <a:srgbClr val="E2ECDF"/>
          </a:solidFill>
          <a:ln>
            <a:noFill/>
          </a:ln>
          <a:effectLst/>
        </p:spPr>
        <p:txBody>
          <a:bodyPr rtlCol="0" anchor="ctr"/>
          <a:lstStyle/>
          <a:p>
            <a:pPr algn="ctr"/>
            <a:endParaRPr sz="2800"/>
          </a:p>
        </p:txBody>
      </p:sp>
      <p:pic>
        <p:nvPicPr>
          <p:cNvPr id="7" name="Picture 6" descr="sticky_note_2_38512F.png"/>
          <p:cNvPicPr>
            <a:picLocks noChangeAspect="1"/>
          </p:cNvPicPr>
          <p:nvPr/>
        </p:nvPicPr>
        <p:blipFill>
          <a:blip r:embed="rId3"/>
          <a:stretch>
            <a:fillRect/>
          </a:stretch>
        </p:blipFill>
        <p:spPr>
          <a:xfrm>
            <a:off x="10865815" y="6053328"/>
            <a:ext cx="274320" cy="274320"/>
          </a:xfrm>
          <a:prstGeom prst="rect">
            <a:avLst/>
          </a:prstGeom>
        </p:spPr>
      </p:pic>
      <p:sp>
        <p:nvSpPr>
          <p:cNvPr id="8" name="TextBox 7"/>
          <p:cNvSpPr txBox="1"/>
          <p:nvPr/>
        </p:nvSpPr>
        <p:spPr>
          <a:xfrm>
            <a:off x="1051560" y="6044743"/>
            <a:ext cx="9631375" cy="291490"/>
          </a:xfrm>
          <a:prstGeom prst="rect">
            <a:avLst/>
          </a:prstGeom>
          <a:noFill/>
        </p:spPr>
        <p:txBody>
          <a:bodyPr wrap="square" lIns="0" tIns="0" rIns="0" bIns="0" anchor="ctr">
            <a:spAutoFit/>
          </a:bodyPr>
          <a:lstStyle/>
          <a:p>
            <a:pPr algn="r" rtl="1">
              <a:lnSpc>
                <a:spcPct val="115000"/>
              </a:lnSpc>
            </a:pPr>
            <a:r>
              <a:rPr lang="fa-IR" b="1">
                <a:latin typeface="Vazirmatn"/>
                <a:ea typeface="Vazirmatn"/>
                <a:cs typeface="Vazirmatn"/>
              </a:rPr>
              <a:t>محرک اصلی این سه لایه، حرکت قدامی-فوقانی هیوئید و لارنکس است</a:t>
            </a:r>
          </a:p>
        </p:txBody>
      </p:sp>
      <p:sp>
        <p:nvSpPr>
          <p:cNvPr id="9" name="Oval 8"/>
          <p:cNvSpPr/>
          <p:nvPr/>
        </p:nvSpPr>
        <p:spPr>
          <a:xfrm>
            <a:off x="1953616" y="1874520"/>
            <a:ext cx="3758184" cy="3758184"/>
          </a:xfrm>
          <a:prstGeom prst="ellipse">
            <a:avLst/>
          </a:prstGeom>
          <a:solidFill>
            <a:srgbClr val="9BAD8E"/>
          </a:solidFill>
          <a:ln w="15240">
            <a:solidFill>
              <a:srgbClr val="FAF3E3"/>
            </a:solidFill>
          </a:ln>
          <a:effectLst/>
        </p:spPr>
        <p:txBody>
          <a:bodyPr rtlCol="0" anchor="ctr"/>
          <a:lstStyle/>
          <a:p>
            <a:pPr algn="ctr"/>
            <a:endParaRPr sz="2800"/>
          </a:p>
        </p:txBody>
      </p:sp>
      <p:sp>
        <p:nvSpPr>
          <p:cNvPr id="10" name="Oval 9"/>
          <p:cNvSpPr/>
          <p:nvPr/>
        </p:nvSpPr>
        <p:spPr>
          <a:xfrm>
            <a:off x="2579980" y="2500884"/>
            <a:ext cx="2505456" cy="2505456"/>
          </a:xfrm>
          <a:prstGeom prst="ellipse">
            <a:avLst/>
          </a:prstGeom>
          <a:solidFill>
            <a:srgbClr val="819770"/>
          </a:solidFill>
          <a:ln w="15240">
            <a:solidFill>
              <a:srgbClr val="FAF3E3"/>
            </a:solidFill>
          </a:ln>
          <a:effectLst/>
        </p:spPr>
        <p:txBody>
          <a:bodyPr rtlCol="0" anchor="ctr"/>
          <a:lstStyle/>
          <a:p>
            <a:pPr algn="ctr"/>
            <a:endParaRPr sz="2800"/>
          </a:p>
        </p:txBody>
      </p:sp>
      <p:sp>
        <p:nvSpPr>
          <p:cNvPr id="11" name="Oval 10"/>
          <p:cNvSpPr/>
          <p:nvPr/>
        </p:nvSpPr>
        <p:spPr>
          <a:xfrm>
            <a:off x="3206344" y="3127248"/>
            <a:ext cx="1252728" cy="1252728"/>
          </a:xfrm>
          <a:prstGeom prst="ellipse">
            <a:avLst/>
          </a:prstGeom>
          <a:solidFill>
            <a:srgbClr val="38512F"/>
          </a:solidFill>
          <a:ln w="15240">
            <a:solidFill>
              <a:srgbClr val="FAF3E3"/>
            </a:solidFill>
          </a:ln>
          <a:effectLst/>
        </p:spPr>
        <p:txBody>
          <a:bodyPr rtlCol="0" anchor="ctr"/>
          <a:lstStyle/>
          <a:p>
            <a:pPr algn="ctr"/>
            <a:endParaRPr sz="2800"/>
          </a:p>
        </p:txBody>
      </p:sp>
      <p:sp>
        <p:nvSpPr>
          <p:cNvPr id="12" name="TextBox 11"/>
          <p:cNvSpPr txBox="1"/>
          <p:nvPr/>
        </p:nvSpPr>
        <p:spPr>
          <a:xfrm>
            <a:off x="3343504" y="3060762"/>
            <a:ext cx="978408" cy="1385700"/>
          </a:xfrm>
          <a:prstGeom prst="rect">
            <a:avLst/>
          </a:prstGeom>
          <a:noFill/>
        </p:spPr>
        <p:txBody>
          <a:bodyPr wrap="square" lIns="0" tIns="0" rIns="0" bIns="0" anchor="ctr">
            <a:spAutoFit/>
          </a:bodyPr>
          <a:lstStyle/>
          <a:p>
            <a:pPr algn="ctr" rtl="1">
              <a:lnSpc>
                <a:spcPct val="115000"/>
              </a:lnSpc>
            </a:pPr>
            <a:r>
              <a:rPr lang="fa-IR" sz="2000" b="1">
                <a:latin typeface="Vazirmatn"/>
                <a:ea typeface="Vazirmatn"/>
                <a:cs typeface="Vazirmatn"/>
              </a:rPr>
              <a:t>لایه ۳ — چین‌های صوتی واقعی</a:t>
            </a:r>
          </a:p>
        </p:txBody>
      </p:sp>
      <p:sp>
        <p:nvSpPr>
          <p:cNvPr id="13" name="Oval 12"/>
          <p:cNvSpPr/>
          <p:nvPr/>
        </p:nvSpPr>
        <p:spPr>
          <a:xfrm>
            <a:off x="11222431" y="2366772"/>
            <a:ext cx="146304" cy="146304"/>
          </a:xfrm>
          <a:prstGeom prst="ellipse">
            <a:avLst/>
          </a:prstGeom>
          <a:solidFill>
            <a:srgbClr val="9BAD8E"/>
          </a:solidFill>
          <a:ln>
            <a:noFill/>
          </a:ln>
          <a:effectLst/>
        </p:spPr>
        <p:txBody>
          <a:bodyPr rtlCol="0" anchor="ctr"/>
          <a:lstStyle/>
          <a:p>
            <a:pPr algn="ctr"/>
            <a:endParaRPr sz="2800"/>
          </a:p>
        </p:txBody>
      </p:sp>
      <p:sp>
        <p:nvSpPr>
          <p:cNvPr id="14" name="TextBox 13"/>
          <p:cNvSpPr txBox="1"/>
          <p:nvPr/>
        </p:nvSpPr>
        <p:spPr>
          <a:xfrm>
            <a:off x="7436815" y="2006406"/>
            <a:ext cx="3611880" cy="323871"/>
          </a:xfrm>
          <a:prstGeom prst="rect">
            <a:avLst/>
          </a:prstGeom>
          <a:noFill/>
        </p:spPr>
        <p:txBody>
          <a:bodyPr wrap="square" lIns="0" tIns="0" rIns="0" bIns="0" anchor="t">
            <a:spAutoFit/>
          </a:bodyPr>
          <a:lstStyle/>
          <a:p>
            <a:pPr algn="r" rtl="1">
              <a:lnSpc>
                <a:spcPct val="115000"/>
              </a:lnSpc>
            </a:pPr>
            <a:r>
              <a:rPr lang="fa-IR" sz="2000" b="1">
                <a:latin typeface="Vazirmatn"/>
                <a:ea typeface="Vazirmatn"/>
                <a:cs typeface="Vazirmatn"/>
              </a:rPr>
              <a:t>لایه ۱ — چین‌های آری‌اپی‌گلوتیک</a:t>
            </a:r>
          </a:p>
        </p:txBody>
      </p:sp>
      <p:sp>
        <p:nvSpPr>
          <p:cNvPr id="15" name="TextBox 14"/>
          <p:cNvSpPr txBox="1"/>
          <p:nvPr/>
        </p:nvSpPr>
        <p:spPr>
          <a:xfrm>
            <a:off x="7436815" y="2426787"/>
            <a:ext cx="3611880" cy="542200"/>
          </a:xfrm>
          <a:prstGeom prst="rect">
            <a:avLst/>
          </a:prstGeom>
          <a:noFill/>
        </p:spPr>
        <p:txBody>
          <a:bodyPr wrap="square" lIns="0" tIns="0" rIns="0" bIns="0" anchor="t">
            <a:spAutoFit/>
          </a:bodyPr>
          <a:lstStyle/>
          <a:p>
            <a:pPr algn="r" rtl="1">
              <a:lnSpc>
                <a:spcPct val="115000"/>
              </a:lnSpc>
            </a:pPr>
            <a:r>
              <a:rPr lang="fa-IR" sz="1600" b="0">
                <a:latin typeface="Vazirmatn"/>
                <a:ea typeface="Vazirmatn"/>
                <a:cs typeface="Vazirmatn"/>
              </a:rPr>
              <a:t>چین‌های آری‌اپی‌گلوتیک: نزدیک‌شدن اپیگلوت و انسداد اولیه ورودی حنجره</a:t>
            </a:r>
          </a:p>
        </p:txBody>
      </p:sp>
      <p:sp>
        <p:nvSpPr>
          <p:cNvPr id="16" name="Rectangle 15"/>
          <p:cNvSpPr/>
          <p:nvPr/>
        </p:nvSpPr>
        <p:spPr>
          <a:xfrm>
            <a:off x="7436815" y="3096768"/>
            <a:ext cx="3611880" cy="9525"/>
          </a:xfrm>
          <a:prstGeom prst="rect">
            <a:avLst/>
          </a:prstGeom>
          <a:solidFill>
            <a:srgbClr val="E4D9C2"/>
          </a:solidFill>
          <a:ln>
            <a:noFill/>
          </a:ln>
          <a:effectLst/>
        </p:spPr>
        <p:txBody>
          <a:bodyPr rtlCol="0" anchor="ctr"/>
          <a:lstStyle/>
          <a:p>
            <a:pPr algn="ctr"/>
            <a:endParaRPr sz="2800"/>
          </a:p>
        </p:txBody>
      </p:sp>
      <p:sp>
        <p:nvSpPr>
          <p:cNvPr id="17" name="Oval 16"/>
          <p:cNvSpPr/>
          <p:nvPr/>
        </p:nvSpPr>
        <p:spPr>
          <a:xfrm>
            <a:off x="11222431" y="3680460"/>
            <a:ext cx="146304" cy="146304"/>
          </a:xfrm>
          <a:prstGeom prst="ellipse">
            <a:avLst/>
          </a:prstGeom>
          <a:solidFill>
            <a:srgbClr val="819770"/>
          </a:solidFill>
          <a:ln>
            <a:noFill/>
          </a:ln>
          <a:effectLst/>
        </p:spPr>
        <p:txBody>
          <a:bodyPr rtlCol="0" anchor="ctr"/>
          <a:lstStyle/>
          <a:p>
            <a:pPr algn="ctr"/>
            <a:endParaRPr sz="2800"/>
          </a:p>
        </p:txBody>
      </p:sp>
      <p:sp>
        <p:nvSpPr>
          <p:cNvPr id="18" name="TextBox 17"/>
          <p:cNvSpPr txBox="1"/>
          <p:nvPr/>
        </p:nvSpPr>
        <p:spPr>
          <a:xfrm>
            <a:off x="7436815" y="3320094"/>
            <a:ext cx="3611880" cy="323871"/>
          </a:xfrm>
          <a:prstGeom prst="rect">
            <a:avLst/>
          </a:prstGeom>
          <a:noFill/>
        </p:spPr>
        <p:txBody>
          <a:bodyPr wrap="square" lIns="0" tIns="0" rIns="0" bIns="0" anchor="t">
            <a:spAutoFit/>
          </a:bodyPr>
          <a:lstStyle/>
          <a:p>
            <a:pPr algn="r" rtl="1">
              <a:lnSpc>
                <a:spcPct val="115000"/>
              </a:lnSpc>
            </a:pPr>
            <a:r>
              <a:rPr lang="fa-IR" sz="2000" b="1">
                <a:latin typeface="Vazirmatn"/>
                <a:ea typeface="Vazirmatn"/>
                <a:cs typeface="Vazirmatn"/>
              </a:rPr>
              <a:t>لایه ۲ — چین‌های صوتی کاذب</a:t>
            </a:r>
          </a:p>
        </p:txBody>
      </p:sp>
      <p:sp>
        <p:nvSpPr>
          <p:cNvPr id="19" name="TextBox 18"/>
          <p:cNvSpPr txBox="1"/>
          <p:nvPr/>
        </p:nvSpPr>
        <p:spPr>
          <a:xfrm>
            <a:off x="7436815" y="3740475"/>
            <a:ext cx="3611880" cy="542200"/>
          </a:xfrm>
          <a:prstGeom prst="rect">
            <a:avLst/>
          </a:prstGeom>
          <a:noFill/>
        </p:spPr>
        <p:txBody>
          <a:bodyPr wrap="square" lIns="0" tIns="0" rIns="0" bIns="0" anchor="t">
            <a:spAutoFit/>
          </a:bodyPr>
          <a:lstStyle/>
          <a:p>
            <a:pPr algn="r" rtl="1">
              <a:lnSpc>
                <a:spcPct val="115000"/>
              </a:lnSpc>
            </a:pPr>
            <a:r>
              <a:rPr lang="fa-IR" sz="1600" b="0">
                <a:latin typeface="Vazirmatn"/>
                <a:ea typeface="Vazirmatn"/>
                <a:cs typeface="Vazirmatn"/>
              </a:rPr>
              <a:t>چین‌های صوتی کاذب: بسته‌شدن دوم؛ نقش مهم در انسداد ورودی حنجره</a:t>
            </a:r>
          </a:p>
        </p:txBody>
      </p:sp>
      <p:sp>
        <p:nvSpPr>
          <p:cNvPr id="20" name="Rectangle 19"/>
          <p:cNvSpPr/>
          <p:nvPr/>
        </p:nvSpPr>
        <p:spPr>
          <a:xfrm>
            <a:off x="7436815" y="4410456"/>
            <a:ext cx="3611880" cy="9525"/>
          </a:xfrm>
          <a:prstGeom prst="rect">
            <a:avLst/>
          </a:prstGeom>
          <a:solidFill>
            <a:srgbClr val="E4D9C2"/>
          </a:solidFill>
          <a:ln>
            <a:noFill/>
          </a:ln>
          <a:effectLst/>
        </p:spPr>
        <p:txBody>
          <a:bodyPr rtlCol="0" anchor="ctr"/>
          <a:lstStyle/>
          <a:p>
            <a:pPr algn="ctr"/>
            <a:endParaRPr sz="2800"/>
          </a:p>
        </p:txBody>
      </p:sp>
      <p:sp>
        <p:nvSpPr>
          <p:cNvPr id="21" name="Oval 20"/>
          <p:cNvSpPr/>
          <p:nvPr/>
        </p:nvSpPr>
        <p:spPr>
          <a:xfrm>
            <a:off x="11222431" y="4994148"/>
            <a:ext cx="146304" cy="146304"/>
          </a:xfrm>
          <a:prstGeom prst="ellipse">
            <a:avLst/>
          </a:prstGeom>
          <a:solidFill>
            <a:srgbClr val="38512F"/>
          </a:solidFill>
          <a:ln>
            <a:noFill/>
          </a:ln>
          <a:effectLst/>
        </p:spPr>
        <p:txBody>
          <a:bodyPr rtlCol="0" anchor="ctr"/>
          <a:lstStyle/>
          <a:p>
            <a:pPr algn="ctr"/>
            <a:endParaRPr sz="2800"/>
          </a:p>
        </p:txBody>
      </p:sp>
      <p:sp>
        <p:nvSpPr>
          <p:cNvPr id="22" name="TextBox 21"/>
          <p:cNvSpPr txBox="1"/>
          <p:nvPr/>
        </p:nvSpPr>
        <p:spPr>
          <a:xfrm>
            <a:off x="7436815" y="4633782"/>
            <a:ext cx="3611880" cy="323871"/>
          </a:xfrm>
          <a:prstGeom prst="rect">
            <a:avLst/>
          </a:prstGeom>
          <a:noFill/>
        </p:spPr>
        <p:txBody>
          <a:bodyPr wrap="square" lIns="0" tIns="0" rIns="0" bIns="0" anchor="t">
            <a:spAutoFit/>
          </a:bodyPr>
          <a:lstStyle/>
          <a:p>
            <a:pPr algn="r" rtl="1">
              <a:lnSpc>
                <a:spcPct val="115000"/>
              </a:lnSpc>
            </a:pPr>
            <a:r>
              <a:rPr lang="fa-IR" sz="2000" b="1">
                <a:latin typeface="Vazirmatn"/>
                <a:ea typeface="Vazirmatn"/>
                <a:cs typeface="Vazirmatn"/>
              </a:rPr>
              <a:t>لایه ۳ — چین‌های صوتی واقعی</a:t>
            </a:r>
          </a:p>
        </p:txBody>
      </p:sp>
      <p:sp>
        <p:nvSpPr>
          <p:cNvPr id="23" name="TextBox 22"/>
          <p:cNvSpPr txBox="1"/>
          <p:nvPr/>
        </p:nvSpPr>
        <p:spPr>
          <a:xfrm>
            <a:off x="7436815" y="5054163"/>
            <a:ext cx="3611880" cy="542200"/>
          </a:xfrm>
          <a:prstGeom prst="rect">
            <a:avLst/>
          </a:prstGeom>
          <a:noFill/>
        </p:spPr>
        <p:txBody>
          <a:bodyPr wrap="square" lIns="0" tIns="0" rIns="0" bIns="0" anchor="t">
            <a:spAutoFit/>
          </a:bodyPr>
          <a:lstStyle/>
          <a:p>
            <a:pPr algn="r" rtl="1">
              <a:lnSpc>
                <a:spcPct val="115000"/>
              </a:lnSpc>
            </a:pPr>
            <a:r>
              <a:rPr lang="fa-IR" sz="1600" b="0">
                <a:latin typeface="Vazirmatn"/>
                <a:ea typeface="Vazirmatn"/>
                <a:cs typeface="Vazirmatn"/>
              </a:rPr>
              <a:t>چین‌های صوتی واقعی: آخرین خط دفاعی؛ مانع آسپیراسیون زیرگلوتال</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AF3E3"/>
          </a:solidFill>
          <a:ln>
            <a:noFill/>
          </a:ln>
          <a:effectLst/>
        </p:spPr>
        <p:txBody>
          <a:bodyPr rtlCol="0" anchor="ctr"/>
          <a:lstStyle/>
          <a:p>
            <a:pPr algn="ctr"/>
            <a:endParaRPr sz="2800"/>
          </a:p>
        </p:txBody>
      </p:sp>
      <p:sp>
        <p:nvSpPr>
          <p:cNvPr id="3" name="TextBox 2"/>
          <p:cNvSpPr txBox="1"/>
          <p:nvPr/>
        </p:nvSpPr>
        <p:spPr>
          <a:xfrm>
            <a:off x="822960" y="438912"/>
            <a:ext cx="10545775" cy="601511"/>
          </a:xfrm>
          <a:prstGeom prst="rect">
            <a:avLst/>
          </a:prstGeom>
          <a:noFill/>
        </p:spPr>
        <p:txBody>
          <a:bodyPr wrap="square" lIns="0" tIns="0" rIns="0" bIns="0" anchor="t">
            <a:spAutoFit/>
          </a:bodyPr>
          <a:lstStyle/>
          <a:p>
            <a:pPr algn="r" rtl="1">
              <a:lnSpc>
                <a:spcPct val="105000"/>
              </a:lnSpc>
            </a:pPr>
            <a:r>
              <a:rPr lang="fa-IR" sz="4000" b="0">
                <a:latin typeface="Vazirmatn"/>
                <a:ea typeface="Vazirmatn"/>
                <a:cs typeface="Vazirmatn"/>
              </a:rPr>
              <a:t>بازشدن UES حاصل هم‌افزایی چهار عامل است</a:t>
            </a:r>
          </a:p>
        </p:txBody>
      </p:sp>
      <p:sp>
        <p:nvSpPr>
          <p:cNvPr id="4" name="Rectangle 3"/>
          <p:cNvSpPr/>
          <p:nvPr/>
        </p:nvSpPr>
        <p:spPr>
          <a:xfrm>
            <a:off x="10774375" y="1243584"/>
            <a:ext cx="594360" cy="45720"/>
          </a:xfrm>
          <a:prstGeom prst="rect">
            <a:avLst/>
          </a:prstGeom>
          <a:solidFill>
            <a:srgbClr val="38512F"/>
          </a:solidFill>
          <a:ln>
            <a:noFill/>
          </a:ln>
          <a:effectLst/>
        </p:spPr>
        <p:txBody>
          <a:bodyPr rtlCol="0" anchor="ctr"/>
          <a:lstStyle/>
          <a:p>
            <a:pPr algn="ctr"/>
            <a:endParaRPr sz="2800"/>
          </a:p>
        </p:txBody>
      </p:sp>
      <p:sp>
        <p:nvSpPr>
          <p:cNvPr id="6" name="Rounded Rectangle 5"/>
          <p:cNvSpPr/>
          <p:nvPr/>
        </p:nvSpPr>
        <p:spPr>
          <a:xfrm>
            <a:off x="822960" y="5907024"/>
            <a:ext cx="10545775" cy="566928"/>
          </a:xfrm>
          <a:prstGeom prst="roundRect">
            <a:avLst>
              <a:gd name="adj" fmla="val 12000"/>
            </a:avLst>
          </a:prstGeom>
          <a:solidFill>
            <a:srgbClr val="E2ECDF"/>
          </a:solidFill>
          <a:ln>
            <a:noFill/>
          </a:ln>
          <a:effectLst/>
        </p:spPr>
        <p:txBody>
          <a:bodyPr rtlCol="0" anchor="ctr"/>
          <a:lstStyle/>
          <a:p>
            <a:pPr algn="ctr"/>
            <a:endParaRPr sz="2800"/>
          </a:p>
        </p:txBody>
      </p:sp>
      <p:pic>
        <p:nvPicPr>
          <p:cNvPr id="7" name="Picture 6" descr="sticky_note_2_38512F.png"/>
          <p:cNvPicPr>
            <a:picLocks noChangeAspect="1"/>
          </p:cNvPicPr>
          <p:nvPr/>
        </p:nvPicPr>
        <p:blipFill>
          <a:blip r:embed="rId3"/>
          <a:stretch>
            <a:fillRect/>
          </a:stretch>
        </p:blipFill>
        <p:spPr>
          <a:xfrm>
            <a:off x="10865815" y="6053328"/>
            <a:ext cx="274320" cy="274320"/>
          </a:xfrm>
          <a:prstGeom prst="rect">
            <a:avLst/>
          </a:prstGeom>
        </p:spPr>
      </p:pic>
      <p:sp>
        <p:nvSpPr>
          <p:cNvPr id="8" name="TextBox 7"/>
          <p:cNvSpPr txBox="1"/>
          <p:nvPr/>
        </p:nvSpPr>
        <p:spPr>
          <a:xfrm>
            <a:off x="1051560" y="6044743"/>
            <a:ext cx="9631375" cy="291490"/>
          </a:xfrm>
          <a:prstGeom prst="rect">
            <a:avLst/>
          </a:prstGeom>
          <a:noFill/>
        </p:spPr>
        <p:txBody>
          <a:bodyPr wrap="square" lIns="0" tIns="0" rIns="0" bIns="0" anchor="ctr">
            <a:spAutoFit/>
          </a:bodyPr>
          <a:lstStyle/>
          <a:p>
            <a:pPr algn="r" rtl="1">
              <a:lnSpc>
                <a:spcPct val="115000"/>
              </a:lnSpc>
            </a:pPr>
            <a:r>
              <a:rPr lang="fa-IR" b="1">
                <a:latin typeface="Vazirmatn"/>
                <a:ea typeface="Vazirmatn"/>
                <a:cs typeface="Vazirmatn"/>
              </a:rPr>
              <a:t>Relaxation پیش از رسیدن بولوس رخ می‌دهد — نه هم‌زمان با آن</a:t>
            </a:r>
          </a:p>
        </p:txBody>
      </p:sp>
      <p:sp>
        <p:nvSpPr>
          <p:cNvPr id="9" name="TextBox 8"/>
          <p:cNvSpPr txBox="1"/>
          <p:nvPr/>
        </p:nvSpPr>
        <p:spPr>
          <a:xfrm>
            <a:off x="10618927" y="1975488"/>
            <a:ext cx="749808" cy="518155"/>
          </a:xfrm>
          <a:prstGeom prst="rect">
            <a:avLst/>
          </a:prstGeom>
          <a:noFill/>
        </p:spPr>
        <p:txBody>
          <a:bodyPr wrap="square" lIns="0" tIns="0" rIns="0" bIns="0" anchor="ctr">
            <a:spAutoFit/>
          </a:bodyPr>
          <a:lstStyle/>
          <a:p>
            <a:pPr algn="r" rtl="1">
              <a:lnSpc>
                <a:spcPct val="115000"/>
              </a:lnSpc>
            </a:pPr>
            <a:r>
              <a:rPr lang="fa-IR" sz="3200" b="1">
                <a:latin typeface="Vazirmatn"/>
                <a:ea typeface="Vazirmatn"/>
                <a:cs typeface="Vazirmatn"/>
              </a:rPr>
              <a:t>۰۱</a:t>
            </a:r>
          </a:p>
        </p:txBody>
      </p:sp>
      <p:sp>
        <p:nvSpPr>
          <p:cNvPr id="10" name="TextBox 9"/>
          <p:cNvSpPr txBox="1"/>
          <p:nvPr/>
        </p:nvSpPr>
        <p:spPr>
          <a:xfrm>
            <a:off x="822960" y="1909495"/>
            <a:ext cx="9594799" cy="323871"/>
          </a:xfrm>
          <a:prstGeom prst="rect">
            <a:avLst/>
          </a:prstGeom>
          <a:noFill/>
        </p:spPr>
        <p:txBody>
          <a:bodyPr wrap="square" lIns="0" tIns="0" rIns="0" bIns="0" anchor="t">
            <a:spAutoFit/>
          </a:bodyPr>
          <a:lstStyle/>
          <a:p>
            <a:pPr algn="r" rtl="1">
              <a:lnSpc>
                <a:spcPct val="115000"/>
              </a:lnSpc>
            </a:pPr>
            <a:r>
              <a:rPr lang="fa-IR" sz="2000" b="1">
                <a:latin typeface="Vazirmatn"/>
                <a:ea typeface="Vazirmatn"/>
                <a:cs typeface="Vazirmatn"/>
              </a:rPr>
              <a:t>۱. شل‌شدن عضله</a:t>
            </a:r>
          </a:p>
        </p:txBody>
      </p:sp>
      <p:sp>
        <p:nvSpPr>
          <p:cNvPr id="11" name="TextBox 10"/>
          <p:cNvSpPr txBox="1"/>
          <p:nvPr/>
        </p:nvSpPr>
        <p:spPr>
          <a:xfrm>
            <a:off x="822960" y="2252624"/>
            <a:ext cx="9594799" cy="291490"/>
          </a:xfrm>
          <a:prstGeom prst="rect">
            <a:avLst/>
          </a:prstGeom>
          <a:noFill/>
        </p:spPr>
        <p:txBody>
          <a:bodyPr wrap="square" lIns="0" tIns="0" rIns="0" bIns="0" anchor="t">
            <a:spAutoFit/>
          </a:bodyPr>
          <a:lstStyle/>
          <a:p>
            <a:pPr algn="r" rtl="1">
              <a:lnSpc>
                <a:spcPct val="115000"/>
              </a:lnSpc>
            </a:pPr>
            <a:r>
              <a:rPr lang="fa-IR" b="0">
                <a:latin typeface="Vazirmatn"/>
                <a:ea typeface="Vazirmatn"/>
                <a:cs typeface="Vazirmatn"/>
              </a:rPr>
              <a:t>شل‌شدن عضله: فعال‌سازی عصبی-عضله‌ای؛ نقص آن بازشدن را محدود و باقی‌ماندن می‌سازد</a:t>
            </a:r>
          </a:p>
        </p:txBody>
      </p:sp>
      <p:sp>
        <p:nvSpPr>
          <p:cNvPr id="12" name="Rectangle 11"/>
          <p:cNvSpPr/>
          <p:nvPr/>
        </p:nvSpPr>
        <p:spPr>
          <a:xfrm>
            <a:off x="822960" y="2740914"/>
            <a:ext cx="9594799" cy="9525"/>
          </a:xfrm>
          <a:prstGeom prst="rect">
            <a:avLst/>
          </a:prstGeom>
          <a:solidFill>
            <a:srgbClr val="E4D9C2"/>
          </a:solidFill>
          <a:ln>
            <a:noFill/>
          </a:ln>
          <a:effectLst/>
        </p:spPr>
        <p:txBody>
          <a:bodyPr rtlCol="0" anchor="ctr"/>
          <a:lstStyle/>
          <a:p>
            <a:pPr algn="ctr"/>
            <a:endParaRPr sz="2800"/>
          </a:p>
        </p:txBody>
      </p:sp>
      <p:sp>
        <p:nvSpPr>
          <p:cNvPr id="13" name="TextBox 12"/>
          <p:cNvSpPr txBox="1"/>
          <p:nvPr/>
        </p:nvSpPr>
        <p:spPr>
          <a:xfrm>
            <a:off x="10618927" y="2988186"/>
            <a:ext cx="749808" cy="518155"/>
          </a:xfrm>
          <a:prstGeom prst="rect">
            <a:avLst/>
          </a:prstGeom>
          <a:noFill/>
        </p:spPr>
        <p:txBody>
          <a:bodyPr wrap="square" lIns="0" tIns="0" rIns="0" bIns="0" anchor="ctr">
            <a:spAutoFit/>
          </a:bodyPr>
          <a:lstStyle/>
          <a:p>
            <a:pPr algn="r" rtl="1">
              <a:lnSpc>
                <a:spcPct val="115000"/>
              </a:lnSpc>
            </a:pPr>
            <a:r>
              <a:rPr lang="fa-IR" sz="3200" b="1">
                <a:latin typeface="Vazirmatn"/>
                <a:ea typeface="Vazirmatn"/>
                <a:cs typeface="Vazirmatn"/>
              </a:rPr>
              <a:t>۰۲</a:t>
            </a:r>
          </a:p>
        </p:txBody>
      </p:sp>
      <p:sp>
        <p:nvSpPr>
          <p:cNvPr id="14" name="TextBox 13"/>
          <p:cNvSpPr txBox="1"/>
          <p:nvPr/>
        </p:nvSpPr>
        <p:spPr>
          <a:xfrm>
            <a:off x="822960" y="2922193"/>
            <a:ext cx="9594799" cy="323871"/>
          </a:xfrm>
          <a:prstGeom prst="rect">
            <a:avLst/>
          </a:prstGeom>
          <a:noFill/>
        </p:spPr>
        <p:txBody>
          <a:bodyPr wrap="square" lIns="0" tIns="0" rIns="0" bIns="0" anchor="t">
            <a:spAutoFit/>
          </a:bodyPr>
          <a:lstStyle/>
          <a:p>
            <a:pPr algn="r" rtl="1">
              <a:lnSpc>
                <a:spcPct val="115000"/>
              </a:lnSpc>
            </a:pPr>
            <a:r>
              <a:rPr lang="fa-IR" sz="2000" b="1">
                <a:latin typeface="Vazirmatn"/>
                <a:ea typeface="Vazirmatn"/>
                <a:cs typeface="Vazirmatn"/>
              </a:rPr>
              <a:t>۲. اتساع‌پذیری بافت</a:t>
            </a:r>
          </a:p>
        </p:txBody>
      </p:sp>
      <p:sp>
        <p:nvSpPr>
          <p:cNvPr id="15" name="TextBox 14"/>
          <p:cNvSpPr txBox="1"/>
          <p:nvPr/>
        </p:nvSpPr>
        <p:spPr>
          <a:xfrm>
            <a:off x="822960" y="3265322"/>
            <a:ext cx="9594799" cy="291490"/>
          </a:xfrm>
          <a:prstGeom prst="rect">
            <a:avLst/>
          </a:prstGeom>
          <a:noFill/>
        </p:spPr>
        <p:txBody>
          <a:bodyPr wrap="square" lIns="0" tIns="0" rIns="0" bIns="0" anchor="t">
            <a:spAutoFit/>
          </a:bodyPr>
          <a:lstStyle/>
          <a:p>
            <a:pPr algn="r" rtl="1">
              <a:lnSpc>
                <a:spcPct val="115000"/>
              </a:lnSpc>
            </a:pPr>
            <a:r>
              <a:rPr lang="fa-IR" b="0">
                <a:latin typeface="Vazirmatn"/>
                <a:ea typeface="Vazirmatn"/>
                <a:cs typeface="Vazirmatn"/>
              </a:rPr>
              <a:t>اتساع‌پذیری بافت: قابلیت کشیده‌شدن بافت‌های UES؛ با سالمندی و فیبروز کم می‌شود</a:t>
            </a:r>
          </a:p>
        </p:txBody>
      </p:sp>
      <p:sp>
        <p:nvSpPr>
          <p:cNvPr id="16" name="Rectangle 15"/>
          <p:cNvSpPr/>
          <p:nvPr/>
        </p:nvSpPr>
        <p:spPr>
          <a:xfrm>
            <a:off x="822960" y="3753612"/>
            <a:ext cx="9594799" cy="9525"/>
          </a:xfrm>
          <a:prstGeom prst="rect">
            <a:avLst/>
          </a:prstGeom>
          <a:solidFill>
            <a:srgbClr val="E4D9C2"/>
          </a:solidFill>
          <a:ln>
            <a:noFill/>
          </a:ln>
          <a:effectLst/>
        </p:spPr>
        <p:txBody>
          <a:bodyPr rtlCol="0" anchor="ctr"/>
          <a:lstStyle/>
          <a:p>
            <a:pPr algn="ctr"/>
            <a:endParaRPr sz="2800"/>
          </a:p>
        </p:txBody>
      </p:sp>
      <p:sp>
        <p:nvSpPr>
          <p:cNvPr id="17" name="TextBox 16"/>
          <p:cNvSpPr txBox="1"/>
          <p:nvPr/>
        </p:nvSpPr>
        <p:spPr>
          <a:xfrm>
            <a:off x="10618927" y="4000884"/>
            <a:ext cx="749808" cy="518155"/>
          </a:xfrm>
          <a:prstGeom prst="rect">
            <a:avLst/>
          </a:prstGeom>
          <a:noFill/>
        </p:spPr>
        <p:txBody>
          <a:bodyPr wrap="square" lIns="0" tIns="0" rIns="0" bIns="0" anchor="ctr">
            <a:spAutoFit/>
          </a:bodyPr>
          <a:lstStyle/>
          <a:p>
            <a:pPr algn="r" rtl="1">
              <a:lnSpc>
                <a:spcPct val="115000"/>
              </a:lnSpc>
            </a:pPr>
            <a:r>
              <a:rPr lang="fa-IR" sz="3200" b="1">
                <a:latin typeface="Vazirmatn"/>
                <a:ea typeface="Vazirmatn"/>
                <a:cs typeface="Vazirmatn"/>
              </a:rPr>
              <a:t>۰۳</a:t>
            </a:r>
          </a:p>
        </p:txBody>
      </p:sp>
      <p:sp>
        <p:nvSpPr>
          <p:cNvPr id="18" name="TextBox 17"/>
          <p:cNvSpPr txBox="1"/>
          <p:nvPr/>
        </p:nvSpPr>
        <p:spPr>
          <a:xfrm>
            <a:off x="822960" y="3934891"/>
            <a:ext cx="9594799" cy="323871"/>
          </a:xfrm>
          <a:prstGeom prst="rect">
            <a:avLst/>
          </a:prstGeom>
          <a:noFill/>
        </p:spPr>
        <p:txBody>
          <a:bodyPr wrap="square" lIns="0" tIns="0" rIns="0" bIns="0" anchor="t">
            <a:spAutoFit/>
          </a:bodyPr>
          <a:lstStyle/>
          <a:p>
            <a:pPr algn="r" rtl="1">
              <a:lnSpc>
                <a:spcPct val="115000"/>
              </a:lnSpc>
            </a:pPr>
            <a:r>
              <a:rPr lang="fa-IR" sz="2000" b="1">
                <a:latin typeface="Vazirmatn"/>
                <a:ea typeface="Vazirmatn"/>
                <a:cs typeface="Vazirmatn"/>
              </a:rPr>
              <a:t>۳. کشش هیوئید-لارنژیال</a:t>
            </a:r>
          </a:p>
        </p:txBody>
      </p:sp>
      <p:sp>
        <p:nvSpPr>
          <p:cNvPr id="19" name="TextBox 18"/>
          <p:cNvSpPr txBox="1"/>
          <p:nvPr/>
        </p:nvSpPr>
        <p:spPr>
          <a:xfrm>
            <a:off x="822960" y="4278020"/>
            <a:ext cx="9594799" cy="291490"/>
          </a:xfrm>
          <a:prstGeom prst="rect">
            <a:avLst/>
          </a:prstGeom>
          <a:noFill/>
        </p:spPr>
        <p:txBody>
          <a:bodyPr wrap="square" lIns="0" tIns="0" rIns="0" bIns="0" anchor="t">
            <a:spAutoFit/>
          </a:bodyPr>
          <a:lstStyle/>
          <a:p>
            <a:pPr algn="r" rtl="1">
              <a:lnSpc>
                <a:spcPct val="115000"/>
              </a:lnSpc>
            </a:pPr>
            <a:r>
              <a:rPr lang="fa-IR" b="0">
                <a:latin typeface="Vazirmatn"/>
                <a:ea typeface="Vazirmatn"/>
                <a:cs typeface="Vazirmatn"/>
              </a:rPr>
              <a:t>کشش ناشی از حرکت قدامی-فوقانی هیوئید و لارنکس؛ ضعف آن بازشدن را کم می‌کند</a:t>
            </a:r>
          </a:p>
        </p:txBody>
      </p:sp>
      <p:sp>
        <p:nvSpPr>
          <p:cNvPr id="20" name="Rectangle 19"/>
          <p:cNvSpPr/>
          <p:nvPr/>
        </p:nvSpPr>
        <p:spPr>
          <a:xfrm>
            <a:off x="822960" y="4766310"/>
            <a:ext cx="9594799" cy="9525"/>
          </a:xfrm>
          <a:prstGeom prst="rect">
            <a:avLst/>
          </a:prstGeom>
          <a:solidFill>
            <a:srgbClr val="E4D9C2"/>
          </a:solidFill>
          <a:ln>
            <a:noFill/>
          </a:ln>
          <a:effectLst/>
        </p:spPr>
        <p:txBody>
          <a:bodyPr rtlCol="0" anchor="ctr"/>
          <a:lstStyle/>
          <a:p>
            <a:pPr algn="ctr"/>
            <a:endParaRPr sz="2800"/>
          </a:p>
        </p:txBody>
      </p:sp>
      <p:sp>
        <p:nvSpPr>
          <p:cNvPr id="21" name="TextBox 20"/>
          <p:cNvSpPr txBox="1"/>
          <p:nvPr/>
        </p:nvSpPr>
        <p:spPr>
          <a:xfrm>
            <a:off x="10618927" y="5013582"/>
            <a:ext cx="749808" cy="518155"/>
          </a:xfrm>
          <a:prstGeom prst="rect">
            <a:avLst/>
          </a:prstGeom>
          <a:noFill/>
        </p:spPr>
        <p:txBody>
          <a:bodyPr wrap="square" lIns="0" tIns="0" rIns="0" bIns="0" anchor="ctr">
            <a:spAutoFit/>
          </a:bodyPr>
          <a:lstStyle/>
          <a:p>
            <a:pPr algn="r" rtl="1">
              <a:lnSpc>
                <a:spcPct val="115000"/>
              </a:lnSpc>
            </a:pPr>
            <a:r>
              <a:rPr lang="fa-IR" sz="3200" b="1">
                <a:latin typeface="Vazirmatn"/>
                <a:ea typeface="Vazirmatn"/>
                <a:cs typeface="Vazirmatn"/>
              </a:rPr>
              <a:t>۰۴</a:t>
            </a:r>
          </a:p>
        </p:txBody>
      </p:sp>
      <p:sp>
        <p:nvSpPr>
          <p:cNvPr id="22" name="TextBox 21"/>
          <p:cNvSpPr txBox="1"/>
          <p:nvPr/>
        </p:nvSpPr>
        <p:spPr>
          <a:xfrm>
            <a:off x="822960" y="4947589"/>
            <a:ext cx="9594799" cy="323871"/>
          </a:xfrm>
          <a:prstGeom prst="rect">
            <a:avLst/>
          </a:prstGeom>
          <a:noFill/>
        </p:spPr>
        <p:txBody>
          <a:bodyPr wrap="square" lIns="0" tIns="0" rIns="0" bIns="0" anchor="t">
            <a:spAutoFit/>
          </a:bodyPr>
          <a:lstStyle/>
          <a:p>
            <a:pPr algn="r" rtl="1">
              <a:lnSpc>
                <a:spcPct val="115000"/>
              </a:lnSpc>
            </a:pPr>
            <a:r>
              <a:rPr lang="fa-IR" sz="2000" b="1">
                <a:latin typeface="Vazirmatn"/>
                <a:ea typeface="Vazirmatn"/>
                <a:cs typeface="Vazirmatn"/>
              </a:rPr>
              <a:t>۴. فشار بولوس</a:t>
            </a:r>
          </a:p>
        </p:txBody>
      </p:sp>
      <p:sp>
        <p:nvSpPr>
          <p:cNvPr id="23" name="TextBox 22"/>
          <p:cNvSpPr txBox="1"/>
          <p:nvPr/>
        </p:nvSpPr>
        <p:spPr>
          <a:xfrm>
            <a:off x="822960" y="5290718"/>
            <a:ext cx="9594799" cy="291490"/>
          </a:xfrm>
          <a:prstGeom prst="rect">
            <a:avLst/>
          </a:prstGeom>
          <a:noFill/>
        </p:spPr>
        <p:txBody>
          <a:bodyPr wrap="square" lIns="0" tIns="0" rIns="0" bIns="0" anchor="t">
            <a:spAutoFit/>
          </a:bodyPr>
          <a:lstStyle/>
          <a:p>
            <a:pPr algn="r" rtl="1">
              <a:lnSpc>
                <a:spcPct val="115000"/>
              </a:lnSpc>
            </a:pPr>
            <a:r>
              <a:rPr lang="fa-IR" b="0">
                <a:latin typeface="Vazirmatn"/>
                <a:ea typeface="Vazirmatn"/>
                <a:cs typeface="Vazirmatn"/>
              </a:rPr>
              <a:t>فشار بولوس: فشار مثبت ستون بولوس روی UES؛ در ضعف پیش‌رانش ناکافی می‌شود</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AF3E3"/>
          </a:solidFill>
          <a:ln>
            <a:noFill/>
          </a:ln>
          <a:effectLst/>
        </p:spPr>
        <p:txBody>
          <a:bodyPr rtlCol="0" anchor="ctr"/>
          <a:lstStyle/>
          <a:p>
            <a:pPr algn="ctr"/>
            <a:endParaRPr sz="2800" b="1"/>
          </a:p>
        </p:txBody>
      </p:sp>
      <p:sp>
        <p:nvSpPr>
          <p:cNvPr id="3" name="TextBox 2"/>
          <p:cNvSpPr txBox="1"/>
          <p:nvPr/>
        </p:nvSpPr>
        <p:spPr>
          <a:xfrm>
            <a:off x="822960" y="438912"/>
            <a:ext cx="10545775" cy="481222"/>
          </a:xfrm>
          <a:prstGeom prst="rect">
            <a:avLst/>
          </a:prstGeom>
          <a:noFill/>
        </p:spPr>
        <p:txBody>
          <a:bodyPr wrap="square" lIns="0" tIns="0" rIns="0" bIns="0" anchor="t">
            <a:spAutoFit/>
          </a:bodyPr>
          <a:lstStyle/>
          <a:p>
            <a:pPr algn="r" rtl="1">
              <a:lnSpc>
                <a:spcPct val="105000"/>
              </a:lnSpc>
            </a:pPr>
            <a:r>
              <a:rPr lang="fa-IR" sz="3200" b="1" dirty="0">
                <a:latin typeface="Vazirmatn"/>
                <a:ea typeface="Vazirmatn"/>
                <a:cs typeface="Vazirmatn"/>
              </a:rPr>
              <a:t>کنترل عصبی بلع: هماهنگی قشر تا ساقه مغز با پنج عصب مغزی</a:t>
            </a:r>
          </a:p>
        </p:txBody>
      </p:sp>
      <p:sp>
        <p:nvSpPr>
          <p:cNvPr id="4" name="Rectangle 3"/>
          <p:cNvSpPr/>
          <p:nvPr/>
        </p:nvSpPr>
        <p:spPr>
          <a:xfrm>
            <a:off x="10774375" y="1243584"/>
            <a:ext cx="594360" cy="45720"/>
          </a:xfrm>
          <a:prstGeom prst="rect">
            <a:avLst/>
          </a:prstGeom>
          <a:solidFill>
            <a:srgbClr val="38512F"/>
          </a:solidFill>
          <a:ln>
            <a:noFill/>
          </a:ln>
          <a:effectLst/>
        </p:spPr>
        <p:txBody>
          <a:bodyPr rtlCol="0" anchor="ctr"/>
          <a:lstStyle/>
          <a:p>
            <a:pPr algn="ctr"/>
            <a:endParaRPr sz="2800" b="1"/>
          </a:p>
        </p:txBody>
      </p:sp>
      <p:sp>
        <p:nvSpPr>
          <p:cNvPr id="6" name="Oval 5"/>
          <p:cNvSpPr/>
          <p:nvPr/>
        </p:nvSpPr>
        <p:spPr>
          <a:xfrm>
            <a:off x="4449927" y="2423160"/>
            <a:ext cx="3291840" cy="3291840"/>
          </a:xfrm>
          <a:prstGeom prst="ellipse">
            <a:avLst/>
          </a:prstGeom>
          <a:noFill/>
          <a:ln w="19050">
            <a:solidFill>
              <a:srgbClr val="E4D9C2"/>
            </a:solidFill>
          </a:ln>
          <a:effectLst/>
        </p:spPr>
        <p:txBody>
          <a:bodyPr rtlCol="0" anchor="ctr"/>
          <a:lstStyle/>
          <a:p>
            <a:pPr algn="ctr"/>
            <a:endParaRPr sz="2800" b="1"/>
          </a:p>
        </p:txBody>
      </p:sp>
      <p:sp>
        <p:nvSpPr>
          <p:cNvPr id="7" name="Oval 6"/>
          <p:cNvSpPr/>
          <p:nvPr/>
        </p:nvSpPr>
        <p:spPr>
          <a:xfrm>
            <a:off x="5044287" y="3017520"/>
            <a:ext cx="2103120" cy="2103120"/>
          </a:xfrm>
          <a:prstGeom prst="ellipse">
            <a:avLst/>
          </a:prstGeom>
          <a:solidFill>
            <a:srgbClr val="38512F"/>
          </a:solidFill>
          <a:ln>
            <a:noFill/>
          </a:ln>
          <a:effectLst/>
        </p:spPr>
        <p:txBody>
          <a:bodyPr rtlCol="0" anchor="ctr"/>
          <a:lstStyle/>
          <a:p>
            <a:pPr algn="ctr"/>
            <a:endParaRPr sz="2800" b="1"/>
          </a:p>
        </p:txBody>
      </p:sp>
      <p:sp>
        <p:nvSpPr>
          <p:cNvPr id="8" name="TextBox 7"/>
          <p:cNvSpPr txBox="1"/>
          <p:nvPr/>
        </p:nvSpPr>
        <p:spPr>
          <a:xfrm>
            <a:off x="5227167" y="3678545"/>
            <a:ext cx="1737360" cy="323871"/>
          </a:xfrm>
          <a:prstGeom prst="rect">
            <a:avLst/>
          </a:prstGeom>
          <a:noFill/>
        </p:spPr>
        <p:txBody>
          <a:bodyPr wrap="square" lIns="0" tIns="0" rIns="0" bIns="0" anchor="ctr">
            <a:spAutoFit/>
          </a:bodyPr>
          <a:lstStyle/>
          <a:p>
            <a:pPr algn="ctr" rtl="1">
              <a:lnSpc>
                <a:spcPct val="115000"/>
              </a:lnSpc>
            </a:pPr>
            <a:r>
              <a:rPr lang="fa-IR" sz="2000" b="1">
                <a:latin typeface="Vazirmatn"/>
                <a:ea typeface="Vazirmatn"/>
                <a:cs typeface="Vazirmatn"/>
              </a:rPr>
              <a:t>کنترل عصبی بلع</a:t>
            </a:r>
          </a:p>
        </p:txBody>
      </p:sp>
      <p:sp>
        <p:nvSpPr>
          <p:cNvPr id="9" name="TextBox 8"/>
          <p:cNvSpPr txBox="1"/>
          <p:nvPr/>
        </p:nvSpPr>
        <p:spPr>
          <a:xfrm>
            <a:off x="5272887" y="4114800"/>
            <a:ext cx="1645920" cy="474425"/>
          </a:xfrm>
          <a:prstGeom prst="rect">
            <a:avLst/>
          </a:prstGeom>
          <a:noFill/>
        </p:spPr>
        <p:txBody>
          <a:bodyPr wrap="square" lIns="0" tIns="0" rIns="0" bIns="0" anchor="t">
            <a:spAutoFit/>
          </a:bodyPr>
          <a:lstStyle/>
          <a:p>
            <a:pPr algn="ctr" rtl="1">
              <a:lnSpc>
                <a:spcPct val="115000"/>
              </a:lnSpc>
            </a:pPr>
            <a:r>
              <a:rPr lang="fa-IR" sz="1400" b="1">
                <a:latin typeface="Vazirmatn"/>
                <a:ea typeface="Vazirmatn"/>
                <a:cs typeface="Vazirmatn"/>
              </a:rPr>
              <a:t>مدارهای قشر و ماده سفید + مرکز بلع ساقه مغز</a:t>
            </a:r>
          </a:p>
        </p:txBody>
      </p:sp>
      <p:sp>
        <p:nvSpPr>
          <p:cNvPr id="10" name="Rounded Rectangle 9"/>
          <p:cNvSpPr/>
          <p:nvPr/>
        </p:nvSpPr>
        <p:spPr>
          <a:xfrm>
            <a:off x="4769967" y="1828800"/>
            <a:ext cx="2651760" cy="1051560"/>
          </a:xfrm>
          <a:prstGeom prst="roundRect">
            <a:avLst>
              <a:gd name="adj" fmla="val 14000"/>
            </a:avLst>
          </a:prstGeom>
          <a:solidFill>
            <a:srgbClr val="38512F"/>
          </a:solidFill>
          <a:ln>
            <a:noFill/>
          </a:ln>
          <a:effectLst/>
        </p:spPr>
        <p:txBody>
          <a:bodyPr rtlCol="0" anchor="ctr"/>
          <a:lstStyle/>
          <a:p>
            <a:pPr algn="ctr"/>
            <a:endParaRPr sz="2800" b="1"/>
          </a:p>
        </p:txBody>
      </p:sp>
      <p:sp>
        <p:nvSpPr>
          <p:cNvPr id="11" name="TextBox 10"/>
          <p:cNvSpPr txBox="1"/>
          <p:nvPr/>
        </p:nvSpPr>
        <p:spPr>
          <a:xfrm>
            <a:off x="4971135" y="1956816"/>
            <a:ext cx="2249424" cy="291490"/>
          </a:xfrm>
          <a:prstGeom prst="rect">
            <a:avLst/>
          </a:prstGeom>
          <a:noFill/>
        </p:spPr>
        <p:txBody>
          <a:bodyPr wrap="square" lIns="0" tIns="0" rIns="0" bIns="0" anchor="t">
            <a:spAutoFit/>
          </a:bodyPr>
          <a:lstStyle/>
          <a:p>
            <a:pPr algn="ctr" rtl="1">
              <a:lnSpc>
                <a:spcPct val="115000"/>
              </a:lnSpc>
            </a:pPr>
            <a:r>
              <a:rPr lang="fa-IR" b="1">
                <a:latin typeface="Vazirmatn"/>
                <a:ea typeface="Vazirmatn"/>
                <a:cs typeface="Vazirmatn"/>
              </a:rPr>
              <a:t>عصب سه‌قلو (V)</a:t>
            </a:r>
          </a:p>
        </p:txBody>
      </p:sp>
      <p:sp>
        <p:nvSpPr>
          <p:cNvPr id="12" name="TextBox 11"/>
          <p:cNvSpPr txBox="1"/>
          <p:nvPr/>
        </p:nvSpPr>
        <p:spPr>
          <a:xfrm>
            <a:off x="4971135" y="2331720"/>
            <a:ext cx="2249424" cy="226665"/>
          </a:xfrm>
          <a:prstGeom prst="rect">
            <a:avLst/>
          </a:prstGeom>
          <a:noFill/>
        </p:spPr>
        <p:txBody>
          <a:bodyPr wrap="square" lIns="0" tIns="0" rIns="0" bIns="0" anchor="t">
            <a:spAutoFit/>
          </a:bodyPr>
          <a:lstStyle/>
          <a:p>
            <a:pPr algn="ctr" rtl="1">
              <a:lnSpc>
                <a:spcPct val="115000"/>
              </a:lnSpc>
            </a:pPr>
            <a:r>
              <a:rPr lang="fa-IR" sz="1400" b="1">
                <a:latin typeface="Vazirmatn"/>
                <a:ea typeface="Vazirmatn"/>
                <a:cs typeface="Vazirmatn"/>
              </a:rPr>
              <a:t>جویدن و آماده‌سازی بولوس</a:t>
            </a:r>
          </a:p>
        </p:txBody>
      </p:sp>
      <p:sp>
        <p:nvSpPr>
          <p:cNvPr id="13" name="Rounded Rectangle 12"/>
          <p:cNvSpPr/>
          <p:nvPr/>
        </p:nvSpPr>
        <p:spPr>
          <a:xfrm>
            <a:off x="1552277" y="3013491"/>
            <a:ext cx="2651760" cy="1051560"/>
          </a:xfrm>
          <a:prstGeom prst="roundRect">
            <a:avLst>
              <a:gd name="adj" fmla="val 14000"/>
            </a:avLst>
          </a:prstGeom>
          <a:solidFill>
            <a:srgbClr val="819770"/>
          </a:solidFill>
          <a:ln>
            <a:noFill/>
          </a:ln>
          <a:effectLst/>
        </p:spPr>
        <p:txBody>
          <a:bodyPr rtlCol="0" anchor="ctr"/>
          <a:lstStyle/>
          <a:p>
            <a:pPr algn="ctr"/>
            <a:endParaRPr sz="2800" b="1"/>
          </a:p>
        </p:txBody>
      </p:sp>
      <p:sp>
        <p:nvSpPr>
          <p:cNvPr id="14" name="TextBox 13"/>
          <p:cNvSpPr txBox="1"/>
          <p:nvPr/>
        </p:nvSpPr>
        <p:spPr>
          <a:xfrm>
            <a:off x="1753445" y="3141507"/>
            <a:ext cx="2249424" cy="291490"/>
          </a:xfrm>
          <a:prstGeom prst="rect">
            <a:avLst/>
          </a:prstGeom>
          <a:noFill/>
        </p:spPr>
        <p:txBody>
          <a:bodyPr wrap="square" lIns="0" tIns="0" rIns="0" bIns="0" anchor="t">
            <a:spAutoFit/>
          </a:bodyPr>
          <a:lstStyle/>
          <a:p>
            <a:pPr algn="ctr" rtl="1">
              <a:lnSpc>
                <a:spcPct val="115000"/>
              </a:lnSpc>
            </a:pPr>
            <a:r>
              <a:rPr lang="fa-IR" b="1">
                <a:latin typeface="Vazirmatn"/>
                <a:ea typeface="Vazirmatn"/>
                <a:cs typeface="Vazirmatn"/>
              </a:rPr>
              <a:t>عصب صورتی (VII)</a:t>
            </a:r>
          </a:p>
        </p:txBody>
      </p:sp>
      <p:sp>
        <p:nvSpPr>
          <p:cNvPr id="15" name="TextBox 14"/>
          <p:cNvSpPr txBox="1"/>
          <p:nvPr/>
        </p:nvSpPr>
        <p:spPr>
          <a:xfrm>
            <a:off x="1753445" y="3516411"/>
            <a:ext cx="2249424" cy="474425"/>
          </a:xfrm>
          <a:prstGeom prst="rect">
            <a:avLst/>
          </a:prstGeom>
          <a:noFill/>
        </p:spPr>
        <p:txBody>
          <a:bodyPr wrap="square" lIns="0" tIns="0" rIns="0" bIns="0" anchor="t">
            <a:spAutoFit/>
          </a:bodyPr>
          <a:lstStyle/>
          <a:p>
            <a:pPr algn="ctr" rtl="1">
              <a:lnSpc>
                <a:spcPct val="115000"/>
              </a:lnSpc>
            </a:pPr>
            <a:r>
              <a:rPr lang="fa-IR" sz="1400" b="1">
                <a:latin typeface="Vazirmatn"/>
                <a:ea typeface="Vazirmatn"/>
                <a:cs typeface="Vazirmatn"/>
              </a:rPr>
              <a:t>بسته‌شدن لب، فعالیت گونه و پاکسازی دهانی</a:t>
            </a:r>
          </a:p>
        </p:txBody>
      </p:sp>
      <p:sp>
        <p:nvSpPr>
          <p:cNvPr id="16" name="Rounded Rectangle 15"/>
          <p:cNvSpPr/>
          <p:nvPr/>
        </p:nvSpPr>
        <p:spPr>
          <a:xfrm>
            <a:off x="2781325" y="4930359"/>
            <a:ext cx="2651760" cy="1051560"/>
          </a:xfrm>
          <a:prstGeom prst="roundRect">
            <a:avLst>
              <a:gd name="adj" fmla="val 14000"/>
            </a:avLst>
          </a:prstGeom>
          <a:solidFill>
            <a:srgbClr val="9BAD8E"/>
          </a:solidFill>
          <a:ln>
            <a:noFill/>
          </a:ln>
          <a:effectLst/>
        </p:spPr>
        <p:txBody>
          <a:bodyPr rtlCol="0" anchor="ctr"/>
          <a:lstStyle/>
          <a:p>
            <a:pPr algn="ctr"/>
            <a:endParaRPr sz="2800" b="1"/>
          </a:p>
        </p:txBody>
      </p:sp>
      <p:sp>
        <p:nvSpPr>
          <p:cNvPr id="17" name="TextBox 16"/>
          <p:cNvSpPr txBox="1"/>
          <p:nvPr/>
        </p:nvSpPr>
        <p:spPr>
          <a:xfrm>
            <a:off x="2982493" y="5058375"/>
            <a:ext cx="2249424" cy="291490"/>
          </a:xfrm>
          <a:prstGeom prst="rect">
            <a:avLst/>
          </a:prstGeom>
          <a:noFill/>
        </p:spPr>
        <p:txBody>
          <a:bodyPr wrap="square" lIns="0" tIns="0" rIns="0" bIns="0" anchor="t">
            <a:spAutoFit/>
          </a:bodyPr>
          <a:lstStyle/>
          <a:p>
            <a:pPr algn="ctr" rtl="1">
              <a:lnSpc>
                <a:spcPct val="115000"/>
              </a:lnSpc>
            </a:pPr>
            <a:r>
              <a:rPr lang="fa-IR" b="1">
                <a:latin typeface="Vazirmatn"/>
                <a:ea typeface="Vazirmatn"/>
                <a:cs typeface="Vazirmatn"/>
              </a:rPr>
              <a:t>عصب زبانی-حلقی (IX)</a:t>
            </a:r>
          </a:p>
        </p:txBody>
      </p:sp>
      <p:sp>
        <p:nvSpPr>
          <p:cNvPr id="18" name="TextBox 17"/>
          <p:cNvSpPr txBox="1"/>
          <p:nvPr/>
        </p:nvSpPr>
        <p:spPr>
          <a:xfrm>
            <a:off x="2982493" y="5433279"/>
            <a:ext cx="2249424" cy="474425"/>
          </a:xfrm>
          <a:prstGeom prst="rect">
            <a:avLst/>
          </a:prstGeom>
          <a:noFill/>
        </p:spPr>
        <p:txBody>
          <a:bodyPr wrap="square" lIns="0" tIns="0" rIns="0" bIns="0" anchor="t">
            <a:spAutoFit/>
          </a:bodyPr>
          <a:lstStyle/>
          <a:p>
            <a:pPr algn="ctr" rtl="1">
              <a:lnSpc>
                <a:spcPct val="115000"/>
              </a:lnSpc>
            </a:pPr>
            <a:r>
              <a:rPr lang="fa-IR" sz="1400" b="1">
                <a:latin typeface="Vazirmatn"/>
                <a:ea typeface="Vazirmatn"/>
                <a:cs typeface="Vazirmatn"/>
              </a:rPr>
              <a:t>حس حلقی و حنجره؛ ورودی کلیدی شروع رفلکس بلع</a:t>
            </a:r>
          </a:p>
        </p:txBody>
      </p:sp>
      <p:sp>
        <p:nvSpPr>
          <p:cNvPr id="19" name="Rounded Rectangle 18"/>
          <p:cNvSpPr/>
          <p:nvPr/>
        </p:nvSpPr>
        <p:spPr>
          <a:xfrm>
            <a:off x="6758609" y="4930359"/>
            <a:ext cx="2651760" cy="1051560"/>
          </a:xfrm>
          <a:prstGeom prst="roundRect">
            <a:avLst>
              <a:gd name="adj" fmla="val 14000"/>
            </a:avLst>
          </a:prstGeom>
          <a:solidFill>
            <a:srgbClr val="B6C3AC"/>
          </a:solidFill>
          <a:ln>
            <a:noFill/>
          </a:ln>
          <a:effectLst/>
        </p:spPr>
        <p:txBody>
          <a:bodyPr rtlCol="0" anchor="ctr"/>
          <a:lstStyle/>
          <a:p>
            <a:pPr algn="ctr"/>
            <a:endParaRPr sz="2800" b="1"/>
          </a:p>
        </p:txBody>
      </p:sp>
      <p:sp>
        <p:nvSpPr>
          <p:cNvPr id="20" name="TextBox 19"/>
          <p:cNvSpPr txBox="1"/>
          <p:nvPr/>
        </p:nvSpPr>
        <p:spPr>
          <a:xfrm>
            <a:off x="6959777" y="5058375"/>
            <a:ext cx="2249424" cy="291490"/>
          </a:xfrm>
          <a:prstGeom prst="rect">
            <a:avLst/>
          </a:prstGeom>
          <a:noFill/>
        </p:spPr>
        <p:txBody>
          <a:bodyPr wrap="square" lIns="0" tIns="0" rIns="0" bIns="0" anchor="t">
            <a:spAutoFit/>
          </a:bodyPr>
          <a:lstStyle/>
          <a:p>
            <a:pPr algn="ctr" rtl="1">
              <a:lnSpc>
                <a:spcPct val="115000"/>
              </a:lnSpc>
            </a:pPr>
            <a:r>
              <a:rPr lang="fa-IR" b="1">
                <a:latin typeface="Vazirmatn"/>
                <a:ea typeface="Vazirmatn"/>
                <a:cs typeface="Vazirmatn"/>
              </a:rPr>
              <a:t>عصب واگ (X)</a:t>
            </a:r>
          </a:p>
        </p:txBody>
      </p:sp>
      <p:sp>
        <p:nvSpPr>
          <p:cNvPr id="21" name="TextBox 20"/>
          <p:cNvSpPr txBox="1"/>
          <p:nvPr/>
        </p:nvSpPr>
        <p:spPr>
          <a:xfrm>
            <a:off x="6959777" y="5433279"/>
            <a:ext cx="2249424" cy="474425"/>
          </a:xfrm>
          <a:prstGeom prst="rect">
            <a:avLst/>
          </a:prstGeom>
          <a:noFill/>
        </p:spPr>
        <p:txBody>
          <a:bodyPr wrap="square" lIns="0" tIns="0" rIns="0" bIns="0" anchor="t">
            <a:spAutoFit/>
          </a:bodyPr>
          <a:lstStyle/>
          <a:p>
            <a:pPr algn="ctr" rtl="1">
              <a:lnSpc>
                <a:spcPct val="115000"/>
              </a:lnSpc>
            </a:pPr>
            <a:r>
              <a:rPr lang="fa-IR" sz="1400" b="1">
                <a:latin typeface="Vazirmatn"/>
                <a:ea typeface="Vazirmatn"/>
                <a:cs typeface="Vazirmatn"/>
              </a:rPr>
              <a:t>عضلات حلقی و حنجره، بسته‌شدن صوتی و حرکت لارنکس</a:t>
            </a:r>
          </a:p>
        </p:txBody>
      </p:sp>
      <p:sp>
        <p:nvSpPr>
          <p:cNvPr id="22" name="Rounded Rectangle 21"/>
          <p:cNvSpPr/>
          <p:nvPr/>
        </p:nvSpPr>
        <p:spPr>
          <a:xfrm>
            <a:off x="7987657" y="3013491"/>
            <a:ext cx="2651760" cy="1051560"/>
          </a:xfrm>
          <a:prstGeom prst="roundRect">
            <a:avLst>
              <a:gd name="adj" fmla="val 14000"/>
            </a:avLst>
          </a:prstGeom>
          <a:solidFill>
            <a:srgbClr val="D1D9CA"/>
          </a:solidFill>
          <a:ln>
            <a:noFill/>
          </a:ln>
          <a:effectLst/>
        </p:spPr>
        <p:txBody>
          <a:bodyPr rtlCol="0" anchor="ctr"/>
          <a:lstStyle/>
          <a:p>
            <a:pPr algn="ctr"/>
            <a:endParaRPr sz="2800" b="1"/>
          </a:p>
        </p:txBody>
      </p:sp>
      <p:sp>
        <p:nvSpPr>
          <p:cNvPr id="23" name="TextBox 22"/>
          <p:cNvSpPr txBox="1"/>
          <p:nvPr/>
        </p:nvSpPr>
        <p:spPr>
          <a:xfrm>
            <a:off x="8188825" y="3141507"/>
            <a:ext cx="2249424" cy="291490"/>
          </a:xfrm>
          <a:prstGeom prst="rect">
            <a:avLst/>
          </a:prstGeom>
          <a:noFill/>
        </p:spPr>
        <p:txBody>
          <a:bodyPr wrap="square" lIns="0" tIns="0" rIns="0" bIns="0" anchor="t">
            <a:spAutoFit/>
          </a:bodyPr>
          <a:lstStyle/>
          <a:p>
            <a:pPr algn="ctr" rtl="1">
              <a:lnSpc>
                <a:spcPct val="115000"/>
              </a:lnSpc>
            </a:pPr>
            <a:r>
              <a:rPr lang="fa-IR" b="1">
                <a:latin typeface="Vazirmatn"/>
                <a:ea typeface="Vazirmatn"/>
                <a:cs typeface="Vazirmatn"/>
              </a:rPr>
              <a:t>عصب زیرزبانی (XII)</a:t>
            </a:r>
          </a:p>
        </p:txBody>
      </p:sp>
      <p:sp>
        <p:nvSpPr>
          <p:cNvPr id="24" name="TextBox 23"/>
          <p:cNvSpPr txBox="1"/>
          <p:nvPr/>
        </p:nvSpPr>
        <p:spPr>
          <a:xfrm>
            <a:off x="8188825" y="3516411"/>
            <a:ext cx="2249424" cy="474425"/>
          </a:xfrm>
          <a:prstGeom prst="rect">
            <a:avLst/>
          </a:prstGeom>
          <a:noFill/>
        </p:spPr>
        <p:txBody>
          <a:bodyPr wrap="square" lIns="0" tIns="0" rIns="0" bIns="0" anchor="t">
            <a:spAutoFit/>
          </a:bodyPr>
          <a:lstStyle/>
          <a:p>
            <a:pPr algn="ctr" rtl="1">
              <a:lnSpc>
                <a:spcPct val="115000"/>
              </a:lnSpc>
            </a:pPr>
            <a:r>
              <a:rPr lang="fa-IR" sz="1400" b="1">
                <a:latin typeface="Vazirmatn"/>
                <a:ea typeface="Vazirmatn"/>
                <a:cs typeface="Vazirmatn"/>
              </a:rPr>
              <a:t>حرکت زبان؛ ضعف آن پیش‌رانش را مختل می‌کند</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AF3E3"/>
          </a:solidFill>
          <a:ln>
            <a:noFill/>
          </a:ln>
          <a:effectLst/>
        </p:spPr>
        <p:txBody>
          <a:bodyPr rtlCol="0" anchor="ctr"/>
          <a:lstStyle/>
          <a:p>
            <a:pPr algn="ctr"/>
            <a:endParaRPr sz="2400"/>
          </a:p>
        </p:txBody>
      </p:sp>
      <p:sp>
        <p:nvSpPr>
          <p:cNvPr id="4" name="Rectangle 3"/>
          <p:cNvSpPr/>
          <p:nvPr/>
        </p:nvSpPr>
        <p:spPr>
          <a:xfrm>
            <a:off x="10618927" y="1536192"/>
            <a:ext cx="749808" cy="64008"/>
          </a:xfrm>
          <a:prstGeom prst="rect">
            <a:avLst/>
          </a:prstGeom>
          <a:solidFill>
            <a:srgbClr val="38512F"/>
          </a:solidFill>
          <a:ln>
            <a:noFill/>
          </a:ln>
          <a:effectLst/>
        </p:spPr>
        <p:txBody>
          <a:bodyPr rtlCol="0" anchor="ctr"/>
          <a:lstStyle/>
          <a:p>
            <a:pPr algn="ctr"/>
            <a:endParaRPr sz="2400"/>
          </a:p>
        </p:txBody>
      </p:sp>
      <p:sp>
        <p:nvSpPr>
          <p:cNvPr id="5" name="TextBox 4"/>
          <p:cNvSpPr txBox="1"/>
          <p:nvPr/>
        </p:nvSpPr>
        <p:spPr>
          <a:xfrm>
            <a:off x="822960" y="1874519"/>
            <a:ext cx="10545775" cy="760593"/>
          </a:xfrm>
          <a:prstGeom prst="rect">
            <a:avLst/>
          </a:prstGeom>
          <a:noFill/>
        </p:spPr>
        <p:txBody>
          <a:bodyPr wrap="square" lIns="0" tIns="0" rIns="0" bIns="0" anchor="t">
            <a:spAutoFit/>
          </a:bodyPr>
          <a:lstStyle/>
          <a:p>
            <a:pPr algn="r" rtl="1">
              <a:lnSpc>
                <a:spcPct val="112000"/>
              </a:lnSpc>
            </a:pPr>
            <a:r>
              <a:rPr lang="fa-IR" sz="4800" b="0">
                <a:latin typeface="Vazirmatn"/>
                <a:ea typeface="Vazirmatn"/>
                <a:cs typeface="Vazirmatn"/>
              </a:rPr>
              <a:t>سالمندی بلع را مختل نمی‌کند؛ ذخیره آن را کم می‌کند</a:t>
            </a:r>
          </a:p>
        </p:txBody>
      </p:sp>
      <p:sp>
        <p:nvSpPr>
          <p:cNvPr id="6" name="TextBox 5"/>
          <p:cNvSpPr txBox="1"/>
          <p:nvPr/>
        </p:nvSpPr>
        <p:spPr>
          <a:xfrm>
            <a:off x="3749040" y="4434840"/>
            <a:ext cx="7619695" cy="785536"/>
          </a:xfrm>
          <a:prstGeom prst="rect">
            <a:avLst/>
          </a:prstGeom>
          <a:noFill/>
        </p:spPr>
        <p:txBody>
          <a:bodyPr wrap="square" lIns="0" tIns="0" rIns="0" bIns="0" anchor="t">
            <a:spAutoFit/>
          </a:bodyPr>
          <a:lstStyle/>
          <a:p>
            <a:pPr algn="r" rtl="1">
              <a:lnSpc>
                <a:spcPct val="135000"/>
              </a:lnSpc>
            </a:pPr>
            <a:r>
              <a:rPr lang="fa-IR" sz="2000" b="0">
                <a:latin typeface="Vazirmatn"/>
                <a:ea typeface="Vazirmatn"/>
                <a:cs typeface="Vazirmatn"/>
              </a:rPr>
              <a:t>پرزبی‌فاژی یک پدیده «کاهش ظرفیت ذخیره» است؛ بلع در سالمند سالم ایمن باقی می‌ماند و معادل آسپیراسیون یا دیسفاژی نیست</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AF3E3"/>
          </a:solidFill>
          <a:ln>
            <a:noFill/>
          </a:ln>
          <a:effectLst/>
        </p:spPr>
        <p:txBody>
          <a:bodyPr rtlCol="0" anchor="ctr"/>
          <a:lstStyle/>
          <a:p>
            <a:pPr algn="ctr"/>
            <a:endParaRPr sz="3200"/>
          </a:p>
        </p:txBody>
      </p:sp>
      <p:sp>
        <p:nvSpPr>
          <p:cNvPr id="3" name="TextBox 2"/>
          <p:cNvSpPr txBox="1"/>
          <p:nvPr/>
        </p:nvSpPr>
        <p:spPr>
          <a:xfrm>
            <a:off x="822960" y="438912"/>
            <a:ext cx="10545775" cy="661656"/>
          </a:xfrm>
          <a:prstGeom prst="rect">
            <a:avLst/>
          </a:prstGeom>
          <a:noFill/>
        </p:spPr>
        <p:txBody>
          <a:bodyPr wrap="square" lIns="0" tIns="0" rIns="0" bIns="0" anchor="t">
            <a:spAutoFit/>
          </a:bodyPr>
          <a:lstStyle/>
          <a:p>
            <a:pPr algn="r" rtl="1">
              <a:lnSpc>
                <a:spcPct val="105000"/>
              </a:lnSpc>
            </a:pPr>
            <a:r>
              <a:rPr lang="fa-IR" sz="4400" b="0">
                <a:latin typeface="Vazirmatn"/>
                <a:ea typeface="Vazirmatn"/>
                <a:cs typeface="Vazirmatn"/>
              </a:rPr>
              <a:t>تغییرات زمان‌بندی: تجمع پیش از شروع فاز حلقی</a:t>
            </a:r>
          </a:p>
        </p:txBody>
      </p:sp>
      <p:sp>
        <p:nvSpPr>
          <p:cNvPr id="4" name="Rectangle 3"/>
          <p:cNvSpPr/>
          <p:nvPr/>
        </p:nvSpPr>
        <p:spPr>
          <a:xfrm>
            <a:off x="10774375" y="1243584"/>
            <a:ext cx="594360" cy="45720"/>
          </a:xfrm>
          <a:prstGeom prst="rect">
            <a:avLst/>
          </a:prstGeom>
          <a:solidFill>
            <a:srgbClr val="38512F"/>
          </a:solidFill>
          <a:ln>
            <a:noFill/>
          </a:ln>
          <a:effectLst/>
        </p:spPr>
        <p:txBody>
          <a:bodyPr rtlCol="0" anchor="ctr"/>
          <a:lstStyle/>
          <a:p>
            <a:pPr algn="ctr"/>
            <a:endParaRPr sz="3200"/>
          </a:p>
        </p:txBody>
      </p:sp>
      <p:sp>
        <p:nvSpPr>
          <p:cNvPr id="6" name="Rounded Rectangle 5"/>
          <p:cNvSpPr/>
          <p:nvPr/>
        </p:nvSpPr>
        <p:spPr>
          <a:xfrm>
            <a:off x="6278728" y="1783080"/>
            <a:ext cx="5090007" cy="4206240"/>
          </a:xfrm>
          <a:prstGeom prst="roundRect">
            <a:avLst>
              <a:gd name="adj" fmla="val 10000"/>
            </a:avLst>
          </a:prstGeom>
          <a:solidFill>
            <a:srgbClr val="FFFDF6"/>
          </a:solidFill>
          <a:ln w="9525">
            <a:solidFill>
              <a:srgbClr val="E4D9C2"/>
            </a:solidFill>
          </a:ln>
          <a:effectLst/>
        </p:spPr>
        <p:txBody>
          <a:bodyPr rtlCol="0" anchor="ctr"/>
          <a:lstStyle/>
          <a:p>
            <a:pPr algn="ctr"/>
            <a:endParaRPr sz="3200"/>
          </a:p>
        </p:txBody>
      </p:sp>
      <p:sp>
        <p:nvSpPr>
          <p:cNvPr id="7" name="Rectangle 6"/>
          <p:cNvSpPr/>
          <p:nvPr/>
        </p:nvSpPr>
        <p:spPr>
          <a:xfrm>
            <a:off x="10637215" y="2167128"/>
            <a:ext cx="365760" cy="50292"/>
          </a:xfrm>
          <a:prstGeom prst="rect">
            <a:avLst/>
          </a:prstGeom>
          <a:solidFill>
            <a:srgbClr val="38512F"/>
          </a:solidFill>
          <a:ln>
            <a:noFill/>
          </a:ln>
          <a:effectLst/>
        </p:spPr>
        <p:txBody>
          <a:bodyPr rtlCol="0" anchor="ctr"/>
          <a:lstStyle/>
          <a:p>
            <a:pPr algn="ctr"/>
            <a:endParaRPr sz="3200"/>
          </a:p>
        </p:txBody>
      </p:sp>
      <p:sp>
        <p:nvSpPr>
          <p:cNvPr id="8" name="TextBox 7"/>
          <p:cNvSpPr txBox="1"/>
          <p:nvPr/>
        </p:nvSpPr>
        <p:spPr>
          <a:xfrm>
            <a:off x="6644488" y="2331720"/>
            <a:ext cx="4358487" cy="453394"/>
          </a:xfrm>
          <a:prstGeom prst="rect">
            <a:avLst/>
          </a:prstGeom>
          <a:noFill/>
        </p:spPr>
        <p:txBody>
          <a:bodyPr wrap="square" lIns="0" tIns="0" rIns="0" bIns="0" anchor="t">
            <a:spAutoFit/>
          </a:bodyPr>
          <a:lstStyle/>
          <a:p>
            <a:pPr algn="r" rtl="1">
              <a:lnSpc>
                <a:spcPct val="115000"/>
              </a:lnSpc>
            </a:pPr>
            <a:r>
              <a:rPr lang="fa-IR" sz="2800" b="1">
                <a:latin typeface="Vazirmatn"/>
                <a:ea typeface="Vazirmatn"/>
                <a:cs typeface="Vazirmatn"/>
              </a:rPr>
              <a:t>تأخیر زمانی فاز حلقی</a:t>
            </a:r>
          </a:p>
        </p:txBody>
      </p:sp>
      <p:sp>
        <p:nvSpPr>
          <p:cNvPr id="9" name="Oval 8"/>
          <p:cNvSpPr/>
          <p:nvPr/>
        </p:nvSpPr>
        <p:spPr>
          <a:xfrm>
            <a:off x="10893247" y="3406140"/>
            <a:ext cx="91440" cy="91440"/>
          </a:xfrm>
          <a:prstGeom prst="ellipse">
            <a:avLst/>
          </a:prstGeom>
          <a:solidFill>
            <a:srgbClr val="38512F"/>
          </a:solidFill>
          <a:ln>
            <a:noFill/>
          </a:ln>
          <a:effectLst/>
        </p:spPr>
        <p:txBody>
          <a:bodyPr rtlCol="0" anchor="ctr"/>
          <a:lstStyle/>
          <a:p>
            <a:pPr algn="ctr"/>
            <a:endParaRPr sz="3200"/>
          </a:p>
        </p:txBody>
      </p:sp>
      <p:sp>
        <p:nvSpPr>
          <p:cNvPr id="10" name="TextBox 9"/>
          <p:cNvSpPr txBox="1"/>
          <p:nvPr/>
        </p:nvSpPr>
        <p:spPr>
          <a:xfrm>
            <a:off x="6644488" y="3296412"/>
            <a:ext cx="4047591" cy="335413"/>
          </a:xfrm>
          <a:prstGeom prst="rect">
            <a:avLst/>
          </a:prstGeom>
          <a:noFill/>
        </p:spPr>
        <p:txBody>
          <a:bodyPr wrap="square" lIns="0" tIns="0" rIns="0" bIns="0" anchor="t">
            <a:spAutoFit/>
          </a:bodyPr>
          <a:lstStyle/>
          <a:p>
            <a:pPr algn="r" rtl="1">
              <a:lnSpc>
                <a:spcPct val="120000"/>
              </a:lnSpc>
            </a:pPr>
            <a:r>
              <a:rPr lang="fa-IR" sz="2000" b="0">
                <a:latin typeface="Vazirmatn"/>
                <a:ea typeface="Vazirmatn"/>
                <a:cs typeface="Vazirmatn"/>
              </a:rPr>
              <a:t>تجمع بولوس</a:t>
            </a:r>
          </a:p>
        </p:txBody>
      </p:sp>
      <p:sp>
        <p:nvSpPr>
          <p:cNvPr id="11" name="Oval 10"/>
          <p:cNvSpPr/>
          <p:nvPr/>
        </p:nvSpPr>
        <p:spPr>
          <a:xfrm>
            <a:off x="10893247" y="4119372"/>
            <a:ext cx="91440" cy="91440"/>
          </a:xfrm>
          <a:prstGeom prst="ellipse">
            <a:avLst/>
          </a:prstGeom>
          <a:solidFill>
            <a:srgbClr val="38512F"/>
          </a:solidFill>
          <a:ln>
            <a:noFill/>
          </a:ln>
          <a:effectLst/>
        </p:spPr>
        <p:txBody>
          <a:bodyPr rtlCol="0" anchor="ctr"/>
          <a:lstStyle/>
          <a:p>
            <a:pPr algn="ctr"/>
            <a:endParaRPr sz="3200"/>
          </a:p>
        </p:txBody>
      </p:sp>
      <p:sp>
        <p:nvSpPr>
          <p:cNvPr id="12" name="TextBox 11"/>
          <p:cNvSpPr txBox="1"/>
          <p:nvPr/>
        </p:nvSpPr>
        <p:spPr>
          <a:xfrm>
            <a:off x="6644488" y="4009644"/>
            <a:ext cx="4047591" cy="335413"/>
          </a:xfrm>
          <a:prstGeom prst="rect">
            <a:avLst/>
          </a:prstGeom>
          <a:noFill/>
        </p:spPr>
        <p:txBody>
          <a:bodyPr wrap="square" lIns="0" tIns="0" rIns="0" bIns="0" anchor="t">
            <a:spAutoFit/>
          </a:bodyPr>
          <a:lstStyle/>
          <a:p>
            <a:pPr algn="r" rtl="1">
              <a:lnSpc>
                <a:spcPct val="120000"/>
              </a:lnSpc>
            </a:pPr>
            <a:r>
              <a:rPr lang="fa-IR" sz="2000" b="0">
                <a:latin typeface="Vazirmatn"/>
                <a:ea typeface="Vazirmatn"/>
                <a:cs typeface="Vazirmatn"/>
              </a:rPr>
              <a:t>جبران طبیعی</a:t>
            </a:r>
          </a:p>
        </p:txBody>
      </p:sp>
      <p:sp>
        <p:nvSpPr>
          <p:cNvPr id="13" name="Oval 12"/>
          <p:cNvSpPr/>
          <p:nvPr/>
        </p:nvSpPr>
        <p:spPr>
          <a:xfrm>
            <a:off x="10893247" y="4832604"/>
            <a:ext cx="91440" cy="91440"/>
          </a:xfrm>
          <a:prstGeom prst="ellipse">
            <a:avLst/>
          </a:prstGeom>
          <a:solidFill>
            <a:srgbClr val="38512F"/>
          </a:solidFill>
          <a:ln>
            <a:noFill/>
          </a:ln>
          <a:effectLst/>
        </p:spPr>
        <p:txBody>
          <a:bodyPr rtlCol="0" anchor="ctr"/>
          <a:lstStyle/>
          <a:p>
            <a:pPr algn="ctr"/>
            <a:endParaRPr sz="3200"/>
          </a:p>
        </p:txBody>
      </p:sp>
      <p:sp>
        <p:nvSpPr>
          <p:cNvPr id="14" name="TextBox 13"/>
          <p:cNvSpPr txBox="1"/>
          <p:nvPr/>
        </p:nvSpPr>
        <p:spPr>
          <a:xfrm>
            <a:off x="6644488" y="4722876"/>
            <a:ext cx="4047591" cy="335413"/>
          </a:xfrm>
          <a:prstGeom prst="rect">
            <a:avLst/>
          </a:prstGeom>
          <a:noFill/>
        </p:spPr>
        <p:txBody>
          <a:bodyPr wrap="square" lIns="0" tIns="0" rIns="0" bIns="0" anchor="t">
            <a:spAutoFit/>
          </a:bodyPr>
          <a:lstStyle/>
          <a:p>
            <a:pPr algn="r" rtl="1">
              <a:lnSpc>
                <a:spcPct val="120000"/>
              </a:lnSpc>
            </a:pPr>
            <a:r>
              <a:rPr lang="fa-IR" sz="2000" b="0">
                <a:latin typeface="Vazirmatn"/>
                <a:ea typeface="Vazirmatn"/>
                <a:cs typeface="Vazirmatn"/>
              </a:rPr>
              <a:t>معنا بالینی</a:t>
            </a:r>
          </a:p>
        </p:txBody>
      </p:sp>
      <p:sp>
        <p:nvSpPr>
          <p:cNvPr id="15" name="Rounded Rectangle 14"/>
          <p:cNvSpPr/>
          <p:nvPr/>
        </p:nvSpPr>
        <p:spPr>
          <a:xfrm>
            <a:off x="822961" y="1783080"/>
            <a:ext cx="5090007" cy="4206240"/>
          </a:xfrm>
          <a:prstGeom prst="roundRect">
            <a:avLst>
              <a:gd name="adj" fmla="val 10000"/>
            </a:avLst>
          </a:prstGeom>
          <a:solidFill>
            <a:srgbClr val="FFFDF6"/>
          </a:solidFill>
          <a:ln w="9525">
            <a:solidFill>
              <a:srgbClr val="E4D9C2"/>
            </a:solidFill>
          </a:ln>
          <a:effectLst/>
        </p:spPr>
        <p:txBody>
          <a:bodyPr rtlCol="0" anchor="ctr"/>
          <a:lstStyle/>
          <a:p>
            <a:pPr algn="ctr"/>
            <a:endParaRPr sz="3200"/>
          </a:p>
        </p:txBody>
      </p:sp>
      <p:sp>
        <p:nvSpPr>
          <p:cNvPr id="16" name="Rectangle 15"/>
          <p:cNvSpPr/>
          <p:nvPr/>
        </p:nvSpPr>
        <p:spPr>
          <a:xfrm>
            <a:off x="5181448" y="2167128"/>
            <a:ext cx="365760" cy="50292"/>
          </a:xfrm>
          <a:prstGeom prst="rect">
            <a:avLst/>
          </a:prstGeom>
          <a:solidFill>
            <a:srgbClr val="6B8557"/>
          </a:solidFill>
          <a:ln>
            <a:noFill/>
          </a:ln>
          <a:effectLst/>
        </p:spPr>
        <p:txBody>
          <a:bodyPr rtlCol="0" anchor="ctr"/>
          <a:lstStyle/>
          <a:p>
            <a:pPr algn="ctr"/>
            <a:endParaRPr sz="3200"/>
          </a:p>
        </p:txBody>
      </p:sp>
      <p:sp>
        <p:nvSpPr>
          <p:cNvPr id="17" name="TextBox 16"/>
          <p:cNvSpPr txBox="1"/>
          <p:nvPr/>
        </p:nvSpPr>
        <p:spPr>
          <a:xfrm>
            <a:off x="1188721" y="2331720"/>
            <a:ext cx="4358487" cy="453394"/>
          </a:xfrm>
          <a:prstGeom prst="rect">
            <a:avLst/>
          </a:prstGeom>
          <a:noFill/>
        </p:spPr>
        <p:txBody>
          <a:bodyPr wrap="square" lIns="0" tIns="0" rIns="0" bIns="0" anchor="t">
            <a:spAutoFit/>
          </a:bodyPr>
          <a:lstStyle/>
          <a:p>
            <a:pPr algn="r" rtl="1">
              <a:lnSpc>
                <a:spcPct val="115000"/>
              </a:lnSpc>
            </a:pPr>
            <a:r>
              <a:rPr lang="fa-IR" sz="2800" b="1">
                <a:latin typeface="Vazirmatn"/>
                <a:ea typeface="Vazirmatn"/>
                <a:cs typeface="Vazirmatn"/>
              </a:rPr>
              <a:t>پیامدهای این تغییرات</a:t>
            </a:r>
          </a:p>
        </p:txBody>
      </p:sp>
      <p:sp>
        <p:nvSpPr>
          <p:cNvPr id="18" name="Oval 17"/>
          <p:cNvSpPr/>
          <p:nvPr/>
        </p:nvSpPr>
        <p:spPr>
          <a:xfrm>
            <a:off x="5437480" y="3406140"/>
            <a:ext cx="91440" cy="91440"/>
          </a:xfrm>
          <a:prstGeom prst="ellipse">
            <a:avLst/>
          </a:prstGeom>
          <a:solidFill>
            <a:srgbClr val="6B8557"/>
          </a:solidFill>
          <a:ln>
            <a:noFill/>
          </a:ln>
          <a:effectLst/>
        </p:spPr>
        <p:txBody>
          <a:bodyPr rtlCol="0" anchor="ctr"/>
          <a:lstStyle/>
          <a:p>
            <a:pPr algn="ctr"/>
            <a:endParaRPr sz="3200"/>
          </a:p>
        </p:txBody>
      </p:sp>
      <p:sp>
        <p:nvSpPr>
          <p:cNvPr id="19" name="TextBox 18"/>
          <p:cNvSpPr txBox="1"/>
          <p:nvPr/>
        </p:nvSpPr>
        <p:spPr>
          <a:xfrm>
            <a:off x="1188721" y="3296412"/>
            <a:ext cx="4047591" cy="335413"/>
          </a:xfrm>
          <a:prstGeom prst="rect">
            <a:avLst/>
          </a:prstGeom>
          <a:noFill/>
        </p:spPr>
        <p:txBody>
          <a:bodyPr wrap="square" lIns="0" tIns="0" rIns="0" bIns="0" anchor="t">
            <a:spAutoFit/>
          </a:bodyPr>
          <a:lstStyle/>
          <a:p>
            <a:pPr algn="r" rtl="1">
              <a:lnSpc>
                <a:spcPct val="120000"/>
              </a:lnSpc>
            </a:pPr>
            <a:r>
              <a:rPr lang="fa-IR" sz="2000" dirty="0" smtClean="0">
                <a:latin typeface="Vazirmatn"/>
                <a:ea typeface="Vazirmatn"/>
                <a:cs typeface="Vazirmatn"/>
              </a:rPr>
              <a:t>اختلال حسي</a:t>
            </a:r>
            <a:endParaRPr lang="fa-IR" sz="2000" b="0" dirty="0">
              <a:latin typeface="Vazirmatn"/>
              <a:ea typeface="Vazirmatn"/>
              <a:cs typeface="Vazirmatn"/>
            </a:endParaRPr>
          </a:p>
        </p:txBody>
      </p:sp>
      <p:sp>
        <p:nvSpPr>
          <p:cNvPr id="20" name="Oval 19"/>
          <p:cNvSpPr/>
          <p:nvPr/>
        </p:nvSpPr>
        <p:spPr>
          <a:xfrm>
            <a:off x="5437480" y="4119372"/>
            <a:ext cx="91440" cy="91440"/>
          </a:xfrm>
          <a:prstGeom prst="ellipse">
            <a:avLst/>
          </a:prstGeom>
          <a:solidFill>
            <a:srgbClr val="6B8557"/>
          </a:solidFill>
          <a:ln>
            <a:noFill/>
          </a:ln>
          <a:effectLst/>
        </p:spPr>
        <p:txBody>
          <a:bodyPr rtlCol="0" anchor="ctr"/>
          <a:lstStyle/>
          <a:p>
            <a:pPr algn="ctr"/>
            <a:endParaRPr sz="3200"/>
          </a:p>
        </p:txBody>
      </p:sp>
      <p:sp>
        <p:nvSpPr>
          <p:cNvPr id="21" name="TextBox 20"/>
          <p:cNvSpPr txBox="1"/>
          <p:nvPr/>
        </p:nvSpPr>
        <p:spPr>
          <a:xfrm>
            <a:off x="1188721" y="4009644"/>
            <a:ext cx="4047591" cy="335413"/>
          </a:xfrm>
          <a:prstGeom prst="rect">
            <a:avLst/>
          </a:prstGeom>
          <a:noFill/>
        </p:spPr>
        <p:txBody>
          <a:bodyPr wrap="square" lIns="0" tIns="0" rIns="0" bIns="0" anchor="t">
            <a:spAutoFit/>
          </a:bodyPr>
          <a:lstStyle/>
          <a:p>
            <a:pPr algn="r" rtl="1">
              <a:lnSpc>
                <a:spcPct val="120000"/>
              </a:lnSpc>
            </a:pPr>
            <a:r>
              <a:rPr lang="fa-IR" sz="2000" b="0">
                <a:latin typeface="Vazirmatn"/>
                <a:ea typeface="Vazirmatn"/>
                <a:cs typeface="Vazirmatn"/>
              </a:rPr>
              <a:t>کاهش دامنه حرکت</a:t>
            </a:r>
          </a:p>
        </p:txBody>
      </p:sp>
      <p:sp>
        <p:nvSpPr>
          <p:cNvPr id="22" name="Oval 21"/>
          <p:cNvSpPr/>
          <p:nvPr/>
        </p:nvSpPr>
        <p:spPr>
          <a:xfrm>
            <a:off x="5437480" y="4832604"/>
            <a:ext cx="91440" cy="91440"/>
          </a:xfrm>
          <a:prstGeom prst="ellipse">
            <a:avLst/>
          </a:prstGeom>
          <a:solidFill>
            <a:srgbClr val="6B8557"/>
          </a:solidFill>
          <a:ln>
            <a:noFill/>
          </a:ln>
          <a:effectLst/>
        </p:spPr>
        <p:txBody>
          <a:bodyPr rtlCol="0" anchor="ctr"/>
          <a:lstStyle/>
          <a:p>
            <a:pPr algn="ctr"/>
            <a:endParaRPr sz="3200"/>
          </a:p>
        </p:txBody>
      </p:sp>
      <p:sp>
        <p:nvSpPr>
          <p:cNvPr id="23" name="TextBox 22"/>
          <p:cNvSpPr txBox="1"/>
          <p:nvPr/>
        </p:nvSpPr>
        <p:spPr>
          <a:xfrm>
            <a:off x="1188721" y="4722876"/>
            <a:ext cx="4047591" cy="335413"/>
          </a:xfrm>
          <a:prstGeom prst="rect">
            <a:avLst/>
          </a:prstGeom>
          <a:noFill/>
        </p:spPr>
        <p:txBody>
          <a:bodyPr wrap="square" lIns="0" tIns="0" rIns="0" bIns="0" anchor="t">
            <a:spAutoFit/>
          </a:bodyPr>
          <a:lstStyle/>
          <a:p>
            <a:pPr algn="r" rtl="1">
              <a:lnSpc>
                <a:spcPct val="120000"/>
              </a:lnSpc>
            </a:pPr>
            <a:r>
              <a:rPr lang="fa-IR" sz="2000" b="0">
                <a:latin typeface="Vazirmatn"/>
                <a:ea typeface="Vazirmatn"/>
                <a:cs typeface="Vazirmatn"/>
              </a:rPr>
              <a:t>پیامد بالینی</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22960" y="438912"/>
            <a:ext cx="10545775" cy="541367"/>
          </a:xfrm>
          <a:prstGeom prst="rect">
            <a:avLst/>
          </a:prstGeom>
          <a:noFill/>
        </p:spPr>
        <p:txBody>
          <a:bodyPr wrap="square" lIns="0" tIns="0" rIns="0" bIns="0" anchor="t">
            <a:spAutoFit/>
          </a:bodyPr>
          <a:lstStyle/>
          <a:p>
            <a:pPr algn="r" rtl="1">
              <a:lnSpc>
                <a:spcPct val="105000"/>
              </a:lnSpc>
            </a:pPr>
            <a:r>
              <a:rPr lang="fa-IR" sz="3600" b="0" dirty="0">
                <a:latin typeface="Vazirmatn"/>
                <a:ea typeface="Vazirmatn"/>
                <a:cs typeface="Vazirmatn"/>
              </a:rPr>
              <a:t>دیسفاژی با پیامدهای تغذیه‌ای، تنفسی و اجتماعی همراه است</a:t>
            </a:r>
          </a:p>
        </p:txBody>
      </p:sp>
      <p:sp>
        <p:nvSpPr>
          <p:cNvPr id="4" name="Rectangle 3"/>
          <p:cNvSpPr/>
          <p:nvPr/>
        </p:nvSpPr>
        <p:spPr>
          <a:xfrm>
            <a:off x="10774375" y="1243584"/>
            <a:ext cx="594360" cy="45720"/>
          </a:xfrm>
          <a:prstGeom prst="rect">
            <a:avLst/>
          </a:prstGeom>
          <a:solidFill>
            <a:srgbClr val="38512F"/>
          </a:solidFill>
          <a:ln>
            <a:noFill/>
          </a:ln>
          <a:effectLst/>
        </p:spPr>
        <p:txBody>
          <a:bodyPr rtlCol="0" anchor="ctr"/>
          <a:lstStyle/>
          <a:p>
            <a:pPr algn="ctr"/>
            <a:endParaRPr sz="3200"/>
          </a:p>
        </p:txBody>
      </p:sp>
      <p:sp>
        <p:nvSpPr>
          <p:cNvPr id="6" name="Rounded Rectangle 5"/>
          <p:cNvSpPr/>
          <p:nvPr/>
        </p:nvSpPr>
        <p:spPr>
          <a:xfrm>
            <a:off x="822960" y="5907024"/>
            <a:ext cx="10545775" cy="566928"/>
          </a:xfrm>
          <a:prstGeom prst="roundRect">
            <a:avLst>
              <a:gd name="adj" fmla="val 12000"/>
            </a:avLst>
          </a:prstGeom>
          <a:solidFill>
            <a:srgbClr val="E2ECDF"/>
          </a:solidFill>
          <a:ln>
            <a:noFill/>
          </a:ln>
          <a:effectLst/>
        </p:spPr>
        <p:txBody>
          <a:bodyPr rtlCol="0" anchor="ctr"/>
          <a:lstStyle/>
          <a:p>
            <a:pPr algn="ctr"/>
            <a:endParaRPr sz="3200"/>
          </a:p>
        </p:txBody>
      </p:sp>
      <p:pic>
        <p:nvPicPr>
          <p:cNvPr id="7" name="Picture 6" descr="sticky_note_2_38512F.png"/>
          <p:cNvPicPr>
            <a:picLocks noChangeAspect="1"/>
          </p:cNvPicPr>
          <p:nvPr/>
        </p:nvPicPr>
        <p:blipFill>
          <a:blip r:embed="rId3"/>
          <a:stretch>
            <a:fillRect/>
          </a:stretch>
        </p:blipFill>
        <p:spPr>
          <a:xfrm>
            <a:off x="10865815" y="6053328"/>
            <a:ext cx="274320" cy="274320"/>
          </a:xfrm>
          <a:prstGeom prst="rect">
            <a:avLst/>
          </a:prstGeom>
        </p:spPr>
      </p:pic>
      <p:sp>
        <p:nvSpPr>
          <p:cNvPr id="8" name="TextBox 7"/>
          <p:cNvSpPr txBox="1"/>
          <p:nvPr/>
        </p:nvSpPr>
        <p:spPr>
          <a:xfrm>
            <a:off x="1051560" y="6028553"/>
            <a:ext cx="9631375" cy="323871"/>
          </a:xfrm>
          <a:prstGeom prst="rect">
            <a:avLst/>
          </a:prstGeom>
          <a:noFill/>
        </p:spPr>
        <p:txBody>
          <a:bodyPr wrap="square" lIns="0" tIns="0" rIns="0" bIns="0" anchor="ctr">
            <a:spAutoFit/>
          </a:bodyPr>
          <a:lstStyle/>
          <a:p>
            <a:pPr algn="r" rtl="1">
              <a:lnSpc>
                <a:spcPct val="115000"/>
              </a:lnSpc>
            </a:pPr>
            <a:r>
              <a:rPr lang="fa-IR" sz="2000" b="1">
                <a:latin typeface="Vazirmatn"/>
                <a:ea typeface="Vazirmatn"/>
                <a:cs typeface="Vazirmatn"/>
              </a:rPr>
              <a:t>نبودِ سرفه، آسپیراسیون را رد نمی‌کند.</a:t>
            </a:r>
          </a:p>
        </p:txBody>
      </p:sp>
      <p:pic>
        <p:nvPicPr>
          <p:cNvPr id="9" name="Picture 8" descr="water_drop_38512F.png"/>
          <p:cNvPicPr>
            <a:picLocks noChangeAspect="1"/>
          </p:cNvPicPr>
          <p:nvPr/>
        </p:nvPicPr>
        <p:blipFill>
          <a:blip r:embed="rId4"/>
          <a:stretch>
            <a:fillRect/>
          </a:stretch>
        </p:blipFill>
        <p:spPr>
          <a:xfrm>
            <a:off x="10865815" y="1783080"/>
            <a:ext cx="502920" cy="502920"/>
          </a:xfrm>
          <a:prstGeom prst="rect">
            <a:avLst/>
          </a:prstGeom>
        </p:spPr>
      </p:pic>
      <p:sp>
        <p:nvSpPr>
          <p:cNvPr id="10" name="TextBox 9"/>
          <p:cNvSpPr txBox="1"/>
          <p:nvPr/>
        </p:nvSpPr>
        <p:spPr>
          <a:xfrm>
            <a:off x="6370168" y="1783080"/>
            <a:ext cx="4239615" cy="388568"/>
          </a:xfrm>
          <a:prstGeom prst="rect">
            <a:avLst/>
          </a:prstGeom>
          <a:noFill/>
        </p:spPr>
        <p:txBody>
          <a:bodyPr wrap="square" lIns="0" tIns="0" rIns="0" bIns="0" anchor="t">
            <a:spAutoFit/>
          </a:bodyPr>
          <a:lstStyle/>
          <a:p>
            <a:pPr algn="r" rtl="1">
              <a:lnSpc>
                <a:spcPct val="115000"/>
              </a:lnSpc>
            </a:pPr>
            <a:r>
              <a:rPr lang="fa-IR" sz="2400" b="1">
                <a:latin typeface="Vazirmatn"/>
                <a:ea typeface="Vazirmatn"/>
                <a:cs typeface="Vazirmatn"/>
              </a:rPr>
              <a:t>کم‌آبی</a:t>
            </a:r>
          </a:p>
        </p:txBody>
      </p:sp>
      <p:sp>
        <p:nvSpPr>
          <p:cNvPr id="11" name="TextBox 10"/>
          <p:cNvSpPr txBox="1"/>
          <p:nvPr/>
        </p:nvSpPr>
        <p:spPr>
          <a:xfrm>
            <a:off x="6370168" y="2221992"/>
            <a:ext cx="4239615" cy="346954"/>
          </a:xfrm>
          <a:prstGeom prst="rect">
            <a:avLst/>
          </a:prstGeom>
          <a:noFill/>
        </p:spPr>
        <p:txBody>
          <a:bodyPr wrap="square" lIns="0" tIns="0" rIns="0" bIns="0" anchor="t">
            <a:spAutoFit/>
          </a:bodyPr>
          <a:lstStyle/>
          <a:p>
            <a:pPr algn="r" rtl="1">
              <a:lnSpc>
                <a:spcPct val="125000"/>
              </a:lnSpc>
            </a:pPr>
            <a:r>
              <a:rPr lang="fa-IR" sz="2000" b="0">
                <a:latin typeface="Vazirmatn"/>
                <a:ea typeface="Vazirmatn"/>
                <a:cs typeface="Vazirmatn"/>
              </a:rPr>
              <a:t>کاهش دریافت مایعات و دشواری نوشیدن</a:t>
            </a:r>
          </a:p>
        </p:txBody>
      </p:sp>
      <p:pic>
        <p:nvPicPr>
          <p:cNvPr id="12" name="Picture 11" descr="eco_38512F.png"/>
          <p:cNvPicPr>
            <a:picLocks noChangeAspect="1"/>
          </p:cNvPicPr>
          <p:nvPr/>
        </p:nvPicPr>
        <p:blipFill>
          <a:blip r:embed="rId5"/>
          <a:stretch>
            <a:fillRect/>
          </a:stretch>
        </p:blipFill>
        <p:spPr>
          <a:xfrm>
            <a:off x="5318608" y="1783080"/>
            <a:ext cx="502920" cy="502920"/>
          </a:xfrm>
          <a:prstGeom prst="rect">
            <a:avLst/>
          </a:prstGeom>
        </p:spPr>
      </p:pic>
      <p:sp>
        <p:nvSpPr>
          <p:cNvPr id="13" name="TextBox 12"/>
          <p:cNvSpPr txBox="1"/>
          <p:nvPr/>
        </p:nvSpPr>
        <p:spPr>
          <a:xfrm>
            <a:off x="822961" y="1783080"/>
            <a:ext cx="4239615" cy="388568"/>
          </a:xfrm>
          <a:prstGeom prst="rect">
            <a:avLst/>
          </a:prstGeom>
          <a:noFill/>
        </p:spPr>
        <p:txBody>
          <a:bodyPr wrap="square" lIns="0" tIns="0" rIns="0" bIns="0" anchor="t">
            <a:spAutoFit/>
          </a:bodyPr>
          <a:lstStyle/>
          <a:p>
            <a:pPr algn="r" rtl="1">
              <a:lnSpc>
                <a:spcPct val="115000"/>
              </a:lnSpc>
            </a:pPr>
            <a:r>
              <a:rPr lang="fa-IR" sz="2400" b="1">
                <a:latin typeface="Vazirmatn"/>
                <a:ea typeface="Vazirmatn"/>
                <a:cs typeface="Vazirmatn"/>
              </a:rPr>
              <a:t>سوءتغذیه</a:t>
            </a:r>
          </a:p>
        </p:txBody>
      </p:sp>
      <p:sp>
        <p:nvSpPr>
          <p:cNvPr id="14" name="TextBox 13"/>
          <p:cNvSpPr txBox="1"/>
          <p:nvPr/>
        </p:nvSpPr>
        <p:spPr>
          <a:xfrm>
            <a:off x="822961" y="2221992"/>
            <a:ext cx="4239615" cy="346954"/>
          </a:xfrm>
          <a:prstGeom prst="rect">
            <a:avLst/>
          </a:prstGeom>
          <a:noFill/>
        </p:spPr>
        <p:txBody>
          <a:bodyPr wrap="square" lIns="0" tIns="0" rIns="0" bIns="0" anchor="t">
            <a:spAutoFit/>
          </a:bodyPr>
          <a:lstStyle/>
          <a:p>
            <a:pPr algn="r" rtl="1">
              <a:lnSpc>
                <a:spcPct val="125000"/>
              </a:lnSpc>
            </a:pPr>
            <a:r>
              <a:rPr lang="fa-IR" sz="2000" b="0">
                <a:latin typeface="Vazirmatn"/>
                <a:ea typeface="Vazirmatn"/>
                <a:cs typeface="Vazirmatn"/>
              </a:rPr>
              <a:t>کاهش وزن و افت ذخیره عملکردی</a:t>
            </a:r>
          </a:p>
        </p:txBody>
      </p:sp>
      <p:pic>
        <p:nvPicPr>
          <p:cNvPr id="15" name="Picture 14" descr="warning_38512F.png"/>
          <p:cNvPicPr>
            <a:picLocks noChangeAspect="1"/>
          </p:cNvPicPr>
          <p:nvPr/>
        </p:nvPicPr>
        <p:blipFill>
          <a:blip r:embed="rId6"/>
          <a:stretch>
            <a:fillRect/>
          </a:stretch>
        </p:blipFill>
        <p:spPr>
          <a:xfrm>
            <a:off x="10865815" y="3753612"/>
            <a:ext cx="502920" cy="502920"/>
          </a:xfrm>
          <a:prstGeom prst="rect">
            <a:avLst/>
          </a:prstGeom>
        </p:spPr>
      </p:pic>
      <p:sp>
        <p:nvSpPr>
          <p:cNvPr id="16" name="TextBox 15"/>
          <p:cNvSpPr txBox="1"/>
          <p:nvPr/>
        </p:nvSpPr>
        <p:spPr>
          <a:xfrm>
            <a:off x="6370168" y="3753612"/>
            <a:ext cx="4239615" cy="388568"/>
          </a:xfrm>
          <a:prstGeom prst="rect">
            <a:avLst/>
          </a:prstGeom>
          <a:noFill/>
        </p:spPr>
        <p:txBody>
          <a:bodyPr wrap="square" lIns="0" tIns="0" rIns="0" bIns="0" anchor="t">
            <a:spAutoFit/>
          </a:bodyPr>
          <a:lstStyle/>
          <a:p>
            <a:pPr algn="r" rtl="1">
              <a:lnSpc>
                <a:spcPct val="115000"/>
              </a:lnSpc>
            </a:pPr>
            <a:r>
              <a:rPr lang="fa-IR" sz="2400" b="1">
                <a:latin typeface="Vazirmatn"/>
                <a:ea typeface="Vazirmatn"/>
                <a:cs typeface="Vazirmatn"/>
              </a:rPr>
              <a:t>آسپیراسیون</a:t>
            </a:r>
          </a:p>
        </p:txBody>
      </p:sp>
      <p:sp>
        <p:nvSpPr>
          <p:cNvPr id="17" name="TextBox 16"/>
          <p:cNvSpPr txBox="1"/>
          <p:nvPr/>
        </p:nvSpPr>
        <p:spPr>
          <a:xfrm>
            <a:off x="6370168" y="4192524"/>
            <a:ext cx="4239615" cy="346954"/>
          </a:xfrm>
          <a:prstGeom prst="rect">
            <a:avLst/>
          </a:prstGeom>
          <a:noFill/>
        </p:spPr>
        <p:txBody>
          <a:bodyPr wrap="square" lIns="0" tIns="0" rIns="0" bIns="0" anchor="t">
            <a:spAutoFit/>
          </a:bodyPr>
          <a:lstStyle/>
          <a:p>
            <a:pPr algn="r" rtl="1">
              <a:lnSpc>
                <a:spcPct val="125000"/>
              </a:lnSpc>
            </a:pPr>
            <a:r>
              <a:rPr lang="fa-IR" sz="2000" b="0">
                <a:latin typeface="Vazirmatn"/>
                <a:ea typeface="Vazirmatn"/>
                <a:cs typeface="Vazirmatn"/>
              </a:rPr>
              <a:t>پنومونی، عفونت تنفسی یا خفگی</a:t>
            </a:r>
          </a:p>
        </p:txBody>
      </p:sp>
      <p:pic>
        <p:nvPicPr>
          <p:cNvPr id="18" name="Picture 17" descr="groups_38512F.png"/>
          <p:cNvPicPr>
            <a:picLocks noChangeAspect="1"/>
          </p:cNvPicPr>
          <p:nvPr/>
        </p:nvPicPr>
        <p:blipFill>
          <a:blip r:embed="rId7"/>
          <a:stretch>
            <a:fillRect/>
          </a:stretch>
        </p:blipFill>
        <p:spPr>
          <a:xfrm>
            <a:off x="5318608" y="3753612"/>
            <a:ext cx="502920" cy="502920"/>
          </a:xfrm>
          <a:prstGeom prst="rect">
            <a:avLst/>
          </a:prstGeom>
        </p:spPr>
      </p:pic>
      <p:sp>
        <p:nvSpPr>
          <p:cNvPr id="19" name="TextBox 18"/>
          <p:cNvSpPr txBox="1"/>
          <p:nvPr/>
        </p:nvSpPr>
        <p:spPr>
          <a:xfrm>
            <a:off x="822961" y="3753612"/>
            <a:ext cx="4239615" cy="388568"/>
          </a:xfrm>
          <a:prstGeom prst="rect">
            <a:avLst/>
          </a:prstGeom>
          <a:noFill/>
        </p:spPr>
        <p:txBody>
          <a:bodyPr wrap="square" lIns="0" tIns="0" rIns="0" bIns="0" anchor="t">
            <a:spAutoFit/>
          </a:bodyPr>
          <a:lstStyle/>
          <a:p>
            <a:pPr algn="r" rtl="1">
              <a:lnSpc>
                <a:spcPct val="115000"/>
              </a:lnSpc>
            </a:pPr>
            <a:r>
              <a:rPr lang="fa-IR" sz="2400" b="1">
                <a:latin typeface="Vazirmatn"/>
                <a:ea typeface="Vazirmatn"/>
                <a:cs typeface="Vazirmatn"/>
              </a:rPr>
              <a:t>کیفیت زندگی</a:t>
            </a:r>
          </a:p>
        </p:txBody>
      </p:sp>
      <p:sp>
        <p:nvSpPr>
          <p:cNvPr id="20" name="TextBox 19"/>
          <p:cNvSpPr txBox="1"/>
          <p:nvPr/>
        </p:nvSpPr>
        <p:spPr>
          <a:xfrm>
            <a:off x="822961" y="4192524"/>
            <a:ext cx="4239615" cy="346954"/>
          </a:xfrm>
          <a:prstGeom prst="rect">
            <a:avLst/>
          </a:prstGeom>
          <a:noFill/>
        </p:spPr>
        <p:txBody>
          <a:bodyPr wrap="square" lIns="0" tIns="0" rIns="0" bIns="0" anchor="t">
            <a:spAutoFit/>
          </a:bodyPr>
          <a:lstStyle/>
          <a:p>
            <a:pPr algn="r" rtl="1">
              <a:lnSpc>
                <a:spcPct val="125000"/>
              </a:lnSpc>
            </a:pPr>
            <a:r>
              <a:rPr lang="fa-IR" sz="2000" b="0">
                <a:latin typeface="Vazirmatn"/>
                <a:ea typeface="Vazirmatn"/>
                <a:cs typeface="Vazirmatn"/>
              </a:rPr>
              <a:t>کاهش لذت غذا و افزایش بار مراقبتی</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22960" y="438912"/>
            <a:ext cx="10545775" cy="541367"/>
          </a:xfrm>
          <a:prstGeom prst="rect">
            <a:avLst/>
          </a:prstGeom>
          <a:noFill/>
        </p:spPr>
        <p:txBody>
          <a:bodyPr wrap="square" lIns="0" tIns="0" rIns="0" bIns="0" anchor="t">
            <a:spAutoFit/>
          </a:bodyPr>
          <a:lstStyle/>
          <a:p>
            <a:pPr algn="r" rtl="1">
              <a:lnSpc>
                <a:spcPct val="105000"/>
              </a:lnSpc>
            </a:pPr>
            <a:r>
              <a:rPr lang="fa-IR" sz="3600" b="0" dirty="0">
                <a:latin typeface="Vazirmatn"/>
                <a:ea typeface="Vazirmatn"/>
                <a:cs typeface="Vazirmatn"/>
              </a:rPr>
              <a:t>محل احساس گیر کردن، مسیر تشخیص را تغییر می‌دهد</a:t>
            </a:r>
          </a:p>
        </p:txBody>
      </p:sp>
      <p:sp>
        <p:nvSpPr>
          <p:cNvPr id="4" name="Rectangle 3"/>
          <p:cNvSpPr/>
          <p:nvPr/>
        </p:nvSpPr>
        <p:spPr>
          <a:xfrm>
            <a:off x="10774375" y="1243584"/>
            <a:ext cx="594360" cy="45720"/>
          </a:xfrm>
          <a:prstGeom prst="rect">
            <a:avLst/>
          </a:prstGeom>
          <a:solidFill>
            <a:srgbClr val="38512F"/>
          </a:solidFill>
          <a:ln>
            <a:noFill/>
          </a:ln>
          <a:effectLst/>
        </p:spPr>
        <p:txBody>
          <a:bodyPr rtlCol="0" anchor="ctr"/>
          <a:lstStyle/>
          <a:p>
            <a:pPr algn="ctr"/>
            <a:endParaRPr sz="3200"/>
          </a:p>
        </p:txBody>
      </p:sp>
      <p:sp>
        <p:nvSpPr>
          <p:cNvPr id="6" name="Rounded Rectangle 5"/>
          <p:cNvSpPr/>
          <p:nvPr/>
        </p:nvSpPr>
        <p:spPr>
          <a:xfrm>
            <a:off x="2377746" y="1783080"/>
            <a:ext cx="8990990" cy="4023360"/>
          </a:xfrm>
          <a:prstGeom prst="roundRect">
            <a:avLst>
              <a:gd name="adj" fmla="val 10000"/>
            </a:avLst>
          </a:prstGeom>
          <a:solidFill>
            <a:srgbClr val="FFFDF6"/>
          </a:solidFill>
          <a:ln w="9525">
            <a:solidFill>
              <a:srgbClr val="E4D9C2"/>
            </a:solidFill>
          </a:ln>
          <a:effectLst/>
        </p:spPr>
        <p:txBody>
          <a:bodyPr rtlCol="0" anchor="ctr"/>
          <a:lstStyle/>
          <a:p>
            <a:pPr algn="ctr"/>
            <a:endParaRPr sz="3200"/>
          </a:p>
        </p:txBody>
      </p:sp>
      <p:sp>
        <p:nvSpPr>
          <p:cNvPr id="7" name="Rectangle 6"/>
          <p:cNvSpPr/>
          <p:nvPr/>
        </p:nvSpPr>
        <p:spPr>
          <a:xfrm>
            <a:off x="10637215" y="2167128"/>
            <a:ext cx="365760" cy="50292"/>
          </a:xfrm>
          <a:prstGeom prst="rect">
            <a:avLst/>
          </a:prstGeom>
          <a:solidFill>
            <a:srgbClr val="38512F"/>
          </a:solidFill>
          <a:ln>
            <a:noFill/>
          </a:ln>
          <a:effectLst/>
        </p:spPr>
        <p:txBody>
          <a:bodyPr rtlCol="0" anchor="ctr"/>
          <a:lstStyle/>
          <a:p>
            <a:pPr algn="ctr"/>
            <a:endParaRPr sz="3200"/>
          </a:p>
        </p:txBody>
      </p:sp>
      <p:sp>
        <p:nvSpPr>
          <p:cNvPr id="8" name="TextBox 7"/>
          <p:cNvSpPr txBox="1"/>
          <p:nvPr/>
        </p:nvSpPr>
        <p:spPr>
          <a:xfrm>
            <a:off x="6644488" y="2331720"/>
            <a:ext cx="4358487" cy="453394"/>
          </a:xfrm>
          <a:prstGeom prst="rect">
            <a:avLst/>
          </a:prstGeom>
          <a:noFill/>
        </p:spPr>
        <p:txBody>
          <a:bodyPr wrap="square" lIns="0" tIns="0" rIns="0" bIns="0" anchor="t">
            <a:spAutoFit/>
          </a:bodyPr>
          <a:lstStyle/>
          <a:p>
            <a:pPr algn="r" rtl="1">
              <a:lnSpc>
                <a:spcPct val="115000"/>
              </a:lnSpc>
            </a:pPr>
            <a:r>
              <a:rPr lang="fa-IR" sz="2800" b="1" dirty="0">
                <a:latin typeface="Vazirmatn"/>
                <a:ea typeface="Vazirmatn"/>
                <a:cs typeface="Vazirmatn"/>
              </a:rPr>
              <a:t>اوروفارنژیال</a:t>
            </a:r>
          </a:p>
        </p:txBody>
      </p:sp>
      <p:sp>
        <p:nvSpPr>
          <p:cNvPr id="9" name="Oval 8"/>
          <p:cNvSpPr/>
          <p:nvPr/>
        </p:nvSpPr>
        <p:spPr>
          <a:xfrm>
            <a:off x="10893247" y="3314700"/>
            <a:ext cx="91440" cy="91440"/>
          </a:xfrm>
          <a:prstGeom prst="ellipse">
            <a:avLst/>
          </a:prstGeom>
          <a:solidFill>
            <a:srgbClr val="38512F"/>
          </a:solidFill>
          <a:ln>
            <a:noFill/>
          </a:ln>
          <a:effectLst/>
        </p:spPr>
        <p:txBody>
          <a:bodyPr rtlCol="0" anchor="ctr"/>
          <a:lstStyle/>
          <a:p>
            <a:pPr algn="ctr"/>
            <a:endParaRPr sz="3200"/>
          </a:p>
        </p:txBody>
      </p:sp>
      <p:sp>
        <p:nvSpPr>
          <p:cNvPr id="10" name="TextBox 9"/>
          <p:cNvSpPr txBox="1"/>
          <p:nvPr/>
        </p:nvSpPr>
        <p:spPr>
          <a:xfrm>
            <a:off x="6644488" y="3204972"/>
            <a:ext cx="4047591" cy="335413"/>
          </a:xfrm>
          <a:prstGeom prst="rect">
            <a:avLst/>
          </a:prstGeom>
          <a:noFill/>
        </p:spPr>
        <p:txBody>
          <a:bodyPr wrap="square" lIns="0" tIns="0" rIns="0" bIns="0" anchor="t">
            <a:spAutoFit/>
          </a:bodyPr>
          <a:lstStyle/>
          <a:p>
            <a:pPr algn="r" rtl="1">
              <a:lnSpc>
                <a:spcPct val="120000"/>
              </a:lnSpc>
            </a:pPr>
            <a:r>
              <a:rPr lang="fa-IR" sz="2000" b="0">
                <a:latin typeface="Vazirmatn"/>
                <a:ea typeface="Vazirmatn"/>
                <a:cs typeface="Vazirmatn"/>
              </a:rPr>
              <a:t>نشانه‌ها</a:t>
            </a:r>
          </a:p>
        </p:txBody>
      </p:sp>
      <p:sp>
        <p:nvSpPr>
          <p:cNvPr id="11" name="Oval 10"/>
          <p:cNvSpPr/>
          <p:nvPr/>
        </p:nvSpPr>
        <p:spPr>
          <a:xfrm>
            <a:off x="10893247" y="4027932"/>
            <a:ext cx="91440" cy="91440"/>
          </a:xfrm>
          <a:prstGeom prst="ellipse">
            <a:avLst/>
          </a:prstGeom>
          <a:solidFill>
            <a:srgbClr val="38512F"/>
          </a:solidFill>
          <a:ln>
            <a:noFill/>
          </a:ln>
          <a:effectLst/>
        </p:spPr>
        <p:txBody>
          <a:bodyPr rtlCol="0" anchor="ctr"/>
          <a:lstStyle/>
          <a:p>
            <a:pPr algn="ctr"/>
            <a:endParaRPr sz="3200"/>
          </a:p>
        </p:txBody>
      </p:sp>
      <p:sp>
        <p:nvSpPr>
          <p:cNvPr id="12" name="TextBox 11"/>
          <p:cNvSpPr txBox="1"/>
          <p:nvPr/>
        </p:nvSpPr>
        <p:spPr>
          <a:xfrm>
            <a:off x="6644488" y="3918204"/>
            <a:ext cx="4047591" cy="335413"/>
          </a:xfrm>
          <a:prstGeom prst="rect">
            <a:avLst/>
          </a:prstGeom>
          <a:noFill/>
        </p:spPr>
        <p:txBody>
          <a:bodyPr wrap="square" lIns="0" tIns="0" rIns="0" bIns="0" anchor="t">
            <a:spAutoFit/>
          </a:bodyPr>
          <a:lstStyle/>
          <a:p>
            <a:pPr algn="r" rtl="1">
              <a:lnSpc>
                <a:spcPct val="120000"/>
              </a:lnSpc>
            </a:pPr>
            <a:r>
              <a:rPr lang="fa-IR" sz="2000" b="0" dirty="0">
                <a:latin typeface="Vazirmatn"/>
                <a:ea typeface="Vazirmatn"/>
                <a:cs typeface="Vazirmatn"/>
              </a:rPr>
              <a:t>پرسش کلیدی</a:t>
            </a:r>
          </a:p>
        </p:txBody>
      </p:sp>
      <p:sp>
        <p:nvSpPr>
          <p:cNvPr id="13" name="Oval 12"/>
          <p:cNvSpPr/>
          <p:nvPr/>
        </p:nvSpPr>
        <p:spPr>
          <a:xfrm>
            <a:off x="10893247" y="4741164"/>
            <a:ext cx="91440" cy="91440"/>
          </a:xfrm>
          <a:prstGeom prst="ellipse">
            <a:avLst/>
          </a:prstGeom>
          <a:solidFill>
            <a:srgbClr val="38512F"/>
          </a:solidFill>
          <a:ln>
            <a:noFill/>
          </a:ln>
          <a:effectLst/>
        </p:spPr>
        <p:txBody>
          <a:bodyPr rtlCol="0" anchor="ctr"/>
          <a:lstStyle/>
          <a:p>
            <a:pPr algn="ctr"/>
            <a:endParaRPr sz="3200"/>
          </a:p>
        </p:txBody>
      </p:sp>
      <p:sp>
        <p:nvSpPr>
          <p:cNvPr id="14" name="TextBox 13"/>
          <p:cNvSpPr txBox="1"/>
          <p:nvPr/>
        </p:nvSpPr>
        <p:spPr>
          <a:xfrm>
            <a:off x="6644488" y="4631436"/>
            <a:ext cx="4047591" cy="335413"/>
          </a:xfrm>
          <a:prstGeom prst="rect">
            <a:avLst/>
          </a:prstGeom>
          <a:noFill/>
        </p:spPr>
        <p:txBody>
          <a:bodyPr wrap="square" lIns="0" tIns="0" rIns="0" bIns="0" anchor="t">
            <a:spAutoFit/>
          </a:bodyPr>
          <a:lstStyle/>
          <a:p>
            <a:pPr algn="r" rtl="1">
              <a:lnSpc>
                <a:spcPct val="120000"/>
              </a:lnSpc>
            </a:pPr>
            <a:r>
              <a:rPr lang="fa-IR" sz="2000" b="0">
                <a:latin typeface="Vazirmatn"/>
                <a:ea typeface="Vazirmatn"/>
                <a:cs typeface="Vazirmatn"/>
              </a:rPr>
              <a:t>اقدام</a:t>
            </a:r>
          </a:p>
        </p:txBody>
      </p:sp>
      <p:sp>
        <p:nvSpPr>
          <p:cNvPr id="24" name="Rounded Rectangle 23"/>
          <p:cNvSpPr/>
          <p:nvPr/>
        </p:nvSpPr>
        <p:spPr>
          <a:xfrm>
            <a:off x="2377744" y="5876936"/>
            <a:ext cx="8990991" cy="752464"/>
          </a:xfrm>
          <a:prstGeom prst="roundRect">
            <a:avLst>
              <a:gd name="adj" fmla="val 30000"/>
            </a:avLst>
          </a:prstGeom>
          <a:solidFill>
            <a:srgbClr val="E2ECDF"/>
          </a:solidFill>
          <a:ln>
            <a:noFill/>
          </a:ln>
          <a:effectLst/>
        </p:spPr>
        <p:txBody>
          <a:bodyPr rtlCol="0" anchor="ctr"/>
          <a:lstStyle/>
          <a:p>
            <a:pPr algn="ctr"/>
            <a:endParaRPr sz="3200"/>
          </a:p>
        </p:txBody>
      </p:sp>
      <p:sp>
        <p:nvSpPr>
          <p:cNvPr id="25" name="TextBox 24"/>
          <p:cNvSpPr txBox="1"/>
          <p:nvPr/>
        </p:nvSpPr>
        <p:spPr>
          <a:xfrm>
            <a:off x="2377745" y="6086669"/>
            <a:ext cx="9372295" cy="353943"/>
          </a:xfrm>
          <a:prstGeom prst="rect">
            <a:avLst/>
          </a:prstGeom>
          <a:noFill/>
        </p:spPr>
        <p:txBody>
          <a:bodyPr wrap="square" lIns="0" tIns="0" rIns="0" bIns="0" anchor="ctr">
            <a:spAutoFit/>
          </a:bodyPr>
          <a:lstStyle/>
          <a:p>
            <a:pPr algn="ctr" rtl="1">
              <a:lnSpc>
                <a:spcPct val="115000"/>
              </a:lnSpc>
            </a:pPr>
            <a:r>
              <a:rPr lang="fa-IR" sz="2000" b="1" dirty="0">
                <a:latin typeface="Vazirmatn"/>
                <a:ea typeface="Vazirmatn"/>
                <a:cs typeface="Vazirmatn"/>
              </a:rPr>
              <a:t>هیچ علامت منفردی تشخیص‌دهنده نیست؛ زمینه بالینی و احتمال آسپیراسیون را همزمان بسنجید.</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AF3E3"/>
          </a:solidFill>
          <a:ln>
            <a:noFill/>
          </a:ln>
          <a:effectLst/>
        </p:spPr>
        <p:txBody>
          <a:bodyPr rtlCol="0" anchor="ctr"/>
          <a:lstStyle/>
          <a:p>
            <a:pPr algn="ctr"/>
            <a:endParaRPr sz="2800"/>
          </a:p>
        </p:txBody>
      </p:sp>
      <p:sp>
        <p:nvSpPr>
          <p:cNvPr id="3" name="TextBox 2"/>
          <p:cNvSpPr txBox="1"/>
          <p:nvPr/>
        </p:nvSpPr>
        <p:spPr>
          <a:xfrm>
            <a:off x="822960" y="438912"/>
            <a:ext cx="10545775" cy="481222"/>
          </a:xfrm>
          <a:prstGeom prst="rect">
            <a:avLst/>
          </a:prstGeom>
          <a:noFill/>
        </p:spPr>
        <p:txBody>
          <a:bodyPr wrap="square" lIns="0" tIns="0" rIns="0" bIns="0" anchor="t">
            <a:spAutoFit/>
          </a:bodyPr>
          <a:lstStyle/>
          <a:p>
            <a:pPr algn="r" rtl="1">
              <a:lnSpc>
                <a:spcPct val="105000"/>
              </a:lnSpc>
            </a:pPr>
            <a:r>
              <a:rPr lang="fa-IR" sz="3200" b="0" dirty="0">
                <a:latin typeface="Vazirmatn"/>
                <a:ea typeface="Vazirmatn"/>
                <a:cs typeface="Vazirmatn"/>
              </a:rPr>
              <a:t>غربالگری، نقطه شروع است؛ تشخیص با ارزیابی کامل شکل می‌گیرد</a:t>
            </a:r>
          </a:p>
        </p:txBody>
      </p:sp>
      <p:sp>
        <p:nvSpPr>
          <p:cNvPr id="4" name="Rectangle 3"/>
          <p:cNvSpPr/>
          <p:nvPr/>
        </p:nvSpPr>
        <p:spPr>
          <a:xfrm>
            <a:off x="10774375" y="1243584"/>
            <a:ext cx="594360" cy="45720"/>
          </a:xfrm>
          <a:prstGeom prst="rect">
            <a:avLst/>
          </a:prstGeom>
          <a:solidFill>
            <a:srgbClr val="38512F"/>
          </a:solidFill>
          <a:ln>
            <a:noFill/>
          </a:ln>
          <a:effectLst/>
        </p:spPr>
        <p:txBody>
          <a:bodyPr rtlCol="0" anchor="ctr"/>
          <a:lstStyle/>
          <a:p>
            <a:pPr algn="ctr"/>
            <a:endParaRPr sz="2800"/>
          </a:p>
        </p:txBody>
      </p:sp>
      <p:sp>
        <p:nvSpPr>
          <p:cNvPr id="5" name="TextBox 4"/>
          <p:cNvSpPr txBox="1"/>
          <p:nvPr/>
        </p:nvSpPr>
        <p:spPr>
          <a:xfrm>
            <a:off x="822960" y="6473952"/>
            <a:ext cx="548640" cy="194349"/>
          </a:xfrm>
          <a:prstGeom prst="rect">
            <a:avLst/>
          </a:prstGeom>
          <a:noFill/>
        </p:spPr>
        <p:txBody>
          <a:bodyPr wrap="square" lIns="0" tIns="0" rIns="0" bIns="0" anchor="t">
            <a:spAutoFit/>
          </a:bodyPr>
          <a:lstStyle/>
          <a:p>
            <a:pPr algn="ctr" rtl="1">
              <a:lnSpc>
                <a:spcPct val="115000"/>
              </a:lnSpc>
            </a:pPr>
            <a:r>
              <a:rPr lang="fa-IR" sz="1200" b="0">
                <a:latin typeface="Vazirmatn"/>
                <a:ea typeface="Vazirmatn"/>
                <a:cs typeface="Vazirmatn"/>
              </a:rPr>
              <a:t>۵</a:t>
            </a:r>
          </a:p>
        </p:txBody>
      </p:sp>
      <p:sp>
        <p:nvSpPr>
          <p:cNvPr id="6" name="Rounded Rectangle 5"/>
          <p:cNvSpPr/>
          <p:nvPr/>
        </p:nvSpPr>
        <p:spPr>
          <a:xfrm>
            <a:off x="8924316" y="2468880"/>
            <a:ext cx="2444419" cy="3200400"/>
          </a:xfrm>
          <a:prstGeom prst="roundRect">
            <a:avLst>
              <a:gd name="adj" fmla="val 10000"/>
            </a:avLst>
          </a:prstGeom>
          <a:solidFill>
            <a:srgbClr val="FFFDF6"/>
          </a:solidFill>
          <a:ln w="9525">
            <a:solidFill>
              <a:srgbClr val="E4D9C2"/>
            </a:solidFill>
          </a:ln>
          <a:effectLst/>
        </p:spPr>
        <p:txBody>
          <a:bodyPr rtlCol="0" anchor="ctr"/>
          <a:lstStyle/>
          <a:p>
            <a:pPr algn="ctr"/>
            <a:endParaRPr sz="2800"/>
          </a:p>
        </p:txBody>
      </p:sp>
      <p:sp>
        <p:nvSpPr>
          <p:cNvPr id="7" name="Oval 6"/>
          <p:cNvSpPr/>
          <p:nvPr/>
        </p:nvSpPr>
        <p:spPr>
          <a:xfrm>
            <a:off x="10591495" y="2788920"/>
            <a:ext cx="502920" cy="502920"/>
          </a:xfrm>
          <a:prstGeom prst="ellipse">
            <a:avLst/>
          </a:prstGeom>
          <a:solidFill>
            <a:srgbClr val="38512F"/>
          </a:solidFill>
          <a:ln>
            <a:noFill/>
          </a:ln>
          <a:effectLst/>
        </p:spPr>
        <p:txBody>
          <a:bodyPr rtlCol="0" anchor="ctr"/>
          <a:lstStyle/>
          <a:p>
            <a:pPr algn="ctr"/>
            <a:endParaRPr sz="2800"/>
          </a:p>
        </p:txBody>
      </p:sp>
      <p:sp>
        <p:nvSpPr>
          <p:cNvPr id="8" name="TextBox 7"/>
          <p:cNvSpPr txBox="1"/>
          <p:nvPr/>
        </p:nvSpPr>
        <p:spPr>
          <a:xfrm>
            <a:off x="10591495" y="2878445"/>
            <a:ext cx="502920" cy="323871"/>
          </a:xfrm>
          <a:prstGeom prst="rect">
            <a:avLst/>
          </a:prstGeom>
          <a:noFill/>
        </p:spPr>
        <p:txBody>
          <a:bodyPr wrap="square" lIns="0" tIns="0" rIns="0" bIns="0" anchor="ctr">
            <a:spAutoFit/>
          </a:bodyPr>
          <a:lstStyle/>
          <a:p>
            <a:pPr algn="ctr" rtl="1">
              <a:lnSpc>
                <a:spcPct val="115000"/>
              </a:lnSpc>
            </a:pPr>
            <a:r>
              <a:rPr lang="fa-IR" sz="2000" b="1">
                <a:latin typeface="Vazirmatn"/>
                <a:ea typeface="Vazirmatn"/>
                <a:cs typeface="Vazirmatn"/>
              </a:rPr>
              <a:t>۱</a:t>
            </a:r>
          </a:p>
        </p:txBody>
      </p:sp>
      <p:sp>
        <p:nvSpPr>
          <p:cNvPr id="9" name="TextBox 8"/>
          <p:cNvSpPr txBox="1"/>
          <p:nvPr/>
        </p:nvSpPr>
        <p:spPr>
          <a:xfrm>
            <a:off x="9198636" y="3520440"/>
            <a:ext cx="1895779" cy="323871"/>
          </a:xfrm>
          <a:prstGeom prst="rect">
            <a:avLst/>
          </a:prstGeom>
          <a:noFill/>
        </p:spPr>
        <p:txBody>
          <a:bodyPr wrap="square" lIns="0" tIns="0" rIns="0" bIns="0" anchor="t">
            <a:spAutoFit/>
          </a:bodyPr>
          <a:lstStyle/>
          <a:p>
            <a:pPr algn="r" rtl="1">
              <a:lnSpc>
                <a:spcPct val="115000"/>
              </a:lnSpc>
            </a:pPr>
            <a:r>
              <a:rPr lang="fa-IR" sz="2000" b="1">
                <a:latin typeface="Vazirmatn"/>
                <a:ea typeface="Vazirmatn"/>
                <a:cs typeface="Vazirmatn"/>
              </a:rPr>
              <a:t>شناسایی خطر</a:t>
            </a:r>
          </a:p>
        </p:txBody>
      </p:sp>
      <p:sp>
        <p:nvSpPr>
          <p:cNvPr id="10" name="TextBox 9"/>
          <p:cNvSpPr txBox="1"/>
          <p:nvPr/>
        </p:nvSpPr>
        <p:spPr>
          <a:xfrm>
            <a:off x="9198636" y="4297680"/>
            <a:ext cx="1895779" cy="893065"/>
          </a:xfrm>
          <a:prstGeom prst="rect">
            <a:avLst/>
          </a:prstGeom>
          <a:noFill/>
        </p:spPr>
        <p:txBody>
          <a:bodyPr wrap="square" lIns="0" tIns="0" rIns="0" bIns="0" anchor="t">
            <a:spAutoFit/>
          </a:bodyPr>
          <a:lstStyle/>
          <a:p>
            <a:pPr algn="r" rtl="1">
              <a:lnSpc>
                <a:spcPct val="125000"/>
              </a:lnSpc>
            </a:pPr>
            <a:r>
              <a:rPr lang="fa-IR" sz="1600" b="0">
                <a:latin typeface="Vazirmatn"/>
                <a:ea typeface="Vazirmatn"/>
                <a:cs typeface="Vazirmatn"/>
              </a:rPr>
              <a:t>سکته، پارکینسون، دمانس، ضعف، پنومونی یا کاهش وزن</a:t>
            </a:r>
          </a:p>
        </p:txBody>
      </p:sp>
      <p:sp>
        <p:nvSpPr>
          <p:cNvPr id="11" name="Chevron 10"/>
          <p:cNvSpPr/>
          <p:nvPr/>
        </p:nvSpPr>
        <p:spPr>
          <a:xfrm rot="10800000">
            <a:off x="8704860" y="3986784"/>
            <a:ext cx="182880" cy="164592"/>
          </a:xfrm>
          <a:prstGeom prst="chevron">
            <a:avLst/>
          </a:prstGeom>
          <a:solidFill>
            <a:srgbClr val="38512F"/>
          </a:solidFill>
          <a:ln>
            <a:noFill/>
          </a:ln>
          <a:effectLst/>
        </p:spPr>
        <p:txBody>
          <a:bodyPr rtlCol="0" anchor="ctr"/>
          <a:lstStyle/>
          <a:p>
            <a:pPr algn="ctr"/>
            <a:endParaRPr sz="2800"/>
          </a:p>
        </p:txBody>
      </p:sp>
      <p:sp>
        <p:nvSpPr>
          <p:cNvPr id="12" name="Rounded Rectangle 11"/>
          <p:cNvSpPr/>
          <p:nvPr/>
        </p:nvSpPr>
        <p:spPr>
          <a:xfrm>
            <a:off x="6223865" y="2468880"/>
            <a:ext cx="2444419" cy="3200400"/>
          </a:xfrm>
          <a:prstGeom prst="roundRect">
            <a:avLst>
              <a:gd name="adj" fmla="val 10000"/>
            </a:avLst>
          </a:prstGeom>
          <a:solidFill>
            <a:srgbClr val="EFE7D2"/>
          </a:solidFill>
          <a:ln w="9525">
            <a:solidFill>
              <a:srgbClr val="E4D9C2"/>
            </a:solidFill>
          </a:ln>
          <a:effectLst/>
        </p:spPr>
        <p:txBody>
          <a:bodyPr rtlCol="0" anchor="ctr"/>
          <a:lstStyle/>
          <a:p>
            <a:pPr algn="ctr"/>
            <a:endParaRPr sz="2800"/>
          </a:p>
        </p:txBody>
      </p:sp>
      <p:sp>
        <p:nvSpPr>
          <p:cNvPr id="13" name="Oval 12"/>
          <p:cNvSpPr/>
          <p:nvPr/>
        </p:nvSpPr>
        <p:spPr>
          <a:xfrm>
            <a:off x="7891044" y="2788920"/>
            <a:ext cx="502920" cy="502920"/>
          </a:xfrm>
          <a:prstGeom prst="ellipse">
            <a:avLst/>
          </a:prstGeom>
          <a:solidFill>
            <a:srgbClr val="38512F"/>
          </a:solidFill>
          <a:ln>
            <a:noFill/>
          </a:ln>
          <a:effectLst/>
        </p:spPr>
        <p:txBody>
          <a:bodyPr rtlCol="0" anchor="ctr"/>
          <a:lstStyle/>
          <a:p>
            <a:pPr algn="ctr"/>
            <a:endParaRPr sz="2800"/>
          </a:p>
        </p:txBody>
      </p:sp>
      <p:sp>
        <p:nvSpPr>
          <p:cNvPr id="14" name="TextBox 13"/>
          <p:cNvSpPr txBox="1"/>
          <p:nvPr/>
        </p:nvSpPr>
        <p:spPr>
          <a:xfrm>
            <a:off x="7891044" y="2878445"/>
            <a:ext cx="502920" cy="323871"/>
          </a:xfrm>
          <a:prstGeom prst="rect">
            <a:avLst/>
          </a:prstGeom>
          <a:noFill/>
        </p:spPr>
        <p:txBody>
          <a:bodyPr wrap="square" lIns="0" tIns="0" rIns="0" bIns="0" anchor="ctr">
            <a:spAutoFit/>
          </a:bodyPr>
          <a:lstStyle/>
          <a:p>
            <a:pPr algn="ctr" rtl="1">
              <a:lnSpc>
                <a:spcPct val="115000"/>
              </a:lnSpc>
            </a:pPr>
            <a:r>
              <a:rPr lang="fa-IR" sz="2000" b="1">
                <a:latin typeface="Vazirmatn"/>
                <a:ea typeface="Vazirmatn"/>
                <a:cs typeface="Vazirmatn"/>
              </a:rPr>
              <a:t>۲</a:t>
            </a:r>
          </a:p>
        </p:txBody>
      </p:sp>
      <p:sp>
        <p:nvSpPr>
          <p:cNvPr id="15" name="TextBox 14"/>
          <p:cNvSpPr txBox="1"/>
          <p:nvPr/>
        </p:nvSpPr>
        <p:spPr>
          <a:xfrm>
            <a:off x="6498185" y="3520440"/>
            <a:ext cx="1895779" cy="323871"/>
          </a:xfrm>
          <a:prstGeom prst="rect">
            <a:avLst/>
          </a:prstGeom>
          <a:noFill/>
        </p:spPr>
        <p:txBody>
          <a:bodyPr wrap="square" lIns="0" tIns="0" rIns="0" bIns="0" anchor="t">
            <a:spAutoFit/>
          </a:bodyPr>
          <a:lstStyle/>
          <a:p>
            <a:pPr algn="r" rtl="1">
              <a:lnSpc>
                <a:spcPct val="115000"/>
              </a:lnSpc>
            </a:pPr>
            <a:r>
              <a:rPr lang="fa-IR" sz="2000" b="1">
                <a:latin typeface="Vazirmatn"/>
                <a:ea typeface="Vazirmatn"/>
                <a:cs typeface="Vazirmatn"/>
              </a:rPr>
              <a:t>غربالگری اولیه</a:t>
            </a:r>
          </a:p>
        </p:txBody>
      </p:sp>
      <p:sp>
        <p:nvSpPr>
          <p:cNvPr id="16" name="TextBox 15"/>
          <p:cNvSpPr txBox="1"/>
          <p:nvPr/>
        </p:nvSpPr>
        <p:spPr>
          <a:xfrm>
            <a:off x="6498185" y="4297680"/>
            <a:ext cx="1895779" cy="1200842"/>
          </a:xfrm>
          <a:prstGeom prst="rect">
            <a:avLst/>
          </a:prstGeom>
          <a:noFill/>
        </p:spPr>
        <p:txBody>
          <a:bodyPr wrap="square" lIns="0" tIns="0" rIns="0" bIns="0" anchor="t">
            <a:spAutoFit/>
          </a:bodyPr>
          <a:lstStyle/>
          <a:p>
            <a:pPr algn="r" rtl="1">
              <a:lnSpc>
                <a:spcPct val="125000"/>
              </a:lnSpc>
            </a:pPr>
            <a:r>
              <a:rPr lang="fa-IR" sz="1600" b="0">
                <a:latin typeface="Vazirmatn"/>
                <a:ea typeface="Vazirmatn"/>
                <a:cs typeface="Vazirmatn"/>
              </a:rPr>
              <a:t>ابزار معتبر متناسب با محیط؛ نتیجه مثبت یا شک بالینی یعنی توقف تغذیه پرخطر و ارجاع</a:t>
            </a:r>
          </a:p>
        </p:txBody>
      </p:sp>
      <p:sp>
        <p:nvSpPr>
          <p:cNvPr id="17" name="Chevron 16"/>
          <p:cNvSpPr/>
          <p:nvPr/>
        </p:nvSpPr>
        <p:spPr>
          <a:xfrm rot="10800000">
            <a:off x="6004409" y="3986784"/>
            <a:ext cx="182880" cy="164592"/>
          </a:xfrm>
          <a:prstGeom prst="chevron">
            <a:avLst/>
          </a:prstGeom>
          <a:solidFill>
            <a:srgbClr val="38512F"/>
          </a:solidFill>
          <a:ln>
            <a:noFill/>
          </a:ln>
          <a:effectLst/>
        </p:spPr>
        <p:txBody>
          <a:bodyPr rtlCol="0" anchor="ctr"/>
          <a:lstStyle/>
          <a:p>
            <a:pPr algn="ctr"/>
            <a:endParaRPr sz="2800"/>
          </a:p>
        </p:txBody>
      </p:sp>
      <p:sp>
        <p:nvSpPr>
          <p:cNvPr id="18" name="Rounded Rectangle 17"/>
          <p:cNvSpPr/>
          <p:nvPr/>
        </p:nvSpPr>
        <p:spPr>
          <a:xfrm>
            <a:off x="3523414" y="2468880"/>
            <a:ext cx="2444419" cy="3200400"/>
          </a:xfrm>
          <a:prstGeom prst="roundRect">
            <a:avLst>
              <a:gd name="adj" fmla="val 10000"/>
            </a:avLst>
          </a:prstGeom>
          <a:solidFill>
            <a:srgbClr val="FFFDF6"/>
          </a:solidFill>
          <a:ln w="9525">
            <a:solidFill>
              <a:srgbClr val="E4D9C2"/>
            </a:solidFill>
          </a:ln>
          <a:effectLst/>
        </p:spPr>
        <p:txBody>
          <a:bodyPr rtlCol="0" anchor="ctr"/>
          <a:lstStyle/>
          <a:p>
            <a:pPr algn="ctr"/>
            <a:endParaRPr sz="2800"/>
          </a:p>
        </p:txBody>
      </p:sp>
      <p:sp>
        <p:nvSpPr>
          <p:cNvPr id="19" name="Oval 18"/>
          <p:cNvSpPr/>
          <p:nvPr/>
        </p:nvSpPr>
        <p:spPr>
          <a:xfrm>
            <a:off x="5190593" y="2788920"/>
            <a:ext cx="502920" cy="502920"/>
          </a:xfrm>
          <a:prstGeom prst="ellipse">
            <a:avLst/>
          </a:prstGeom>
          <a:solidFill>
            <a:srgbClr val="38512F"/>
          </a:solidFill>
          <a:ln>
            <a:noFill/>
          </a:ln>
          <a:effectLst/>
        </p:spPr>
        <p:txBody>
          <a:bodyPr rtlCol="0" anchor="ctr"/>
          <a:lstStyle/>
          <a:p>
            <a:pPr algn="ctr"/>
            <a:endParaRPr sz="2800"/>
          </a:p>
        </p:txBody>
      </p:sp>
      <p:sp>
        <p:nvSpPr>
          <p:cNvPr id="20" name="TextBox 19"/>
          <p:cNvSpPr txBox="1"/>
          <p:nvPr/>
        </p:nvSpPr>
        <p:spPr>
          <a:xfrm>
            <a:off x="5190593" y="2878445"/>
            <a:ext cx="502920" cy="323871"/>
          </a:xfrm>
          <a:prstGeom prst="rect">
            <a:avLst/>
          </a:prstGeom>
          <a:noFill/>
        </p:spPr>
        <p:txBody>
          <a:bodyPr wrap="square" lIns="0" tIns="0" rIns="0" bIns="0" anchor="ctr">
            <a:spAutoFit/>
          </a:bodyPr>
          <a:lstStyle/>
          <a:p>
            <a:pPr algn="ctr" rtl="1">
              <a:lnSpc>
                <a:spcPct val="115000"/>
              </a:lnSpc>
            </a:pPr>
            <a:r>
              <a:rPr lang="fa-IR" sz="2000" b="1">
                <a:latin typeface="Vazirmatn"/>
                <a:ea typeface="Vazirmatn"/>
                <a:cs typeface="Vazirmatn"/>
              </a:rPr>
              <a:t>۳</a:t>
            </a:r>
          </a:p>
        </p:txBody>
      </p:sp>
      <p:sp>
        <p:nvSpPr>
          <p:cNvPr id="21" name="TextBox 20"/>
          <p:cNvSpPr txBox="1"/>
          <p:nvPr/>
        </p:nvSpPr>
        <p:spPr>
          <a:xfrm>
            <a:off x="3797734" y="3520440"/>
            <a:ext cx="1895779" cy="323871"/>
          </a:xfrm>
          <a:prstGeom prst="rect">
            <a:avLst/>
          </a:prstGeom>
          <a:noFill/>
        </p:spPr>
        <p:txBody>
          <a:bodyPr wrap="square" lIns="0" tIns="0" rIns="0" bIns="0" anchor="t">
            <a:spAutoFit/>
          </a:bodyPr>
          <a:lstStyle/>
          <a:p>
            <a:pPr algn="r" rtl="1">
              <a:lnSpc>
                <a:spcPct val="115000"/>
              </a:lnSpc>
            </a:pPr>
            <a:r>
              <a:rPr lang="fa-IR" sz="2000" b="1">
                <a:latin typeface="Vazirmatn"/>
                <a:ea typeface="Vazirmatn"/>
                <a:cs typeface="Vazirmatn"/>
              </a:rPr>
              <a:t>ارزیابی غیرابزاری</a:t>
            </a:r>
          </a:p>
        </p:txBody>
      </p:sp>
      <p:sp>
        <p:nvSpPr>
          <p:cNvPr id="22" name="TextBox 21"/>
          <p:cNvSpPr txBox="1"/>
          <p:nvPr/>
        </p:nvSpPr>
        <p:spPr>
          <a:xfrm>
            <a:off x="3797734" y="4297680"/>
            <a:ext cx="1895779" cy="893065"/>
          </a:xfrm>
          <a:prstGeom prst="rect">
            <a:avLst/>
          </a:prstGeom>
          <a:noFill/>
        </p:spPr>
        <p:txBody>
          <a:bodyPr wrap="square" lIns="0" tIns="0" rIns="0" bIns="0" anchor="t">
            <a:spAutoFit/>
          </a:bodyPr>
          <a:lstStyle/>
          <a:p>
            <a:pPr algn="r" rtl="1">
              <a:lnSpc>
                <a:spcPct val="125000"/>
              </a:lnSpc>
            </a:pPr>
            <a:r>
              <a:rPr lang="fa-IR" sz="1600" b="0">
                <a:latin typeface="Vazirmatn"/>
                <a:ea typeface="Vazirmatn"/>
                <a:cs typeface="Vazirmatn"/>
              </a:rPr>
              <a:t>شرح حال، وضعیت تغذیه و تنفس، صوت و گفتار، معاینه دهان و بلع</a:t>
            </a:r>
          </a:p>
        </p:txBody>
      </p:sp>
      <p:sp>
        <p:nvSpPr>
          <p:cNvPr id="23" name="Chevron 22"/>
          <p:cNvSpPr/>
          <p:nvPr/>
        </p:nvSpPr>
        <p:spPr>
          <a:xfrm rot="10800000">
            <a:off x="3303958" y="3986784"/>
            <a:ext cx="182880" cy="164592"/>
          </a:xfrm>
          <a:prstGeom prst="chevron">
            <a:avLst/>
          </a:prstGeom>
          <a:solidFill>
            <a:srgbClr val="38512F"/>
          </a:solidFill>
          <a:ln>
            <a:noFill/>
          </a:ln>
          <a:effectLst/>
        </p:spPr>
        <p:txBody>
          <a:bodyPr rtlCol="0" anchor="ctr"/>
          <a:lstStyle/>
          <a:p>
            <a:pPr algn="ctr"/>
            <a:endParaRPr sz="2800"/>
          </a:p>
        </p:txBody>
      </p:sp>
      <p:sp>
        <p:nvSpPr>
          <p:cNvPr id="24" name="Rounded Rectangle 23"/>
          <p:cNvSpPr/>
          <p:nvPr/>
        </p:nvSpPr>
        <p:spPr>
          <a:xfrm>
            <a:off x="822963" y="2468880"/>
            <a:ext cx="2444419" cy="3200400"/>
          </a:xfrm>
          <a:prstGeom prst="roundRect">
            <a:avLst>
              <a:gd name="adj" fmla="val 10000"/>
            </a:avLst>
          </a:prstGeom>
          <a:solidFill>
            <a:srgbClr val="EFE7D2"/>
          </a:solidFill>
          <a:ln w="9525">
            <a:solidFill>
              <a:srgbClr val="E4D9C2"/>
            </a:solidFill>
          </a:ln>
          <a:effectLst/>
        </p:spPr>
        <p:txBody>
          <a:bodyPr rtlCol="0" anchor="ctr"/>
          <a:lstStyle/>
          <a:p>
            <a:pPr algn="ctr"/>
            <a:endParaRPr sz="2800"/>
          </a:p>
        </p:txBody>
      </p:sp>
      <p:sp>
        <p:nvSpPr>
          <p:cNvPr id="25" name="Oval 24"/>
          <p:cNvSpPr/>
          <p:nvPr/>
        </p:nvSpPr>
        <p:spPr>
          <a:xfrm>
            <a:off x="2490142" y="2788920"/>
            <a:ext cx="502920" cy="502920"/>
          </a:xfrm>
          <a:prstGeom prst="ellipse">
            <a:avLst/>
          </a:prstGeom>
          <a:solidFill>
            <a:srgbClr val="38512F"/>
          </a:solidFill>
          <a:ln>
            <a:noFill/>
          </a:ln>
          <a:effectLst/>
        </p:spPr>
        <p:txBody>
          <a:bodyPr rtlCol="0" anchor="ctr"/>
          <a:lstStyle/>
          <a:p>
            <a:pPr algn="ctr"/>
            <a:endParaRPr sz="2800"/>
          </a:p>
        </p:txBody>
      </p:sp>
      <p:sp>
        <p:nvSpPr>
          <p:cNvPr id="26" name="TextBox 25"/>
          <p:cNvSpPr txBox="1"/>
          <p:nvPr/>
        </p:nvSpPr>
        <p:spPr>
          <a:xfrm>
            <a:off x="2490142" y="2878445"/>
            <a:ext cx="502920" cy="323871"/>
          </a:xfrm>
          <a:prstGeom prst="rect">
            <a:avLst/>
          </a:prstGeom>
          <a:noFill/>
        </p:spPr>
        <p:txBody>
          <a:bodyPr wrap="square" lIns="0" tIns="0" rIns="0" bIns="0" anchor="ctr">
            <a:spAutoFit/>
          </a:bodyPr>
          <a:lstStyle/>
          <a:p>
            <a:pPr algn="ctr" rtl="1">
              <a:lnSpc>
                <a:spcPct val="115000"/>
              </a:lnSpc>
            </a:pPr>
            <a:r>
              <a:rPr lang="fa-IR" sz="2000" b="1">
                <a:latin typeface="Vazirmatn"/>
                <a:ea typeface="Vazirmatn"/>
                <a:cs typeface="Vazirmatn"/>
              </a:rPr>
              <a:t>۴</a:t>
            </a:r>
          </a:p>
        </p:txBody>
      </p:sp>
      <p:sp>
        <p:nvSpPr>
          <p:cNvPr id="27" name="TextBox 26"/>
          <p:cNvSpPr txBox="1"/>
          <p:nvPr/>
        </p:nvSpPr>
        <p:spPr>
          <a:xfrm>
            <a:off x="1097283" y="3520440"/>
            <a:ext cx="1895779" cy="677814"/>
          </a:xfrm>
          <a:prstGeom prst="rect">
            <a:avLst/>
          </a:prstGeom>
          <a:noFill/>
        </p:spPr>
        <p:txBody>
          <a:bodyPr wrap="square" lIns="0" tIns="0" rIns="0" bIns="0" anchor="t">
            <a:spAutoFit/>
          </a:bodyPr>
          <a:lstStyle/>
          <a:p>
            <a:pPr algn="r" rtl="1">
              <a:lnSpc>
                <a:spcPct val="115000"/>
              </a:lnSpc>
            </a:pPr>
            <a:r>
              <a:rPr lang="fa-IR" sz="2000" b="1">
                <a:latin typeface="Vazirmatn"/>
                <a:ea typeface="Vazirmatn"/>
                <a:cs typeface="Vazirmatn"/>
              </a:rPr>
              <a:t>تصمیم برای آزمون ابزاری</a:t>
            </a:r>
          </a:p>
        </p:txBody>
      </p:sp>
      <p:sp>
        <p:nvSpPr>
          <p:cNvPr id="28" name="TextBox 27"/>
          <p:cNvSpPr txBox="1"/>
          <p:nvPr/>
        </p:nvSpPr>
        <p:spPr>
          <a:xfrm>
            <a:off x="1097283" y="4297680"/>
            <a:ext cx="1895779" cy="893065"/>
          </a:xfrm>
          <a:prstGeom prst="rect">
            <a:avLst/>
          </a:prstGeom>
          <a:noFill/>
        </p:spPr>
        <p:txBody>
          <a:bodyPr wrap="square" lIns="0" tIns="0" rIns="0" bIns="0" anchor="t">
            <a:spAutoFit/>
          </a:bodyPr>
          <a:lstStyle/>
          <a:p>
            <a:pPr algn="r" rtl="1">
              <a:lnSpc>
                <a:spcPct val="125000"/>
              </a:lnSpc>
            </a:pPr>
            <a:r>
              <a:rPr lang="fa-IR" sz="1600" b="0">
                <a:latin typeface="Vazirmatn"/>
                <a:ea typeface="Vazirmatn"/>
                <a:cs typeface="Vazirmatn"/>
              </a:rPr>
              <a:t>وقتی سازوکار، ایمنی یا راهبرد مؤثر با معاینه روشن نمی‌شود</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AF3E3"/>
          </a:solidFill>
          <a:ln>
            <a:noFill/>
          </a:ln>
          <a:effectLst/>
        </p:spPr>
        <p:txBody>
          <a:bodyPr rtlCol="0" anchor="ctr"/>
          <a:lstStyle/>
          <a:p>
            <a:pPr algn="ctr"/>
            <a:endParaRPr sz="2400"/>
          </a:p>
        </p:txBody>
      </p:sp>
      <p:sp>
        <p:nvSpPr>
          <p:cNvPr id="3" name="TextBox 2"/>
          <p:cNvSpPr txBox="1"/>
          <p:nvPr/>
        </p:nvSpPr>
        <p:spPr>
          <a:xfrm>
            <a:off x="822960" y="438912"/>
            <a:ext cx="10545775" cy="541367"/>
          </a:xfrm>
          <a:prstGeom prst="rect">
            <a:avLst/>
          </a:prstGeom>
          <a:noFill/>
        </p:spPr>
        <p:txBody>
          <a:bodyPr wrap="square" lIns="0" tIns="0" rIns="0" bIns="0" anchor="t">
            <a:spAutoFit/>
          </a:bodyPr>
          <a:lstStyle/>
          <a:p>
            <a:pPr algn="r" rtl="1">
              <a:lnSpc>
                <a:spcPct val="105000"/>
              </a:lnSpc>
            </a:pPr>
            <a:r>
              <a:rPr lang="fa-IR" sz="3600" b="0">
                <a:latin typeface="Vazirmatn"/>
                <a:ea typeface="Vazirmatn"/>
                <a:cs typeface="Vazirmatn"/>
              </a:rPr>
              <a:t>VFSS و FEES دو پنجره مکمل برای دیدن بلع‌اند</a:t>
            </a:r>
          </a:p>
        </p:txBody>
      </p:sp>
      <p:sp>
        <p:nvSpPr>
          <p:cNvPr id="4" name="Rectangle 3"/>
          <p:cNvSpPr/>
          <p:nvPr/>
        </p:nvSpPr>
        <p:spPr>
          <a:xfrm>
            <a:off x="10774375" y="1243584"/>
            <a:ext cx="594360" cy="45720"/>
          </a:xfrm>
          <a:prstGeom prst="rect">
            <a:avLst/>
          </a:prstGeom>
          <a:solidFill>
            <a:srgbClr val="38512F"/>
          </a:solidFill>
          <a:ln>
            <a:noFill/>
          </a:ln>
          <a:effectLst/>
        </p:spPr>
        <p:txBody>
          <a:bodyPr rtlCol="0" anchor="ctr"/>
          <a:lstStyle/>
          <a:p>
            <a:pPr algn="ctr"/>
            <a:endParaRPr sz="2400"/>
          </a:p>
        </p:txBody>
      </p:sp>
      <p:sp>
        <p:nvSpPr>
          <p:cNvPr id="6" name="Rounded Rectangle 5"/>
          <p:cNvSpPr/>
          <p:nvPr/>
        </p:nvSpPr>
        <p:spPr>
          <a:xfrm>
            <a:off x="6278728" y="1783080"/>
            <a:ext cx="5090007" cy="4023360"/>
          </a:xfrm>
          <a:prstGeom prst="roundRect">
            <a:avLst>
              <a:gd name="adj" fmla="val 10000"/>
            </a:avLst>
          </a:prstGeom>
          <a:solidFill>
            <a:srgbClr val="FFFDF6"/>
          </a:solidFill>
          <a:ln w="9525">
            <a:solidFill>
              <a:srgbClr val="E4D9C2"/>
            </a:solidFill>
          </a:ln>
          <a:effectLst/>
        </p:spPr>
        <p:txBody>
          <a:bodyPr rtlCol="0" anchor="ctr"/>
          <a:lstStyle/>
          <a:p>
            <a:pPr algn="ctr"/>
            <a:endParaRPr sz="2400"/>
          </a:p>
        </p:txBody>
      </p:sp>
      <p:sp>
        <p:nvSpPr>
          <p:cNvPr id="7" name="Rectangle 6"/>
          <p:cNvSpPr/>
          <p:nvPr/>
        </p:nvSpPr>
        <p:spPr>
          <a:xfrm>
            <a:off x="10637215" y="2167128"/>
            <a:ext cx="365760" cy="50292"/>
          </a:xfrm>
          <a:prstGeom prst="rect">
            <a:avLst/>
          </a:prstGeom>
          <a:solidFill>
            <a:srgbClr val="38512F"/>
          </a:solidFill>
          <a:ln>
            <a:noFill/>
          </a:ln>
          <a:effectLst/>
        </p:spPr>
        <p:txBody>
          <a:bodyPr rtlCol="0" anchor="ctr"/>
          <a:lstStyle/>
          <a:p>
            <a:pPr algn="ctr"/>
            <a:endParaRPr sz="2400"/>
          </a:p>
        </p:txBody>
      </p:sp>
      <p:sp>
        <p:nvSpPr>
          <p:cNvPr id="8" name="TextBox 7"/>
          <p:cNvSpPr txBox="1"/>
          <p:nvPr/>
        </p:nvSpPr>
        <p:spPr>
          <a:xfrm>
            <a:off x="6644488" y="2331720"/>
            <a:ext cx="4358487" cy="323871"/>
          </a:xfrm>
          <a:prstGeom prst="rect">
            <a:avLst/>
          </a:prstGeom>
          <a:noFill/>
        </p:spPr>
        <p:txBody>
          <a:bodyPr wrap="square" lIns="0" tIns="0" rIns="0" bIns="0" anchor="t">
            <a:spAutoFit/>
          </a:bodyPr>
          <a:lstStyle/>
          <a:p>
            <a:pPr algn="r" rtl="1">
              <a:lnSpc>
                <a:spcPct val="115000"/>
              </a:lnSpc>
            </a:pPr>
            <a:r>
              <a:rPr lang="fa-IR" sz="2000" b="1">
                <a:latin typeface="Vazirmatn"/>
                <a:ea typeface="Vazirmatn"/>
                <a:cs typeface="Vazirmatn"/>
              </a:rPr>
              <a:t>VFSS / MBS</a:t>
            </a:r>
          </a:p>
        </p:txBody>
      </p:sp>
      <p:sp>
        <p:nvSpPr>
          <p:cNvPr id="9" name="Oval 8"/>
          <p:cNvSpPr/>
          <p:nvPr/>
        </p:nvSpPr>
        <p:spPr>
          <a:xfrm>
            <a:off x="10893247" y="3314700"/>
            <a:ext cx="91440" cy="91440"/>
          </a:xfrm>
          <a:prstGeom prst="ellipse">
            <a:avLst/>
          </a:prstGeom>
          <a:solidFill>
            <a:srgbClr val="38512F"/>
          </a:solidFill>
          <a:ln>
            <a:noFill/>
          </a:ln>
          <a:effectLst/>
        </p:spPr>
        <p:txBody>
          <a:bodyPr rtlCol="0" anchor="ctr"/>
          <a:lstStyle/>
          <a:p>
            <a:pPr algn="ctr"/>
            <a:endParaRPr sz="2400"/>
          </a:p>
        </p:txBody>
      </p:sp>
      <p:sp>
        <p:nvSpPr>
          <p:cNvPr id="10" name="TextBox 9"/>
          <p:cNvSpPr txBox="1"/>
          <p:nvPr/>
        </p:nvSpPr>
        <p:spPr>
          <a:xfrm>
            <a:off x="6644488" y="3204972"/>
            <a:ext cx="4047591" cy="268279"/>
          </a:xfrm>
          <a:prstGeom prst="rect">
            <a:avLst/>
          </a:prstGeom>
          <a:noFill/>
        </p:spPr>
        <p:txBody>
          <a:bodyPr wrap="square" lIns="0" tIns="0" rIns="0" bIns="0" anchor="t">
            <a:spAutoFit/>
          </a:bodyPr>
          <a:lstStyle/>
          <a:p>
            <a:pPr algn="r" rtl="1">
              <a:lnSpc>
                <a:spcPct val="120000"/>
              </a:lnSpc>
            </a:pPr>
            <a:r>
              <a:rPr lang="fa-IR" sz="1600" b="0">
                <a:latin typeface="Vazirmatn"/>
                <a:ea typeface="Vazirmatn"/>
                <a:cs typeface="Vazirmatn"/>
              </a:rPr>
              <a:t>آنچه بهتر نشان می‌دهد</a:t>
            </a:r>
          </a:p>
        </p:txBody>
      </p:sp>
      <p:sp>
        <p:nvSpPr>
          <p:cNvPr id="11" name="Oval 10"/>
          <p:cNvSpPr/>
          <p:nvPr/>
        </p:nvSpPr>
        <p:spPr>
          <a:xfrm>
            <a:off x="10893247" y="4027932"/>
            <a:ext cx="91440" cy="91440"/>
          </a:xfrm>
          <a:prstGeom prst="ellipse">
            <a:avLst/>
          </a:prstGeom>
          <a:solidFill>
            <a:srgbClr val="38512F"/>
          </a:solidFill>
          <a:ln>
            <a:noFill/>
          </a:ln>
          <a:effectLst/>
        </p:spPr>
        <p:txBody>
          <a:bodyPr rtlCol="0" anchor="ctr"/>
          <a:lstStyle/>
          <a:p>
            <a:pPr algn="ctr"/>
            <a:endParaRPr sz="2400"/>
          </a:p>
        </p:txBody>
      </p:sp>
      <p:sp>
        <p:nvSpPr>
          <p:cNvPr id="12" name="TextBox 11"/>
          <p:cNvSpPr txBox="1"/>
          <p:nvPr/>
        </p:nvSpPr>
        <p:spPr>
          <a:xfrm>
            <a:off x="6644488" y="3918204"/>
            <a:ext cx="4047591" cy="268279"/>
          </a:xfrm>
          <a:prstGeom prst="rect">
            <a:avLst/>
          </a:prstGeom>
          <a:noFill/>
        </p:spPr>
        <p:txBody>
          <a:bodyPr wrap="square" lIns="0" tIns="0" rIns="0" bIns="0" anchor="t">
            <a:spAutoFit/>
          </a:bodyPr>
          <a:lstStyle/>
          <a:p>
            <a:pPr algn="r" rtl="1">
              <a:lnSpc>
                <a:spcPct val="120000"/>
              </a:lnSpc>
            </a:pPr>
            <a:r>
              <a:rPr lang="fa-IR" sz="1600" b="0">
                <a:latin typeface="Vazirmatn"/>
                <a:ea typeface="Vazirmatn"/>
                <a:cs typeface="Vazirmatn"/>
              </a:rPr>
              <a:t>مزیت عملی</a:t>
            </a:r>
          </a:p>
        </p:txBody>
      </p:sp>
      <p:sp>
        <p:nvSpPr>
          <p:cNvPr id="13" name="Oval 12"/>
          <p:cNvSpPr/>
          <p:nvPr/>
        </p:nvSpPr>
        <p:spPr>
          <a:xfrm>
            <a:off x="10893247" y="4741164"/>
            <a:ext cx="91440" cy="91440"/>
          </a:xfrm>
          <a:prstGeom prst="ellipse">
            <a:avLst/>
          </a:prstGeom>
          <a:solidFill>
            <a:srgbClr val="38512F"/>
          </a:solidFill>
          <a:ln>
            <a:noFill/>
          </a:ln>
          <a:effectLst/>
        </p:spPr>
        <p:txBody>
          <a:bodyPr rtlCol="0" anchor="ctr"/>
          <a:lstStyle/>
          <a:p>
            <a:pPr algn="ctr"/>
            <a:endParaRPr sz="2400"/>
          </a:p>
        </p:txBody>
      </p:sp>
      <p:sp>
        <p:nvSpPr>
          <p:cNvPr id="14" name="TextBox 13"/>
          <p:cNvSpPr txBox="1"/>
          <p:nvPr/>
        </p:nvSpPr>
        <p:spPr>
          <a:xfrm>
            <a:off x="6644488" y="4631436"/>
            <a:ext cx="4047591" cy="268279"/>
          </a:xfrm>
          <a:prstGeom prst="rect">
            <a:avLst/>
          </a:prstGeom>
          <a:noFill/>
        </p:spPr>
        <p:txBody>
          <a:bodyPr wrap="square" lIns="0" tIns="0" rIns="0" bIns="0" anchor="t">
            <a:spAutoFit/>
          </a:bodyPr>
          <a:lstStyle/>
          <a:p>
            <a:pPr algn="r" rtl="1">
              <a:lnSpc>
                <a:spcPct val="120000"/>
              </a:lnSpc>
            </a:pPr>
            <a:r>
              <a:rPr lang="fa-IR" sz="1600" b="0">
                <a:latin typeface="Vazirmatn"/>
                <a:ea typeface="Vazirmatn"/>
                <a:cs typeface="Vazirmatn"/>
              </a:rPr>
              <a:t>محدودیت</a:t>
            </a:r>
          </a:p>
        </p:txBody>
      </p:sp>
      <p:sp>
        <p:nvSpPr>
          <p:cNvPr id="15" name="Rounded Rectangle 14"/>
          <p:cNvSpPr/>
          <p:nvPr/>
        </p:nvSpPr>
        <p:spPr>
          <a:xfrm>
            <a:off x="822961" y="1783080"/>
            <a:ext cx="5090007" cy="4023360"/>
          </a:xfrm>
          <a:prstGeom prst="roundRect">
            <a:avLst>
              <a:gd name="adj" fmla="val 10000"/>
            </a:avLst>
          </a:prstGeom>
          <a:solidFill>
            <a:srgbClr val="EFE7D2"/>
          </a:solidFill>
          <a:ln w="9525">
            <a:solidFill>
              <a:srgbClr val="E4D9C2"/>
            </a:solidFill>
          </a:ln>
          <a:effectLst/>
        </p:spPr>
        <p:txBody>
          <a:bodyPr rtlCol="0" anchor="ctr"/>
          <a:lstStyle/>
          <a:p>
            <a:pPr algn="ctr"/>
            <a:endParaRPr sz="2400"/>
          </a:p>
        </p:txBody>
      </p:sp>
      <p:sp>
        <p:nvSpPr>
          <p:cNvPr id="16" name="Rectangle 15"/>
          <p:cNvSpPr/>
          <p:nvPr/>
        </p:nvSpPr>
        <p:spPr>
          <a:xfrm>
            <a:off x="5181448" y="2167128"/>
            <a:ext cx="365760" cy="50292"/>
          </a:xfrm>
          <a:prstGeom prst="rect">
            <a:avLst/>
          </a:prstGeom>
          <a:solidFill>
            <a:srgbClr val="6B8557"/>
          </a:solidFill>
          <a:ln>
            <a:noFill/>
          </a:ln>
          <a:effectLst/>
        </p:spPr>
        <p:txBody>
          <a:bodyPr rtlCol="0" anchor="ctr"/>
          <a:lstStyle/>
          <a:p>
            <a:pPr algn="ctr"/>
            <a:endParaRPr sz="2400"/>
          </a:p>
        </p:txBody>
      </p:sp>
      <p:sp>
        <p:nvSpPr>
          <p:cNvPr id="17" name="TextBox 16"/>
          <p:cNvSpPr txBox="1"/>
          <p:nvPr/>
        </p:nvSpPr>
        <p:spPr>
          <a:xfrm>
            <a:off x="1188721" y="2331720"/>
            <a:ext cx="4358487" cy="323871"/>
          </a:xfrm>
          <a:prstGeom prst="rect">
            <a:avLst/>
          </a:prstGeom>
          <a:noFill/>
        </p:spPr>
        <p:txBody>
          <a:bodyPr wrap="square" lIns="0" tIns="0" rIns="0" bIns="0" anchor="t">
            <a:spAutoFit/>
          </a:bodyPr>
          <a:lstStyle/>
          <a:p>
            <a:pPr algn="r" rtl="1">
              <a:lnSpc>
                <a:spcPct val="115000"/>
              </a:lnSpc>
            </a:pPr>
            <a:r>
              <a:rPr lang="fa-IR" sz="2000" b="1">
                <a:latin typeface="Vazirmatn"/>
                <a:ea typeface="Vazirmatn"/>
                <a:cs typeface="Vazirmatn"/>
              </a:rPr>
              <a:t>FEES</a:t>
            </a:r>
          </a:p>
        </p:txBody>
      </p:sp>
      <p:sp>
        <p:nvSpPr>
          <p:cNvPr id="18" name="Oval 17"/>
          <p:cNvSpPr/>
          <p:nvPr/>
        </p:nvSpPr>
        <p:spPr>
          <a:xfrm>
            <a:off x="5437480" y="3314700"/>
            <a:ext cx="91440" cy="91440"/>
          </a:xfrm>
          <a:prstGeom prst="ellipse">
            <a:avLst/>
          </a:prstGeom>
          <a:solidFill>
            <a:srgbClr val="6B8557"/>
          </a:solidFill>
          <a:ln>
            <a:noFill/>
          </a:ln>
          <a:effectLst/>
        </p:spPr>
        <p:txBody>
          <a:bodyPr rtlCol="0" anchor="ctr"/>
          <a:lstStyle/>
          <a:p>
            <a:pPr algn="ctr"/>
            <a:endParaRPr sz="2400"/>
          </a:p>
        </p:txBody>
      </p:sp>
      <p:sp>
        <p:nvSpPr>
          <p:cNvPr id="19" name="TextBox 18"/>
          <p:cNvSpPr txBox="1"/>
          <p:nvPr/>
        </p:nvSpPr>
        <p:spPr>
          <a:xfrm>
            <a:off x="1188721" y="3204972"/>
            <a:ext cx="4047591" cy="268279"/>
          </a:xfrm>
          <a:prstGeom prst="rect">
            <a:avLst/>
          </a:prstGeom>
          <a:noFill/>
        </p:spPr>
        <p:txBody>
          <a:bodyPr wrap="square" lIns="0" tIns="0" rIns="0" bIns="0" anchor="t">
            <a:spAutoFit/>
          </a:bodyPr>
          <a:lstStyle/>
          <a:p>
            <a:pPr algn="r" rtl="1">
              <a:lnSpc>
                <a:spcPct val="120000"/>
              </a:lnSpc>
            </a:pPr>
            <a:r>
              <a:rPr lang="fa-IR" sz="1600" b="0">
                <a:latin typeface="Vazirmatn"/>
                <a:ea typeface="Vazirmatn"/>
                <a:cs typeface="Vazirmatn"/>
              </a:rPr>
              <a:t>آنچه بهتر نشان می‌دهد</a:t>
            </a:r>
          </a:p>
        </p:txBody>
      </p:sp>
      <p:sp>
        <p:nvSpPr>
          <p:cNvPr id="20" name="Oval 19"/>
          <p:cNvSpPr/>
          <p:nvPr/>
        </p:nvSpPr>
        <p:spPr>
          <a:xfrm>
            <a:off x="5437480" y="4027932"/>
            <a:ext cx="91440" cy="91440"/>
          </a:xfrm>
          <a:prstGeom prst="ellipse">
            <a:avLst/>
          </a:prstGeom>
          <a:solidFill>
            <a:srgbClr val="6B8557"/>
          </a:solidFill>
          <a:ln>
            <a:noFill/>
          </a:ln>
          <a:effectLst/>
        </p:spPr>
        <p:txBody>
          <a:bodyPr rtlCol="0" anchor="ctr"/>
          <a:lstStyle/>
          <a:p>
            <a:pPr algn="ctr"/>
            <a:endParaRPr sz="2400"/>
          </a:p>
        </p:txBody>
      </p:sp>
      <p:sp>
        <p:nvSpPr>
          <p:cNvPr id="21" name="TextBox 20"/>
          <p:cNvSpPr txBox="1"/>
          <p:nvPr/>
        </p:nvSpPr>
        <p:spPr>
          <a:xfrm>
            <a:off x="1188721" y="3918204"/>
            <a:ext cx="4047591" cy="268279"/>
          </a:xfrm>
          <a:prstGeom prst="rect">
            <a:avLst/>
          </a:prstGeom>
          <a:noFill/>
        </p:spPr>
        <p:txBody>
          <a:bodyPr wrap="square" lIns="0" tIns="0" rIns="0" bIns="0" anchor="t">
            <a:spAutoFit/>
          </a:bodyPr>
          <a:lstStyle/>
          <a:p>
            <a:pPr algn="r" rtl="1">
              <a:lnSpc>
                <a:spcPct val="120000"/>
              </a:lnSpc>
            </a:pPr>
            <a:r>
              <a:rPr lang="fa-IR" sz="1600" b="0">
                <a:latin typeface="Vazirmatn"/>
                <a:ea typeface="Vazirmatn"/>
                <a:cs typeface="Vazirmatn"/>
              </a:rPr>
              <a:t>مزیت عملی</a:t>
            </a:r>
          </a:p>
        </p:txBody>
      </p:sp>
      <p:sp>
        <p:nvSpPr>
          <p:cNvPr id="22" name="Oval 21"/>
          <p:cNvSpPr/>
          <p:nvPr/>
        </p:nvSpPr>
        <p:spPr>
          <a:xfrm>
            <a:off x="5437480" y="4741164"/>
            <a:ext cx="91440" cy="91440"/>
          </a:xfrm>
          <a:prstGeom prst="ellipse">
            <a:avLst/>
          </a:prstGeom>
          <a:solidFill>
            <a:srgbClr val="6B8557"/>
          </a:solidFill>
          <a:ln>
            <a:noFill/>
          </a:ln>
          <a:effectLst/>
        </p:spPr>
        <p:txBody>
          <a:bodyPr rtlCol="0" anchor="ctr"/>
          <a:lstStyle/>
          <a:p>
            <a:pPr algn="ctr"/>
            <a:endParaRPr sz="2400"/>
          </a:p>
        </p:txBody>
      </p:sp>
      <p:sp>
        <p:nvSpPr>
          <p:cNvPr id="23" name="TextBox 22"/>
          <p:cNvSpPr txBox="1"/>
          <p:nvPr/>
        </p:nvSpPr>
        <p:spPr>
          <a:xfrm>
            <a:off x="1188721" y="4631436"/>
            <a:ext cx="4047591" cy="268279"/>
          </a:xfrm>
          <a:prstGeom prst="rect">
            <a:avLst/>
          </a:prstGeom>
          <a:noFill/>
        </p:spPr>
        <p:txBody>
          <a:bodyPr wrap="square" lIns="0" tIns="0" rIns="0" bIns="0" anchor="t">
            <a:spAutoFit/>
          </a:bodyPr>
          <a:lstStyle/>
          <a:p>
            <a:pPr algn="r" rtl="1">
              <a:lnSpc>
                <a:spcPct val="120000"/>
              </a:lnSpc>
            </a:pPr>
            <a:r>
              <a:rPr lang="fa-IR" sz="1600" b="0">
                <a:latin typeface="Vazirmatn"/>
                <a:ea typeface="Vazirmatn"/>
                <a:cs typeface="Vazirmatn"/>
              </a:rPr>
              <a:t>محدودیت</a:t>
            </a:r>
          </a:p>
        </p:txBody>
      </p:sp>
      <p:sp>
        <p:nvSpPr>
          <p:cNvPr id="24" name="Rounded Rectangle 23"/>
          <p:cNvSpPr/>
          <p:nvPr/>
        </p:nvSpPr>
        <p:spPr>
          <a:xfrm>
            <a:off x="822960" y="5989320"/>
            <a:ext cx="10545775" cy="548640"/>
          </a:xfrm>
          <a:prstGeom prst="roundRect">
            <a:avLst>
              <a:gd name="adj" fmla="val 30000"/>
            </a:avLst>
          </a:prstGeom>
          <a:solidFill>
            <a:srgbClr val="E2ECDF"/>
          </a:solidFill>
          <a:ln>
            <a:noFill/>
          </a:ln>
          <a:effectLst/>
        </p:spPr>
        <p:txBody>
          <a:bodyPr rtlCol="0" anchor="ctr"/>
          <a:lstStyle/>
          <a:p>
            <a:pPr algn="ctr"/>
            <a:endParaRPr sz="2400"/>
          </a:p>
        </p:txBody>
      </p:sp>
      <p:sp>
        <p:nvSpPr>
          <p:cNvPr id="25" name="TextBox 24"/>
          <p:cNvSpPr txBox="1"/>
          <p:nvPr/>
        </p:nvSpPr>
        <p:spPr>
          <a:xfrm>
            <a:off x="1188720" y="6134117"/>
            <a:ext cx="9814255" cy="259045"/>
          </a:xfrm>
          <a:prstGeom prst="rect">
            <a:avLst/>
          </a:prstGeom>
          <a:noFill/>
        </p:spPr>
        <p:txBody>
          <a:bodyPr wrap="square" lIns="0" tIns="0" rIns="0" bIns="0" anchor="ctr">
            <a:spAutoFit/>
          </a:bodyPr>
          <a:lstStyle/>
          <a:p>
            <a:pPr algn="ctr" rtl="1">
              <a:lnSpc>
                <a:spcPct val="115000"/>
              </a:lnSpc>
            </a:pPr>
            <a:r>
              <a:rPr lang="fa-IR" sz="1600" b="1">
                <a:latin typeface="Vazirmatn"/>
                <a:ea typeface="Vazirmatn"/>
                <a:cs typeface="Vazirmatn"/>
              </a:rPr>
              <a:t>ابزار را بر اساس سؤال بالینی، تحمل بیمار، دسترسی و نیاز به مشاهده کنار تخت انتخاب کنید.</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AF3E3"/>
          </a:solidFill>
          <a:ln>
            <a:noFill/>
          </a:ln>
          <a:effectLst/>
        </p:spPr>
        <p:txBody>
          <a:bodyPr rtlCol="0" anchor="ctr"/>
          <a:lstStyle/>
          <a:p>
            <a:pPr algn="ctr"/>
            <a:endParaRPr sz="2800"/>
          </a:p>
        </p:txBody>
      </p:sp>
      <p:sp>
        <p:nvSpPr>
          <p:cNvPr id="3" name="TextBox 2"/>
          <p:cNvSpPr txBox="1"/>
          <p:nvPr/>
        </p:nvSpPr>
        <p:spPr>
          <a:xfrm>
            <a:off x="822960" y="438912"/>
            <a:ext cx="10545775" cy="421077"/>
          </a:xfrm>
          <a:prstGeom prst="rect">
            <a:avLst/>
          </a:prstGeom>
          <a:noFill/>
        </p:spPr>
        <p:txBody>
          <a:bodyPr wrap="square" lIns="0" tIns="0" rIns="0" bIns="0" anchor="t">
            <a:spAutoFit/>
          </a:bodyPr>
          <a:lstStyle/>
          <a:p>
            <a:pPr algn="r" rtl="1">
              <a:lnSpc>
                <a:spcPct val="105000"/>
              </a:lnSpc>
            </a:pPr>
            <a:r>
              <a:rPr lang="fa-IR" sz="2800" b="0" dirty="0">
                <a:latin typeface="Vazirmatn"/>
                <a:ea typeface="Vazirmatn"/>
                <a:cs typeface="Vazirmatn"/>
              </a:rPr>
              <a:t>نتیجه مهم، فقط تشخیص نیست؛ باید قابل اندازه‌گیری و قابل پیگیری باشد</a:t>
            </a:r>
          </a:p>
        </p:txBody>
      </p:sp>
      <p:sp>
        <p:nvSpPr>
          <p:cNvPr id="4" name="Rectangle 3"/>
          <p:cNvSpPr/>
          <p:nvPr/>
        </p:nvSpPr>
        <p:spPr>
          <a:xfrm>
            <a:off x="10774375" y="1243584"/>
            <a:ext cx="594360" cy="45720"/>
          </a:xfrm>
          <a:prstGeom prst="rect">
            <a:avLst/>
          </a:prstGeom>
          <a:solidFill>
            <a:srgbClr val="38512F"/>
          </a:solidFill>
          <a:ln>
            <a:noFill/>
          </a:ln>
          <a:effectLst/>
        </p:spPr>
        <p:txBody>
          <a:bodyPr rtlCol="0" anchor="ctr"/>
          <a:lstStyle/>
          <a:p>
            <a:pPr algn="ctr"/>
            <a:endParaRPr sz="2800"/>
          </a:p>
        </p:txBody>
      </p:sp>
      <p:sp>
        <p:nvSpPr>
          <p:cNvPr id="6" name="Rounded Rectangle 5"/>
          <p:cNvSpPr/>
          <p:nvPr/>
        </p:nvSpPr>
        <p:spPr>
          <a:xfrm>
            <a:off x="7573975" y="1783080"/>
            <a:ext cx="3794760" cy="4572000"/>
          </a:xfrm>
          <a:prstGeom prst="roundRect">
            <a:avLst>
              <a:gd name="adj" fmla="val 10000"/>
            </a:avLst>
          </a:prstGeom>
          <a:solidFill>
            <a:srgbClr val="6B8557"/>
          </a:solidFill>
          <a:ln>
            <a:noFill/>
          </a:ln>
          <a:effectLst/>
        </p:spPr>
        <p:txBody>
          <a:bodyPr rtlCol="0" anchor="ctr"/>
          <a:lstStyle/>
          <a:p>
            <a:pPr algn="ctr"/>
            <a:endParaRPr sz="2800"/>
          </a:p>
        </p:txBody>
      </p:sp>
      <p:sp>
        <p:nvSpPr>
          <p:cNvPr id="7" name="TextBox 6"/>
          <p:cNvSpPr txBox="1"/>
          <p:nvPr/>
        </p:nvSpPr>
        <p:spPr>
          <a:xfrm>
            <a:off x="7958023" y="2258568"/>
            <a:ext cx="3026664" cy="601511"/>
          </a:xfrm>
          <a:prstGeom prst="rect">
            <a:avLst/>
          </a:prstGeom>
          <a:noFill/>
        </p:spPr>
        <p:txBody>
          <a:bodyPr wrap="square" lIns="0" tIns="0" rIns="0" bIns="0" anchor="t">
            <a:spAutoFit/>
          </a:bodyPr>
          <a:lstStyle/>
          <a:p>
            <a:pPr algn="r" rtl="1">
              <a:lnSpc>
                <a:spcPct val="105000"/>
              </a:lnSpc>
            </a:pPr>
            <a:r>
              <a:rPr lang="fa-IR" sz="4000" b="1" dirty="0">
                <a:latin typeface="Vazirmatn"/>
                <a:ea typeface="Vazirmatn"/>
                <a:cs typeface="Vazirmatn"/>
              </a:rPr>
              <a:t>۳ محور</a:t>
            </a:r>
          </a:p>
        </p:txBody>
      </p:sp>
      <p:pic>
        <p:nvPicPr>
          <p:cNvPr id="8" name="Picture 7" descr="trending_up_FAF3E3.png"/>
          <p:cNvPicPr>
            <a:picLocks noChangeAspect="1"/>
          </p:cNvPicPr>
          <p:nvPr/>
        </p:nvPicPr>
        <p:blipFill>
          <a:blip r:embed="rId3"/>
          <a:stretch>
            <a:fillRect/>
          </a:stretch>
        </p:blipFill>
        <p:spPr>
          <a:xfrm>
            <a:off x="10454335" y="3282696"/>
            <a:ext cx="530352" cy="530352"/>
          </a:xfrm>
          <a:prstGeom prst="rect">
            <a:avLst/>
          </a:prstGeom>
        </p:spPr>
      </p:pic>
      <p:sp>
        <p:nvSpPr>
          <p:cNvPr id="9" name="TextBox 8"/>
          <p:cNvSpPr txBox="1"/>
          <p:nvPr/>
        </p:nvSpPr>
        <p:spPr>
          <a:xfrm>
            <a:off x="7958023" y="4032504"/>
            <a:ext cx="3026664" cy="518155"/>
          </a:xfrm>
          <a:prstGeom prst="rect">
            <a:avLst/>
          </a:prstGeom>
          <a:noFill/>
        </p:spPr>
        <p:txBody>
          <a:bodyPr wrap="square" lIns="0" tIns="0" rIns="0" bIns="0" anchor="t">
            <a:spAutoFit/>
          </a:bodyPr>
          <a:lstStyle/>
          <a:p>
            <a:pPr algn="r" rtl="1">
              <a:lnSpc>
                <a:spcPct val="115000"/>
              </a:lnSpc>
            </a:pPr>
            <a:r>
              <a:rPr lang="fa-IR" sz="3200" b="1">
                <a:latin typeface="Vazirmatn"/>
                <a:ea typeface="Vazirmatn"/>
                <a:cs typeface="Vazirmatn"/>
              </a:rPr>
              <a:t>پایش در طول زمان</a:t>
            </a:r>
          </a:p>
        </p:txBody>
      </p:sp>
      <p:sp>
        <p:nvSpPr>
          <p:cNvPr id="10" name="TextBox 9"/>
          <p:cNvSpPr txBox="1"/>
          <p:nvPr/>
        </p:nvSpPr>
        <p:spPr>
          <a:xfrm>
            <a:off x="7958023" y="4782312"/>
            <a:ext cx="3026664" cy="706988"/>
          </a:xfrm>
          <a:prstGeom prst="rect">
            <a:avLst/>
          </a:prstGeom>
          <a:noFill/>
        </p:spPr>
        <p:txBody>
          <a:bodyPr wrap="square" lIns="0" tIns="0" rIns="0" bIns="0" anchor="t">
            <a:spAutoFit/>
          </a:bodyPr>
          <a:lstStyle/>
          <a:p>
            <a:pPr algn="r" rtl="1">
              <a:lnSpc>
                <a:spcPct val="135000"/>
              </a:lnSpc>
            </a:pPr>
            <a:r>
              <a:rPr lang="fa-IR" b="0">
                <a:latin typeface="Vazirmatn"/>
                <a:ea typeface="Vazirmatn"/>
                <a:cs typeface="Vazirmatn"/>
              </a:rPr>
              <a:t>ایمنی بلع، کفایت دریافت و تجربه بیمار باید همزمان دنبال شوند.</a:t>
            </a:r>
          </a:p>
        </p:txBody>
      </p:sp>
      <p:sp>
        <p:nvSpPr>
          <p:cNvPr id="11" name="TextBox 10"/>
          <p:cNvSpPr txBox="1"/>
          <p:nvPr/>
        </p:nvSpPr>
        <p:spPr>
          <a:xfrm>
            <a:off x="6348679" y="2350797"/>
            <a:ext cx="566928" cy="388568"/>
          </a:xfrm>
          <a:prstGeom prst="rect">
            <a:avLst/>
          </a:prstGeom>
          <a:noFill/>
        </p:spPr>
        <p:txBody>
          <a:bodyPr wrap="square" lIns="0" tIns="0" rIns="0" bIns="0" anchor="ctr">
            <a:spAutoFit/>
          </a:bodyPr>
          <a:lstStyle/>
          <a:p>
            <a:pPr algn="r" rtl="1">
              <a:lnSpc>
                <a:spcPct val="115000"/>
              </a:lnSpc>
            </a:pPr>
            <a:r>
              <a:rPr lang="fa-IR" sz="2400" b="1">
                <a:latin typeface="Vazirmatn"/>
                <a:ea typeface="Vazirmatn"/>
                <a:cs typeface="Vazirmatn"/>
              </a:rPr>
              <a:t>۰۱</a:t>
            </a:r>
          </a:p>
        </p:txBody>
      </p:sp>
      <p:sp>
        <p:nvSpPr>
          <p:cNvPr id="12" name="TextBox 11"/>
          <p:cNvSpPr txBox="1"/>
          <p:nvPr/>
        </p:nvSpPr>
        <p:spPr>
          <a:xfrm>
            <a:off x="822960" y="2057400"/>
            <a:ext cx="5379415" cy="323871"/>
          </a:xfrm>
          <a:prstGeom prst="rect">
            <a:avLst/>
          </a:prstGeom>
          <a:noFill/>
        </p:spPr>
        <p:txBody>
          <a:bodyPr wrap="square" lIns="0" tIns="0" rIns="0" bIns="0" anchor="t">
            <a:spAutoFit/>
          </a:bodyPr>
          <a:lstStyle/>
          <a:p>
            <a:pPr algn="r" rtl="1">
              <a:lnSpc>
                <a:spcPct val="115000"/>
              </a:lnSpc>
            </a:pPr>
            <a:r>
              <a:rPr lang="fa-IR" sz="2000" b="1">
                <a:latin typeface="Vazirmatn"/>
                <a:ea typeface="Vazirmatn"/>
                <a:cs typeface="Vazirmatn"/>
              </a:rPr>
              <a:t>گزارش بیمار</a:t>
            </a:r>
          </a:p>
        </p:txBody>
      </p:sp>
      <p:sp>
        <p:nvSpPr>
          <p:cNvPr id="13" name="TextBox 12"/>
          <p:cNvSpPr txBox="1"/>
          <p:nvPr/>
        </p:nvSpPr>
        <p:spPr>
          <a:xfrm>
            <a:off x="822960" y="2575560"/>
            <a:ext cx="5379415" cy="610039"/>
          </a:xfrm>
          <a:prstGeom prst="rect">
            <a:avLst/>
          </a:prstGeom>
          <a:noFill/>
        </p:spPr>
        <p:txBody>
          <a:bodyPr wrap="square" lIns="0" tIns="0" rIns="0" bIns="0" anchor="t">
            <a:spAutoFit/>
          </a:bodyPr>
          <a:lstStyle/>
          <a:p>
            <a:pPr algn="r" rtl="1">
              <a:lnSpc>
                <a:spcPct val="115000"/>
              </a:lnSpc>
            </a:pPr>
            <a:r>
              <a:rPr lang="fa-IR" b="0">
                <a:latin typeface="Vazirmatn"/>
                <a:ea typeface="Vazirmatn"/>
                <a:cs typeface="Vazirmatn"/>
              </a:rPr>
              <a:t>علائم، دشواری غذا خوردن و اثر بر کیفیت زندگی؛ مانند EAT-10 یا SWAL-QOL</a:t>
            </a:r>
          </a:p>
        </p:txBody>
      </p:sp>
      <p:sp>
        <p:nvSpPr>
          <p:cNvPr id="14" name="Rectangle 13"/>
          <p:cNvSpPr/>
          <p:nvPr/>
        </p:nvSpPr>
        <p:spPr>
          <a:xfrm>
            <a:off x="822960" y="3307080"/>
            <a:ext cx="5379415" cy="9525"/>
          </a:xfrm>
          <a:prstGeom prst="rect">
            <a:avLst/>
          </a:prstGeom>
          <a:solidFill>
            <a:srgbClr val="E4D9C2"/>
          </a:solidFill>
          <a:ln>
            <a:noFill/>
          </a:ln>
          <a:effectLst/>
        </p:spPr>
        <p:txBody>
          <a:bodyPr rtlCol="0" anchor="ctr"/>
          <a:lstStyle/>
          <a:p>
            <a:pPr algn="ctr"/>
            <a:endParaRPr sz="2800"/>
          </a:p>
        </p:txBody>
      </p:sp>
      <p:sp>
        <p:nvSpPr>
          <p:cNvPr id="15" name="TextBox 14"/>
          <p:cNvSpPr txBox="1"/>
          <p:nvPr/>
        </p:nvSpPr>
        <p:spPr>
          <a:xfrm>
            <a:off x="6348679" y="3874797"/>
            <a:ext cx="566928" cy="388568"/>
          </a:xfrm>
          <a:prstGeom prst="rect">
            <a:avLst/>
          </a:prstGeom>
          <a:noFill/>
        </p:spPr>
        <p:txBody>
          <a:bodyPr wrap="square" lIns="0" tIns="0" rIns="0" bIns="0" anchor="ctr">
            <a:spAutoFit/>
          </a:bodyPr>
          <a:lstStyle/>
          <a:p>
            <a:pPr algn="r" rtl="1">
              <a:lnSpc>
                <a:spcPct val="115000"/>
              </a:lnSpc>
            </a:pPr>
            <a:r>
              <a:rPr lang="fa-IR" sz="2400" b="1">
                <a:latin typeface="Vazirmatn"/>
                <a:ea typeface="Vazirmatn"/>
                <a:cs typeface="Vazirmatn"/>
              </a:rPr>
              <a:t>۰۲</a:t>
            </a:r>
          </a:p>
        </p:txBody>
      </p:sp>
      <p:sp>
        <p:nvSpPr>
          <p:cNvPr id="16" name="TextBox 15"/>
          <p:cNvSpPr txBox="1"/>
          <p:nvPr/>
        </p:nvSpPr>
        <p:spPr>
          <a:xfrm>
            <a:off x="822960" y="3581400"/>
            <a:ext cx="5379415" cy="323871"/>
          </a:xfrm>
          <a:prstGeom prst="rect">
            <a:avLst/>
          </a:prstGeom>
          <a:noFill/>
        </p:spPr>
        <p:txBody>
          <a:bodyPr wrap="square" lIns="0" tIns="0" rIns="0" bIns="0" anchor="t">
            <a:spAutoFit/>
          </a:bodyPr>
          <a:lstStyle/>
          <a:p>
            <a:pPr algn="r" rtl="1">
              <a:lnSpc>
                <a:spcPct val="115000"/>
              </a:lnSpc>
            </a:pPr>
            <a:r>
              <a:rPr lang="fa-IR" sz="2000" b="1">
                <a:latin typeface="Vazirmatn"/>
                <a:ea typeface="Vazirmatn"/>
                <a:cs typeface="Vazirmatn"/>
              </a:rPr>
              <a:t>عملکرد بلع</a:t>
            </a:r>
          </a:p>
        </p:txBody>
      </p:sp>
      <p:sp>
        <p:nvSpPr>
          <p:cNvPr id="17" name="TextBox 16"/>
          <p:cNvSpPr txBox="1"/>
          <p:nvPr/>
        </p:nvSpPr>
        <p:spPr>
          <a:xfrm>
            <a:off x="822960" y="4099560"/>
            <a:ext cx="5379415" cy="291490"/>
          </a:xfrm>
          <a:prstGeom prst="rect">
            <a:avLst/>
          </a:prstGeom>
          <a:noFill/>
        </p:spPr>
        <p:txBody>
          <a:bodyPr wrap="square" lIns="0" tIns="0" rIns="0" bIns="0" anchor="t">
            <a:spAutoFit/>
          </a:bodyPr>
          <a:lstStyle/>
          <a:p>
            <a:pPr algn="r" rtl="1">
              <a:lnSpc>
                <a:spcPct val="115000"/>
              </a:lnSpc>
            </a:pPr>
            <a:r>
              <a:rPr lang="fa-IR" b="0">
                <a:latin typeface="Vazirmatn"/>
                <a:ea typeface="Vazirmatn"/>
                <a:cs typeface="Vazirmatn"/>
              </a:rPr>
              <a:t>نفوذ و آسپیراسیون، باقی‌مانده و توانایی اجرای راهبردها</a:t>
            </a:r>
          </a:p>
        </p:txBody>
      </p:sp>
      <p:sp>
        <p:nvSpPr>
          <p:cNvPr id="18" name="Rectangle 17"/>
          <p:cNvSpPr/>
          <p:nvPr/>
        </p:nvSpPr>
        <p:spPr>
          <a:xfrm>
            <a:off x="822960" y="4831080"/>
            <a:ext cx="5379415" cy="9525"/>
          </a:xfrm>
          <a:prstGeom prst="rect">
            <a:avLst/>
          </a:prstGeom>
          <a:solidFill>
            <a:srgbClr val="E4D9C2"/>
          </a:solidFill>
          <a:ln>
            <a:noFill/>
          </a:ln>
          <a:effectLst/>
        </p:spPr>
        <p:txBody>
          <a:bodyPr rtlCol="0" anchor="ctr"/>
          <a:lstStyle/>
          <a:p>
            <a:pPr algn="ctr"/>
            <a:endParaRPr sz="2800"/>
          </a:p>
        </p:txBody>
      </p:sp>
      <p:sp>
        <p:nvSpPr>
          <p:cNvPr id="19" name="TextBox 18"/>
          <p:cNvSpPr txBox="1"/>
          <p:nvPr/>
        </p:nvSpPr>
        <p:spPr>
          <a:xfrm>
            <a:off x="6348679" y="5398797"/>
            <a:ext cx="566928" cy="388568"/>
          </a:xfrm>
          <a:prstGeom prst="rect">
            <a:avLst/>
          </a:prstGeom>
          <a:noFill/>
        </p:spPr>
        <p:txBody>
          <a:bodyPr wrap="square" lIns="0" tIns="0" rIns="0" bIns="0" anchor="ctr">
            <a:spAutoFit/>
          </a:bodyPr>
          <a:lstStyle/>
          <a:p>
            <a:pPr algn="r" rtl="1">
              <a:lnSpc>
                <a:spcPct val="115000"/>
              </a:lnSpc>
            </a:pPr>
            <a:r>
              <a:rPr lang="fa-IR" sz="2400" b="1">
                <a:latin typeface="Vazirmatn"/>
                <a:ea typeface="Vazirmatn"/>
                <a:cs typeface="Vazirmatn"/>
              </a:rPr>
              <a:t>۰۳</a:t>
            </a:r>
          </a:p>
        </p:txBody>
      </p:sp>
      <p:sp>
        <p:nvSpPr>
          <p:cNvPr id="20" name="TextBox 19"/>
          <p:cNvSpPr txBox="1"/>
          <p:nvPr/>
        </p:nvSpPr>
        <p:spPr>
          <a:xfrm>
            <a:off x="822960" y="5105400"/>
            <a:ext cx="5379415" cy="323871"/>
          </a:xfrm>
          <a:prstGeom prst="rect">
            <a:avLst/>
          </a:prstGeom>
          <a:noFill/>
        </p:spPr>
        <p:txBody>
          <a:bodyPr wrap="square" lIns="0" tIns="0" rIns="0" bIns="0" anchor="t">
            <a:spAutoFit/>
          </a:bodyPr>
          <a:lstStyle/>
          <a:p>
            <a:pPr algn="r" rtl="1">
              <a:lnSpc>
                <a:spcPct val="115000"/>
              </a:lnSpc>
            </a:pPr>
            <a:r>
              <a:rPr lang="fa-IR" sz="2000" b="1">
                <a:latin typeface="Vazirmatn"/>
                <a:ea typeface="Vazirmatn"/>
                <a:cs typeface="Vazirmatn"/>
              </a:rPr>
              <a:t>پیامد واقعی</a:t>
            </a:r>
          </a:p>
        </p:txBody>
      </p:sp>
      <p:sp>
        <p:nvSpPr>
          <p:cNvPr id="21" name="TextBox 20"/>
          <p:cNvSpPr txBox="1"/>
          <p:nvPr/>
        </p:nvSpPr>
        <p:spPr>
          <a:xfrm>
            <a:off x="822960" y="5623560"/>
            <a:ext cx="5379415" cy="291490"/>
          </a:xfrm>
          <a:prstGeom prst="rect">
            <a:avLst/>
          </a:prstGeom>
          <a:noFill/>
        </p:spPr>
        <p:txBody>
          <a:bodyPr wrap="square" lIns="0" tIns="0" rIns="0" bIns="0" anchor="t">
            <a:spAutoFit/>
          </a:bodyPr>
          <a:lstStyle/>
          <a:p>
            <a:pPr algn="r" rtl="1">
              <a:lnSpc>
                <a:spcPct val="115000"/>
              </a:lnSpc>
            </a:pPr>
            <a:r>
              <a:rPr lang="fa-IR" b="0">
                <a:latin typeface="Vazirmatn"/>
                <a:ea typeface="Vazirmatn"/>
                <a:cs typeface="Vazirmatn"/>
              </a:rPr>
              <a:t>وزن، آب‌رسانی، عفونت تنفسی، زمان وعده و بار مراقب</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AF3E3"/>
          </a:solidFill>
          <a:ln>
            <a:noFill/>
          </a:ln>
          <a:effectLst/>
        </p:spPr>
        <p:txBody>
          <a:bodyPr rtlCol="0" anchor="ctr"/>
          <a:lstStyle/>
          <a:p>
            <a:pPr algn="ctr"/>
            <a:endParaRPr sz="3600"/>
          </a:p>
        </p:txBody>
      </p:sp>
      <p:sp>
        <p:nvSpPr>
          <p:cNvPr id="3" name="TextBox 2"/>
          <p:cNvSpPr txBox="1"/>
          <p:nvPr/>
        </p:nvSpPr>
        <p:spPr>
          <a:xfrm>
            <a:off x="822960" y="438912"/>
            <a:ext cx="10545775" cy="601511"/>
          </a:xfrm>
          <a:prstGeom prst="rect">
            <a:avLst/>
          </a:prstGeom>
          <a:noFill/>
        </p:spPr>
        <p:txBody>
          <a:bodyPr wrap="square" lIns="0" tIns="0" rIns="0" bIns="0" anchor="t">
            <a:spAutoFit/>
          </a:bodyPr>
          <a:lstStyle/>
          <a:p>
            <a:pPr algn="r" rtl="1">
              <a:lnSpc>
                <a:spcPct val="105000"/>
              </a:lnSpc>
            </a:pPr>
            <a:r>
              <a:rPr lang="fa-IR" sz="4000" b="0" dirty="0">
                <a:latin typeface="Vazirmatn"/>
                <a:ea typeface="Vazirmatn"/>
                <a:cs typeface="Vazirmatn"/>
              </a:rPr>
              <a:t>ایمنی بلع از ترکیب چند مداخله کوچک ساخته می‌شود</a:t>
            </a:r>
          </a:p>
        </p:txBody>
      </p:sp>
      <p:sp>
        <p:nvSpPr>
          <p:cNvPr id="4" name="Rectangle 3"/>
          <p:cNvSpPr/>
          <p:nvPr/>
        </p:nvSpPr>
        <p:spPr>
          <a:xfrm>
            <a:off x="10774375" y="1243584"/>
            <a:ext cx="594360" cy="45720"/>
          </a:xfrm>
          <a:prstGeom prst="rect">
            <a:avLst/>
          </a:prstGeom>
          <a:solidFill>
            <a:srgbClr val="38512F"/>
          </a:solidFill>
          <a:ln>
            <a:noFill/>
          </a:ln>
          <a:effectLst/>
        </p:spPr>
        <p:txBody>
          <a:bodyPr rtlCol="0" anchor="ctr"/>
          <a:lstStyle/>
          <a:p>
            <a:pPr algn="ctr"/>
            <a:endParaRPr sz="3600"/>
          </a:p>
        </p:txBody>
      </p:sp>
      <p:sp>
        <p:nvSpPr>
          <p:cNvPr id="6" name="Rounded Rectangle 5"/>
          <p:cNvSpPr/>
          <p:nvPr/>
        </p:nvSpPr>
        <p:spPr>
          <a:xfrm>
            <a:off x="822960" y="5907024"/>
            <a:ext cx="10545775" cy="566928"/>
          </a:xfrm>
          <a:prstGeom prst="roundRect">
            <a:avLst>
              <a:gd name="adj" fmla="val 12000"/>
            </a:avLst>
          </a:prstGeom>
          <a:solidFill>
            <a:srgbClr val="E2ECDF"/>
          </a:solidFill>
          <a:ln>
            <a:noFill/>
          </a:ln>
          <a:effectLst/>
        </p:spPr>
        <p:txBody>
          <a:bodyPr rtlCol="0" anchor="ctr"/>
          <a:lstStyle/>
          <a:p>
            <a:pPr algn="ctr"/>
            <a:endParaRPr sz="3600"/>
          </a:p>
        </p:txBody>
      </p:sp>
      <p:pic>
        <p:nvPicPr>
          <p:cNvPr id="7" name="Picture 6" descr="sticky_note_2_38512F.png"/>
          <p:cNvPicPr>
            <a:picLocks noChangeAspect="1"/>
          </p:cNvPicPr>
          <p:nvPr/>
        </p:nvPicPr>
        <p:blipFill>
          <a:blip r:embed="rId3"/>
          <a:stretch>
            <a:fillRect/>
          </a:stretch>
        </p:blipFill>
        <p:spPr>
          <a:xfrm>
            <a:off x="10865815" y="6053328"/>
            <a:ext cx="274320" cy="274320"/>
          </a:xfrm>
          <a:prstGeom prst="rect">
            <a:avLst/>
          </a:prstGeom>
        </p:spPr>
      </p:pic>
      <p:sp>
        <p:nvSpPr>
          <p:cNvPr id="8" name="TextBox 7"/>
          <p:cNvSpPr txBox="1"/>
          <p:nvPr/>
        </p:nvSpPr>
        <p:spPr>
          <a:xfrm>
            <a:off x="1051560" y="5942729"/>
            <a:ext cx="9631375" cy="495520"/>
          </a:xfrm>
          <a:prstGeom prst="rect">
            <a:avLst/>
          </a:prstGeom>
          <a:noFill/>
        </p:spPr>
        <p:txBody>
          <a:bodyPr wrap="square" lIns="0" tIns="0" rIns="0" bIns="0" anchor="ctr">
            <a:spAutoFit/>
          </a:bodyPr>
          <a:lstStyle/>
          <a:p>
            <a:pPr algn="r" rtl="1">
              <a:lnSpc>
                <a:spcPct val="115000"/>
              </a:lnSpc>
            </a:pPr>
            <a:r>
              <a:rPr lang="fa-IR" sz="2800" b="1">
                <a:latin typeface="Vazirmatn"/>
                <a:ea typeface="Vazirmatn"/>
                <a:cs typeface="Vazirmatn"/>
              </a:rPr>
              <a:t>اصلاح قوام باید با هدف ایمنی و کفایت دریافت بازبینی شود.</a:t>
            </a:r>
          </a:p>
        </p:txBody>
      </p:sp>
      <p:sp>
        <p:nvSpPr>
          <p:cNvPr id="9" name="Oval 8"/>
          <p:cNvSpPr/>
          <p:nvPr/>
        </p:nvSpPr>
        <p:spPr>
          <a:xfrm>
            <a:off x="4701387" y="2359152"/>
            <a:ext cx="2788920" cy="2788920"/>
          </a:xfrm>
          <a:prstGeom prst="ellipse">
            <a:avLst/>
          </a:prstGeom>
          <a:noFill/>
          <a:ln w="19050">
            <a:solidFill>
              <a:srgbClr val="E4D9C2"/>
            </a:solidFill>
          </a:ln>
          <a:effectLst/>
        </p:spPr>
        <p:txBody>
          <a:bodyPr rtlCol="0" anchor="ctr"/>
          <a:lstStyle/>
          <a:p>
            <a:pPr algn="ctr"/>
            <a:endParaRPr sz="3600"/>
          </a:p>
        </p:txBody>
      </p:sp>
      <p:sp>
        <p:nvSpPr>
          <p:cNvPr id="10" name="Oval 9"/>
          <p:cNvSpPr/>
          <p:nvPr/>
        </p:nvSpPr>
        <p:spPr>
          <a:xfrm>
            <a:off x="5295747" y="2953512"/>
            <a:ext cx="1600200" cy="1600200"/>
          </a:xfrm>
          <a:prstGeom prst="ellipse">
            <a:avLst/>
          </a:prstGeom>
          <a:solidFill>
            <a:srgbClr val="38512F"/>
          </a:solidFill>
          <a:ln>
            <a:noFill/>
          </a:ln>
          <a:effectLst/>
        </p:spPr>
        <p:txBody>
          <a:bodyPr rtlCol="0" anchor="ctr"/>
          <a:lstStyle/>
          <a:p>
            <a:pPr algn="ctr"/>
            <a:endParaRPr sz="3600"/>
          </a:p>
        </p:txBody>
      </p:sp>
      <p:sp>
        <p:nvSpPr>
          <p:cNvPr id="11" name="TextBox 10"/>
          <p:cNvSpPr txBox="1"/>
          <p:nvPr/>
        </p:nvSpPr>
        <p:spPr>
          <a:xfrm>
            <a:off x="5478627" y="3029492"/>
            <a:ext cx="1234440" cy="991041"/>
          </a:xfrm>
          <a:prstGeom prst="rect">
            <a:avLst/>
          </a:prstGeom>
          <a:noFill/>
        </p:spPr>
        <p:txBody>
          <a:bodyPr wrap="square" lIns="0" tIns="0" rIns="0" bIns="0" anchor="ctr">
            <a:spAutoFit/>
          </a:bodyPr>
          <a:lstStyle/>
          <a:p>
            <a:pPr algn="ctr" rtl="1">
              <a:lnSpc>
                <a:spcPct val="115000"/>
              </a:lnSpc>
            </a:pPr>
            <a:r>
              <a:rPr lang="fa-IR" sz="2800" b="1">
                <a:latin typeface="Vazirmatn"/>
                <a:ea typeface="Vazirmatn"/>
                <a:cs typeface="Vazirmatn"/>
              </a:rPr>
              <a:t>برنامه فردمحور</a:t>
            </a:r>
          </a:p>
        </p:txBody>
      </p:sp>
      <p:sp>
        <p:nvSpPr>
          <p:cNvPr id="12" name="Rounded Rectangle 11"/>
          <p:cNvSpPr/>
          <p:nvPr/>
        </p:nvSpPr>
        <p:spPr>
          <a:xfrm>
            <a:off x="4701387" y="1554480"/>
            <a:ext cx="2720340" cy="1325880"/>
          </a:xfrm>
          <a:prstGeom prst="roundRect">
            <a:avLst>
              <a:gd name="adj" fmla="val 14000"/>
            </a:avLst>
          </a:prstGeom>
          <a:solidFill>
            <a:srgbClr val="38512F"/>
          </a:solidFill>
          <a:ln>
            <a:noFill/>
          </a:ln>
          <a:effectLst/>
        </p:spPr>
        <p:txBody>
          <a:bodyPr rtlCol="0" anchor="ctr"/>
          <a:lstStyle/>
          <a:p>
            <a:pPr algn="ctr"/>
            <a:endParaRPr sz="3600"/>
          </a:p>
        </p:txBody>
      </p:sp>
      <p:sp>
        <p:nvSpPr>
          <p:cNvPr id="13" name="TextBox 12"/>
          <p:cNvSpPr txBox="1"/>
          <p:nvPr/>
        </p:nvSpPr>
        <p:spPr>
          <a:xfrm>
            <a:off x="4971135" y="1709056"/>
            <a:ext cx="2249424" cy="495520"/>
          </a:xfrm>
          <a:prstGeom prst="rect">
            <a:avLst/>
          </a:prstGeom>
          <a:noFill/>
        </p:spPr>
        <p:txBody>
          <a:bodyPr wrap="square" lIns="0" tIns="0" rIns="0" bIns="0" anchor="t">
            <a:spAutoFit/>
          </a:bodyPr>
          <a:lstStyle/>
          <a:p>
            <a:pPr algn="ctr" rtl="1">
              <a:lnSpc>
                <a:spcPct val="115000"/>
              </a:lnSpc>
            </a:pPr>
            <a:r>
              <a:rPr lang="fa-IR" sz="2800" b="1" dirty="0">
                <a:latin typeface="Vazirmatn"/>
                <a:ea typeface="Vazirmatn"/>
                <a:cs typeface="Vazirmatn"/>
              </a:rPr>
              <a:t>وضعیت بدن</a:t>
            </a:r>
          </a:p>
        </p:txBody>
      </p:sp>
      <p:sp>
        <p:nvSpPr>
          <p:cNvPr id="14" name="TextBox 13"/>
          <p:cNvSpPr txBox="1"/>
          <p:nvPr/>
        </p:nvSpPr>
        <p:spPr>
          <a:xfrm>
            <a:off x="4971135" y="2158410"/>
            <a:ext cx="2249424" cy="637097"/>
          </a:xfrm>
          <a:prstGeom prst="rect">
            <a:avLst/>
          </a:prstGeom>
          <a:noFill/>
        </p:spPr>
        <p:txBody>
          <a:bodyPr wrap="square" lIns="0" tIns="0" rIns="0" bIns="0" anchor="t">
            <a:spAutoFit/>
          </a:bodyPr>
          <a:lstStyle/>
          <a:p>
            <a:pPr algn="ctr" rtl="1">
              <a:lnSpc>
                <a:spcPct val="115000"/>
              </a:lnSpc>
            </a:pPr>
            <a:r>
              <a:rPr lang="fa-IR" b="0" dirty="0">
                <a:latin typeface="Vazirmatn"/>
                <a:ea typeface="Vazirmatn"/>
                <a:cs typeface="Vazirmatn"/>
              </a:rPr>
              <a:t>نشستن پایدار، تنظیم سر و چانه طبق ارزیابی</a:t>
            </a:r>
          </a:p>
        </p:txBody>
      </p:sp>
      <p:sp>
        <p:nvSpPr>
          <p:cNvPr id="15" name="Rounded Rectangle 14"/>
          <p:cNvSpPr/>
          <p:nvPr/>
        </p:nvSpPr>
        <p:spPr>
          <a:xfrm>
            <a:off x="1051560" y="2795508"/>
            <a:ext cx="3152477" cy="1458566"/>
          </a:xfrm>
          <a:prstGeom prst="roundRect">
            <a:avLst>
              <a:gd name="adj" fmla="val 14000"/>
            </a:avLst>
          </a:prstGeom>
          <a:solidFill>
            <a:srgbClr val="819770"/>
          </a:solidFill>
          <a:ln>
            <a:noFill/>
          </a:ln>
          <a:effectLst/>
        </p:spPr>
        <p:txBody>
          <a:bodyPr rtlCol="0" anchor="ctr"/>
          <a:lstStyle/>
          <a:p>
            <a:pPr algn="ctr"/>
            <a:endParaRPr sz="3600"/>
          </a:p>
        </p:txBody>
      </p:sp>
      <p:sp>
        <p:nvSpPr>
          <p:cNvPr id="16" name="TextBox 15"/>
          <p:cNvSpPr txBox="1"/>
          <p:nvPr/>
        </p:nvSpPr>
        <p:spPr>
          <a:xfrm>
            <a:off x="1753445" y="2923524"/>
            <a:ext cx="2249424" cy="495520"/>
          </a:xfrm>
          <a:prstGeom prst="rect">
            <a:avLst/>
          </a:prstGeom>
          <a:noFill/>
        </p:spPr>
        <p:txBody>
          <a:bodyPr wrap="square" lIns="0" tIns="0" rIns="0" bIns="0" anchor="t">
            <a:spAutoFit/>
          </a:bodyPr>
          <a:lstStyle/>
          <a:p>
            <a:pPr algn="ctr" rtl="1">
              <a:lnSpc>
                <a:spcPct val="115000"/>
              </a:lnSpc>
            </a:pPr>
            <a:r>
              <a:rPr lang="fa-IR" sz="2800" b="1">
                <a:latin typeface="Vazirmatn"/>
                <a:ea typeface="Vazirmatn"/>
                <a:cs typeface="Vazirmatn"/>
              </a:rPr>
              <a:t>قوام و حجم</a:t>
            </a:r>
          </a:p>
        </p:txBody>
      </p:sp>
      <p:sp>
        <p:nvSpPr>
          <p:cNvPr id="17" name="TextBox 16"/>
          <p:cNvSpPr txBox="1"/>
          <p:nvPr/>
        </p:nvSpPr>
        <p:spPr>
          <a:xfrm>
            <a:off x="1753445" y="3298428"/>
            <a:ext cx="2249424" cy="955646"/>
          </a:xfrm>
          <a:prstGeom prst="rect">
            <a:avLst/>
          </a:prstGeom>
          <a:noFill/>
        </p:spPr>
        <p:txBody>
          <a:bodyPr wrap="square" lIns="0" tIns="0" rIns="0" bIns="0" anchor="t">
            <a:spAutoFit/>
          </a:bodyPr>
          <a:lstStyle/>
          <a:p>
            <a:pPr algn="ctr" rtl="1">
              <a:lnSpc>
                <a:spcPct val="115000"/>
              </a:lnSpc>
            </a:pPr>
            <a:r>
              <a:rPr lang="fa-IR" b="0" dirty="0">
                <a:latin typeface="Vazirmatn"/>
                <a:ea typeface="Vazirmatn"/>
                <a:cs typeface="Vazirmatn"/>
              </a:rPr>
              <a:t>انتخاب بافت و غلظت بر اساس ارزیابی؛ ثبت با زبان IDDSI</a:t>
            </a:r>
          </a:p>
        </p:txBody>
      </p:sp>
      <p:sp>
        <p:nvSpPr>
          <p:cNvPr id="18" name="Rounded Rectangle 17"/>
          <p:cNvSpPr/>
          <p:nvPr/>
        </p:nvSpPr>
        <p:spPr>
          <a:xfrm>
            <a:off x="2484120" y="4359672"/>
            <a:ext cx="2948965" cy="1458566"/>
          </a:xfrm>
          <a:prstGeom prst="roundRect">
            <a:avLst>
              <a:gd name="adj" fmla="val 14000"/>
            </a:avLst>
          </a:prstGeom>
          <a:solidFill>
            <a:srgbClr val="9BAD8E"/>
          </a:solidFill>
          <a:ln>
            <a:noFill/>
          </a:ln>
          <a:effectLst/>
        </p:spPr>
        <p:txBody>
          <a:bodyPr rtlCol="0" anchor="ctr"/>
          <a:lstStyle/>
          <a:p>
            <a:pPr algn="ctr"/>
            <a:endParaRPr sz="3600"/>
          </a:p>
        </p:txBody>
      </p:sp>
      <p:sp>
        <p:nvSpPr>
          <p:cNvPr id="19" name="TextBox 18"/>
          <p:cNvSpPr txBox="1"/>
          <p:nvPr/>
        </p:nvSpPr>
        <p:spPr>
          <a:xfrm>
            <a:off x="2982493" y="4487688"/>
            <a:ext cx="2249424" cy="495520"/>
          </a:xfrm>
          <a:prstGeom prst="rect">
            <a:avLst/>
          </a:prstGeom>
          <a:noFill/>
        </p:spPr>
        <p:txBody>
          <a:bodyPr wrap="square" lIns="0" tIns="0" rIns="0" bIns="0" anchor="t">
            <a:spAutoFit/>
          </a:bodyPr>
          <a:lstStyle/>
          <a:p>
            <a:pPr algn="ctr" rtl="1">
              <a:lnSpc>
                <a:spcPct val="115000"/>
              </a:lnSpc>
            </a:pPr>
            <a:r>
              <a:rPr lang="fa-IR" sz="2800" b="1">
                <a:latin typeface="Vazirmatn"/>
                <a:ea typeface="Vazirmatn"/>
                <a:cs typeface="Vazirmatn"/>
              </a:rPr>
              <a:t>رفتار وعده</a:t>
            </a:r>
          </a:p>
        </p:txBody>
      </p:sp>
      <p:sp>
        <p:nvSpPr>
          <p:cNvPr id="20" name="TextBox 19"/>
          <p:cNvSpPr txBox="1"/>
          <p:nvPr/>
        </p:nvSpPr>
        <p:spPr>
          <a:xfrm>
            <a:off x="2982493" y="4862592"/>
            <a:ext cx="2249424" cy="955646"/>
          </a:xfrm>
          <a:prstGeom prst="rect">
            <a:avLst/>
          </a:prstGeom>
          <a:noFill/>
        </p:spPr>
        <p:txBody>
          <a:bodyPr wrap="square" lIns="0" tIns="0" rIns="0" bIns="0" anchor="t">
            <a:spAutoFit/>
          </a:bodyPr>
          <a:lstStyle/>
          <a:p>
            <a:pPr algn="ctr" rtl="1">
              <a:lnSpc>
                <a:spcPct val="115000"/>
              </a:lnSpc>
            </a:pPr>
            <a:r>
              <a:rPr lang="fa-IR" b="0" dirty="0">
                <a:latin typeface="Vazirmatn"/>
                <a:ea typeface="Vazirmatn"/>
                <a:cs typeface="Vazirmatn"/>
              </a:rPr>
              <a:t>لقمه کوچک، سرعت آهسته، کاهش حواس‌پرتی و توقف هنگام خستگی</a:t>
            </a:r>
          </a:p>
        </p:txBody>
      </p:sp>
      <p:sp>
        <p:nvSpPr>
          <p:cNvPr id="21" name="Rounded Rectangle 20"/>
          <p:cNvSpPr/>
          <p:nvPr/>
        </p:nvSpPr>
        <p:spPr>
          <a:xfrm>
            <a:off x="6758609" y="4359672"/>
            <a:ext cx="2651760" cy="1458566"/>
          </a:xfrm>
          <a:prstGeom prst="roundRect">
            <a:avLst>
              <a:gd name="adj" fmla="val 14000"/>
            </a:avLst>
          </a:prstGeom>
          <a:solidFill>
            <a:srgbClr val="B6C3AC"/>
          </a:solidFill>
          <a:ln>
            <a:noFill/>
          </a:ln>
          <a:effectLst/>
        </p:spPr>
        <p:txBody>
          <a:bodyPr rtlCol="0" anchor="ctr"/>
          <a:lstStyle/>
          <a:p>
            <a:pPr algn="ctr"/>
            <a:endParaRPr sz="3600"/>
          </a:p>
        </p:txBody>
      </p:sp>
      <p:sp>
        <p:nvSpPr>
          <p:cNvPr id="22" name="TextBox 21"/>
          <p:cNvSpPr txBox="1"/>
          <p:nvPr/>
        </p:nvSpPr>
        <p:spPr>
          <a:xfrm>
            <a:off x="6959777" y="4487688"/>
            <a:ext cx="2249424" cy="495520"/>
          </a:xfrm>
          <a:prstGeom prst="rect">
            <a:avLst/>
          </a:prstGeom>
          <a:noFill/>
        </p:spPr>
        <p:txBody>
          <a:bodyPr wrap="square" lIns="0" tIns="0" rIns="0" bIns="0" anchor="t">
            <a:spAutoFit/>
          </a:bodyPr>
          <a:lstStyle/>
          <a:p>
            <a:pPr algn="ctr" rtl="1">
              <a:lnSpc>
                <a:spcPct val="115000"/>
              </a:lnSpc>
            </a:pPr>
            <a:r>
              <a:rPr lang="fa-IR" sz="2800" b="1">
                <a:latin typeface="Vazirmatn"/>
                <a:ea typeface="Vazirmatn"/>
                <a:cs typeface="Vazirmatn"/>
              </a:rPr>
              <a:t>مراقبت دهان</a:t>
            </a:r>
          </a:p>
        </p:txBody>
      </p:sp>
      <p:sp>
        <p:nvSpPr>
          <p:cNvPr id="23" name="TextBox 22"/>
          <p:cNvSpPr txBox="1"/>
          <p:nvPr/>
        </p:nvSpPr>
        <p:spPr>
          <a:xfrm>
            <a:off x="6959777" y="4862592"/>
            <a:ext cx="2249424" cy="637097"/>
          </a:xfrm>
          <a:prstGeom prst="rect">
            <a:avLst/>
          </a:prstGeom>
          <a:noFill/>
        </p:spPr>
        <p:txBody>
          <a:bodyPr wrap="square" lIns="0" tIns="0" rIns="0" bIns="0" anchor="t">
            <a:spAutoFit/>
          </a:bodyPr>
          <a:lstStyle/>
          <a:p>
            <a:pPr algn="ctr" rtl="1">
              <a:lnSpc>
                <a:spcPct val="115000"/>
              </a:lnSpc>
            </a:pPr>
            <a:r>
              <a:rPr lang="fa-IR" b="0">
                <a:latin typeface="Vazirmatn"/>
                <a:ea typeface="Vazirmatn"/>
                <a:cs typeface="Vazirmatn"/>
              </a:rPr>
              <a:t>پاکیزگی دهان و دندان و توجه به ترشحات</a:t>
            </a:r>
          </a:p>
        </p:txBody>
      </p:sp>
      <p:sp>
        <p:nvSpPr>
          <p:cNvPr id="24" name="Rounded Rectangle 23"/>
          <p:cNvSpPr/>
          <p:nvPr/>
        </p:nvSpPr>
        <p:spPr>
          <a:xfrm>
            <a:off x="7987657" y="2795507"/>
            <a:ext cx="2695278" cy="1225025"/>
          </a:xfrm>
          <a:prstGeom prst="roundRect">
            <a:avLst>
              <a:gd name="adj" fmla="val 14000"/>
            </a:avLst>
          </a:prstGeom>
          <a:solidFill>
            <a:srgbClr val="D1D9CA"/>
          </a:solidFill>
          <a:ln>
            <a:noFill/>
          </a:ln>
          <a:effectLst/>
        </p:spPr>
        <p:txBody>
          <a:bodyPr rtlCol="0" anchor="ctr"/>
          <a:lstStyle/>
          <a:p>
            <a:pPr algn="ctr"/>
            <a:endParaRPr sz="3600"/>
          </a:p>
        </p:txBody>
      </p:sp>
      <p:sp>
        <p:nvSpPr>
          <p:cNvPr id="25" name="TextBox 24"/>
          <p:cNvSpPr txBox="1"/>
          <p:nvPr/>
        </p:nvSpPr>
        <p:spPr>
          <a:xfrm>
            <a:off x="8188825" y="2923524"/>
            <a:ext cx="2249424" cy="495520"/>
          </a:xfrm>
          <a:prstGeom prst="rect">
            <a:avLst/>
          </a:prstGeom>
          <a:noFill/>
        </p:spPr>
        <p:txBody>
          <a:bodyPr wrap="square" lIns="0" tIns="0" rIns="0" bIns="0" anchor="t">
            <a:spAutoFit/>
          </a:bodyPr>
          <a:lstStyle/>
          <a:p>
            <a:pPr algn="ctr" rtl="1">
              <a:lnSpc>
                <a:spcPct val="115000"/>
              </a:lnSpc>
            </a:pPr>
            <a:r>
              <a:rPr lang="fa-IR" sz="2800" b="1">
                <a:latin typeface="Vazirmatn"/>
                <a:ea typeface="Vazirmatn"/>
                <a:cs typeface="Vazirmatn"/>
              </a:rPr>
              <a:t>آموزش مراقب</a:t>
            </a:r>
          </a:p>
        </p:txBody>
      </p:sp>
      <p:sp>
        <p:nvSpPr>
          <p:cNvPr id="26" name="TextBox 25"/>
          <p:cNvSpPr txBox="1"/>
          <p:nvPr/>
        </p:nvSpPr>
        <p:spPr>
          <a:xfrm>
            <a:off x="8188825" y="3298428"/>
            <a:ext cx="2249424" cy="637097"/>
          </a:xfrm>
          <a:prstGeom prst="rect">
            <a:avLst/>
          </a:prstGeom>
          <a:noFill/>
        </p:spPr>
        <p:txBody>
          <a:bodyPr wrap="square" lIns="0" tIns="0" rIns="0" bIns="0" anchor="t">
            <a:spAutoFit/>
          </a:bodyPr>
          <a:lstStyle/>
          <a:p>
            <a:pPr algn="ctr" rtl="1">
              <a:lnSpc>
                <a:spcPct val="115000"/>
              </a:lnSpc>
            </a:pPr>
            <a:r>
              <a:rPr lang="fa-IR" b="0" dirty="0">
                <a:latin typeface="Vazirmatn"/>
                <a:ea typeface="Vazirmatn"/>
                <a:cs typeface="Vazirmatn"/>
              </a:rPr>
              <a:t>یک دستور ساده، مشاهده‌پذیر و مشترک برای همه مراقبان</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AF3E3"/>
          </a:solidFill>
          <a:ln>
            <a:noFill/>
          </a:ln>
          <a:effectLst/>
        </p:spPr>
        <p:txBody>
          <a:bodyPr rtlCol="0" anchor="ctr"/>
          <a:lstStyle/>
          <a:p>
            <a:pPr algn="ctr"/>
            <a:endParaRPr sz="2800"/>
          </a:p>
        </p:txBody>
      </p:sp>
      <p:sp>
        <p:nvSpPr>
          <p:cNvPr id="3" name="TextBox 2"/>
          <p:cNvSpPr txBox="1"/>
          <p:nvPr/>
        </p:nvSpPr>
        <p:spPr>
          <a:xfrm>
            <a:off x="822960" y="438912"/>
            <a:ext cx="10545775" cy="646331"/>
          </a:xfrm>
          <a:prstGeom prst="rect">
            <a:avLst/>
          </a:prstGeom>
          <a:noFill/>
        </p:spPr>
        <p:txBody>
          <a:bodyPr wrap="square" lIns="0" tIns="0" rIns="0" bIns="0" anchor="t">
            <a:spAutoFit/>
          </a:bodyPr>
          <a:lstStyle/>
          <a:p>
            <a:pPr algn="r" rtl="1">
              <a:lnSpc>
                <a:spcPct val="105000"/>
              </a:lnSpc>
            </a:pPr>
            <a:r>
              <a:rPr lang="fa-IR" sz="4000" b="0">
                <a:latin typeface="Vazirmatn"/>
                <a:ea typeface="Vazirmatn"/>
                <a:cs typeface="Vazirmatn"/>
              </a:rPr>
              <a:t>توانبخشی بلع باید هدفمند، تدریجی و همراه با بازبینی باشد</a:t>
            </a:r>
          </a:p>
        </p:txBody>
      </p:sp>
      <p:sp>
        <p:nvSpPr>
          <p:cNvPr id="4" name="Rectangle 3"/>
          <p:cNvSpPr/>
          <p:nvPr/>
        </p:nvSpPr>
        <p:spPr>
          <a:xfrm>
            <a:off x="10774375" y="1243584"/>
            <a:ext cx="594360" cy="45720"/>
          </a:xfrm>
          <a:prstGeom prst="rect">
            <a:avLst/>
          </a:prstGeom>
          <a:solidFill>
            <a:srgbClr val="38512F"/>
          </a:solidFill>
          <a:ln>
            <a:noFill/>
          </a:ln>
          <a:effectLst/>
        </p:spPr>
        <p:txBody>
          <a:bodyPr rtlCol="0" anchor="ctr"/>
          <a:lstStyle/>
          <a:p>
            <a:pPr algn="ctr"/>
            <a:endParaRPr sz="2800"/>
          </a:p>
        </p:txBody>
      </p:sp>
      <p:sp>
        <p:nvSpPr>
          <p:cNvPr id="6" name="Rectangle 5"/>
          <p:cNvSpPr/>
          <p:nvPr/>
        </p:nvSpPr>
        <p:spPr>
          <a:xfrm>
            <a:off x="1877538" y="3647694"/>
            <a:ext cx="8436620" cy="38100"/>
          </a:xfrm>
          <a:prstGeom prst="rect">
            <a:avLst/>
          </a:prstGeom>
          <a:solidFill>
            <a:srgbClr val="E4D9C2"/>
          </a:solidFill>
          <a:ln>
            <a:noFill/>
          </a:ln>
          <a:effectLst/>
        </p:spPr>
        <p:txBody>
          <a:bodyPr rtlCol="0" anchor="ctr"/>
          <a:lstStyle/>
          <a:p>
            <a:pPr algn="ctr"/>
            <a:endParaRPr sz="2800"/>
          </a:p>
        </p:txBody>
      </p:sp>
      <p:sp>
        <p:nvSpPr>
          <p:cNvPr id="7" name="Oval 6"/>
          <p:cNvSpPr/>
          <p:nvPr/>
        </p:nvSpPr>
        <p:spPr>
          <a:xfrm>
            <a:off x="10076414" y="3429000"/>
            <a:ext cx="475488" cy="475488"/>
          </a:xfrm>
          <a:prstGeom prst="ellipse">
            <a:avLst/>
          </a:prstGeom>
          <a:solidFill>
            <a:srgbClr val="FFFDF6"/>
          </a:solidFill>
          <a:ln w="25400">
            <a:solidFill>
              <a:srgbClr val="38512F"/>
            </a:solidFill>
          </a:ln>
          <a:effectLst/>
        </p:spPr>
        <p:txBody>
          <a:bodyPr rtlCol="0" anchor="ctr"/>
          <a:lstStyle/>
          <a:p>
            <a:pPr algn="ctr"/>
            <a:endParaRPr sz="2800"/>
          </a:p>
        </p:txBody>
      </p:sp>
      <p:sp>
        <p:nvSpPr>
          <p:cNvPr id="8" name="TextBox 7"/>
          <p:cNvSpPr txBox="1"/>
          <p:nvPr/>
        </p:nvSpPr>
        <p:spPr>
          <a:xfrm>
            <a:off x="10076414" y="3489773"/>
            <a:ext cx="475488" cy="353943"/>
          </a:xfrm>
          <a:prstGeom prst="rect">
            <a:avLst/>
          </a:prstGeom>
          <a:noFill/>
        </p:spPr>
        <p:txBody>
          <a:bodyPr wrap="square" lIns="0" tIns="0" rIns="0" bIns="0" anchor="ctr">
            <a:spAutoFit/>
          </a:bodyPr>
          <a:lstStyle/>
          <a:p>
            <a:pPr algn="ctr" rtl="1">
              <a:lnSpc>
                <a:spcPct val="115000"/>
              </a:lnSpc>
            </a:pPr>
            <a:r>
              <a:rPr lang="fa-IR" sz="2000" b="1">
                <a:latin typeface="Vazirmatn"/>
                <a:ea typeface="Vazirmatn"/>
                <a:cs typeface="Vazirmatn"/>
              </a:rPr>
              <a:t>۱</a:t>
            </a:r>
          </a:p>
        </p:txBody>
      </p:sp>
      <p:sp>
        <p:nvSpPr>
          <p:cNvPr id="9" name="TextBox 8"/>
          <p:cNvSpPr txBox="1"/>
          <p:nvPr/>
        </p:nvSpPr>
        <p:spPr>
          <a:xfrm>
            <a:off x="9386130" y="2919609"/>
            <a:ext cx="1856056" cy="353943"/>
          </a:xfrm>
          <a:prstGeom prst="rect">
            <a:avLst/>
          </a:prstGeom>
          <a:noFill/>
        </p:spPr>
        <p:txBody>
          <a:bodyPr wrap="square" lIns="0" tIns="0" rIns="0" bIns="0" anchor="b">
            <a:spAutoFit/>
          </a:bodyPr>
          <a:lstStyle/>
          <a:p>
            <a:pPr algn="ctr" rtl="1">
              <a:lnSpc>
                <a:spcPct val="115000"/>
              </a:lnSpc>
            </a:pPr>
            <a:r>
              <a:rPr lang="fa-IR" sz="2000" b="1">
                <a:latin typeface="Vazirmatn"/>
                <a:ea typeface="Vazirmatn"/>
                <a:cs typeface="Vazirmatn"/>
              </a:rPr>
              <a:t>هدف‌گذاری</a:t>
            </a:r>
          </a:p>
        </p:txBody>
      </p:sp>
      <p:sp>
        <p:nvSpPr>
          <p:cNvPr id="10" name="TextBox 9"/>
          <p:cNvSpPr txBox="1"/>
          <p:nvPr/>
        </p:nvSpPr>
        <p:spPr>
          <a:xfrm>
            <a:off x="9386130" y="4087368"/>
            <a:ext cx="1856056" cy="923330"/>
          </a:xfrm>
          <a:prstGeom prst="rect">
            <a:avLst/>
          </a:prstGeom>
          <a:noFill/>
        </p:spPr>
        <p:txBody>
          <a:bodyPr wrap="square" lIns="0" tIns="0" rIns="0" bIns="0" anchor="t">
            <a:spAutoFit/>
          </a:bodyPr>
          <a:lstStyle/>
          <a:p>
            <a:pPr algn="ctr" rtl="1">
              <a:lnSpc>
                <a:spcPct val="125000"/>
              </a:lnSpc>
            </a:pPr>
            <a:r>
              <a:rPr lang="fa-IR" sz="1600" b="0">
                <a:latin typeface="Vazirmatn"/>
                <a:ea typeface="Vazirmatn"/>
                <a:cs typeface="Vazirmatn"/>
              </a:rPr>
              <a:t>یک مشکل مشخص انتخاب کنید: قدرت، هماهنگی، پاک‌سازی یا تحمل وعده</a:t>
            </a:r>
          </a:p>
        </p:txBody>
      </p:sp>
      <p:sp>
        <p:nvSpPr>
          <p:cNvPr id="11" name="Oval 10"/>
          <p:cNvSpPr/>
          <p:nvPr/>
        </p:nvSpPr>
        <p:spPr>
          <a:xfrm>
            <a:off x="7967259" y="3429000"/>
            <a:ext cx="475488" cy="475488"/>
          </a:xfrm>
          <a:prstGeom prst="ellipse">
            <a:avLst/>
          </a:prstGeom>
          <a:solidFill>
            <a:srgbClr val="FFFDF6"/>
          </a:solidFill>
          <a:ln w="25400">
            <a:solidFill>
              <a:srgbClr val="38512F"/>
            </a:solidFill>
          </a:ln>
          <a:effectLst/>
        </p:spPr>
        <p:txBody>
          <a:bodyPr rtlCol="0" anchor="ctr"/>
          <a:lstStyle/>
          <a:p>
            <a:pPr algn="ctr"/>
            <a:endParaRPr sz="2800"/>
          </a:p>
        </p:txBody>
      </p:sp>
      <p:sp>
        <p:nvSpPr>
          <p:cNvPr id="12" name="TextBox 11"/>
          <p:cNvSpPr txBox="1"/>
          <p:nvPr/>
        </p:nvSpPr>
        <p:spPr>
          <a:xfrm>
            <a:off x="7967259" y="3489773"/>
            <a:ext cx="475488" cy="353943"/>
          </a:xfrm>
          <a:prstGeom prst="rect">
            <a:avLst/>
          </a:prstGeom>
          <a:noFill/>
        </p:spPr>
        <p:txBody>
          <a:bodyPr wrap="square" lIns="0" tIns="0" rIns="0" bIns="0" anchor="ctr">
            <a:spAutoFit/>
          </a:bodyPr>
          <a:lstStyle/>
          <a:p>
            <a:pPr algn="ctr" rtl="1">
              <a:lnSpc>
                <a:spcPct val="115000"/>
              </a:lnSpc>
            </a:pPr>
            <a:r>
              <a:rPr lang="fa-IR" sz="2000" b="1">
                <a:latin typeface="Vazirmatn"/>
                <a:ea typeface="Vazirmatn"/>
                <a:cs typeface="Vazirmatn"/>
              </a:rPr>
              <a:t>۲</a:t>
            </a:r>
          </a:p>
        </p:txBody>
      </p:sp>
      <p:sp>
        <p:nvSpPr>
          <p:cNvPr id="13" name="TextBox 12"/>
          <p:cNvSpPr txBox="1"/>
          <p:nvPr/>
        </p:nvSpPr>
        <p:spPr>
          <a:xfrm>
            <a:off x="7276975" y="2919609"/>
            <a:ext cx="1856056" cy="353943"/>
          </a:xfrm>
          <a:prstGeom prst="rect">
            <a:avLst/>
          </a:prstGeom>
          <a:noFill/>
        </p:spPr>
        <p:txBody>
          <a:bodyPr wrap="square" lIns="0" tIns="0" rIns="0" bIns="0" anchor="b">
            <a:spAutoFit/>
          </a:bodyPr>
          <a:lstStyle/>
          <a:p>
            <a:pPr algn="ctr" rtl="1">
              <a:lnSpc>
                <a:spcPct val="115000"/>
              </a:lnSpc>
            </a:pPr>
            <a:r>
              <a:rPr lang="fa-IR" sz="2000" b="1">
                <a:latin typeface="Vazirmatn"/>
                <a:ea typeface="Vazirmatn"/>
                <a:cs typeface="Vazirmatn"/>
              </a:rPr>
              <a:t>انتخاب تمرین</a:t>
            </a:r>
          </a:p>
        </p:txBody>
      </p:sp>
      <p:sp>
        <p:nvSpPr>
          <p:cNvPr id="14" name="TextBox 13"/>
          <p:cNvSpPr txBox="1"/>
          <p:nvPr/>
        </p:nvSpPr>
        <p:spPr>
          <a:xfrm>
            <a:off x="7276975" y="4087368"/>
            <a:ext cx="1856056" cy="923330"/>
          </a:xfrm>
          <a:prstGeom prst="rect">
            <a:avLst/>
          </a:prstGeom>
          <a:noFill/>
        </p:spPr>
        <p:txBody>
          <a:bodyPr wrap="square" lIns="0" tIns="0" rIns="0" bIns="0" anchor="t">
            <a:spAutoFit/>
          </a:bodyPr>
          <a:lstStyle/>
          <a:p>
            <a:pPr algn="ctr" rtl="1">
              <a:lnSpc>
                <a:spcPct val="125000"/>
              </a:lnSpc>
            </a:pPr>
            <a:r>
              <a:rPr lang="fa-IR" sz="1600" b="0">
                <a:latin typeface="Vazirmatn"/>
                <a:ea typeface="Vazirmatn"/>
                <a:cs typeface="Vazirmatn"/>
              </a:rPr>
              <a:t>تمرین‌های بلع و تقویت عضلات بر اساس یافته‌های ارزیابی و توان بیمار</a:t>
            </a:r>
          </a:p>
        </p:txBody>
      </p:sp>
      <p:sp>
        <p:nvSpPr>
          <p:cNvPr id="15" name="Oval 14"/>
          <p:cNvSpPr/>
          <p:nvPr/>
        </p:nvSpPr>
        <p:spPr>
          <a:xfrm>
            <a:off x="5858104" y="3429000"/>
            <a:ext cx="475488" cy="475488"/>
          </a:xfrm>
          <a:prstGeom prst="ellipse">
            <a:avLst/>
          </a:prstGeom>
          <a:solidFill>
            <a:srgbClr val="FFFDF6"/>
          </a:solidFill>
          <a:ln w="25400">
            <a:solidFill>
              <a:srgbClr val="38512F"/>
            </a:solidFill>
          </a:ln>
          <a:effectLst/>
        </p:spPr>
        <p:txBody>
          <a:bodyPr rtlCol="0" anchor="ctr"/>
          <a:lstStyle/>
          <a:p>
            <a:pPr algn="ctr"/>
            <a:endParaRPr sz="2800"/>
          </a:p>
        </p:txBody>
      </p:sp>
      <p:sp>
        <p:nvSpPr>
          <p:cNvPr id="16" name="TextBox 15"/>
          <p:cNvSpPr txBox="1"/>
          <p:nvPr/>
        </p:nvSpPr>
        <p:spPr>
          <a:xfrm>
            <a:off x="5858104" y="3489773"/>
            <a:ext cx="475488" cy="353943"/>
          </a:xfrm>
          <a:prstGeom prst="rect">
            <a:avLst/>
          </a:prstGeom>
          <a:noFill/>
        </p:spPr>
        <p:txBody>
          <a:bodyPr wrap="square" lIns="0" tIns="0" rIns="0" bIns="0" anchor="ctr">
            <a:spAutoFit/>
          </a:bodyPr>
          <a:lstStyle/>
          <a:p>
            <a:pPr algn="ctr" rtl="1">
              <a:lnSpc>
                <a:spcPct val="115000"/>
              </a:lnSpc>
            </a:pPr>
            <a:r>
              <a:rPr lang="fa-IR" sz="2000" b="1">
                <a:latin typeface="Vazirmatn"/>
                <a:ea typeface="Vazirmatn"/>
                <a:cs typeface="Vazirmatn"/>
              </a:rPr>
              <a:t>۳</a:t>
            </a:r>
          </a:p>
        </p:txBody>
      </p:sp>
      <p:sp>
        <p:nvSpPr>
          <p:cNvPr id="17" name="TextBox 16"/>
          <p:cNvSpPr txBox="1"/>
          <p:nvPr/>
        </p:nvSpPr>
        <p:spPr>
          <a:xfrm>
            <a:off x="5167820" y="2565666"/>
            <a:ext cx="1856056" cy="707886"/>
          </a:xfrm>
          <a:prstGeom prst="rect">
            <a:avLst/>
          </a:prstGeom>
          <a:noFill/>
        </p:spPr>
        <p:txBody>
          <a:bodyPr wrap="square" lIns="0" tIns="0" rIns="0" bIns="0" anchor="b">
            <a:spAutoFit/>
          </a:bodyPr>
          <a:lstStyle/>
          <a:p>
            <a:pPr algn="ctr" rtl="1">
              <a:lnSpc>
                <a:spcPct val="115000"/>
              </a:lnSpc>
            </a:pPr>
            <a:r>
              <a:rPr lang="fa-IR" sz="2000" b="1">
                <a:latin typeface="Vazirmatn"/>
                <a:ea typeface="Vazirmatn"/>
                <a:cs typeface="Vazirmatn"/>
              </a:rPr>
              <a:t>تمرین در برنامه روزانه</a:t>
            </a:r>
          </a:p>
        </p:txBody>
      </p:sp>
      <p:sp>
        <p:nvSpPr>
          <p:cNvPr id="18" name="TextBox 17"/>
          <p:cNvSpPr txBox="1"/>
          <p:nvPr/>
        </p:nvSpPr>
        <p:spPr>
          <a:xfrm>
            <a:off x="5167820" y="4087368"/>
            <a:ext cx="1856056" cy="923330"/>
          </a:xfrm>
          <a:prstGeom prst="rect">
            <a:avLst/>
          </a:prstGeom>
          <a:noFill/>
        </p:spPr>
        <p:txBody>
          <a:bodyPr wrap="square" lIns="0" tIns="0" rIns="0" bIns="0" anchor="t">
            <a:spAutoFit/>
          </a:bodyPr>
          <a:lstStyle/>
          <a:p>
            <a:pPr algn="ctr" rtl="1">
              <a:lnSpc>
                <a:spcPct val="125000"/>
              </a:lnSpc>
            </a:pPr>
            <a:r>
              <a:rPr lang="fa-IR" sz="1600" b="0">
                <a:latin typeface="Vazirmatn"/>
                <a:ea typeface="Vazirmatn"/>
                <a:cs typeface="Vazirmatn"/>
              </a:rPr>
              <a:t>دوز و دفعات روشن، آموزش مراقب و توجه به خستگی و عملکرد شناختی</a:t>
            </a:r>
          </a:p>
        </p:txBody>
      </p:sp>
      <p:sp>
        <p:nvSpPr>
          <p:cNvPr id="19" name="Oval 18"/>
          <p:cNvSpPr/>
          <p:nvPr/>
        </p:nvSpPr>
        <p:spPr>
          <a:xfrm>
            <a:off x="3748949" y="3429000"/>
            <a:ext cx="475488" cy="475488"/>
          </a:xfrm>
          <a:prstGeom prst="ellipse">
            <a:avLst/>
          </a:prstGeom>
          <a:solidFill>
            <a:srgbClr val="FFFDF6"/>
          </a:solidFill>
          <a:ln w="25400">
            <a:solidFill>
              <a:srgbClr val="38512F"/>
            </a:solidFill>
          </a:ln>
          <a:effectLst/>
        </p:spPr>
        <p:txBody>
          <a:bodyPr rtlCol="0" anchor="ctr"/>
          <a:lstStyle/>
          <a:p>
            <a:pPr algn="ctr"/>
            <a:endParaRPr sz="2800"/>
          </a:p>
        </p:txBody>
      </p:sp>
      <p:sp>
        <p:nvSpPr>
          <p:cNvPr id="20" name="TextBox 19"/>
          <p:cNvSpPr txBox="1"/>
          <p:nvPr/>
        </p:nvSpPr>
        <p:spPr>
          <a:xfrm>
            <a:off x="3748949" y="3489773"/>
            <a:ext cx="475488" cy="353943"/>
          </a:xfrm>
          <a:prstGeom prst="rect">
            <a:avLst/>
          </a:prstGeom>
          <a:noFill/>
        </p:spPr>
        <p:txBody>
          <a:bodyPr wrap="square" lIns="0" tIns="0" rIns="0" bIns="0" anchor="ctr">
            <a:spAutoFit/>
          </a:bodyPr>
          <a:lstStyle/>
          <a:p>
            <a:pPr algn="ctr" rtl="1">
              <a:lnSpc>
                <a:spcPct val="115000"/>
              </a:lnSpc>
            </a:pPr>
            <a:r>
              <a:rPr lang="fa-IR" sz="2000" b="1">
                <a:latin typeface="Vazirmatn"/>
                <a:ea typeface="Vazirmatn"/>
                <a:cs typeface="Vazirmatn"/>
              </a:rPr>
              <a:t>۴</a:t>
            </a:r>
          </a:p>
        </p:txBody>
      </p:sp>
      <p:sp>
        <p:nvSpPr>
          <p:cNvPr id="21" name="TextBox 20"/>
          <p:cNvSpPr txBox="1"/>
          <p:nvPr/>
        </p:nvSpPr>
        <p:spPr>
          <a:xfrm>
            <a:off x="3058665" y="2919609"/>
            <a:ext cx="1856056" cy="353943"/>
          </a:xfrm>
          <a:prstGeom prst="rect">
            <a:avLst/>
          </a:prstGeom>
          <a:noFill/>
        </p:spPr>
        <p:txBody>
          <a:bodyPr wrap="square" lIns="0" tIns="0" rIns="0" bIns="0" anchor="b">
            <a:spAutoFit/>
          </a:bodyPr>
          <a:lstStyle/>
          <a:p>
            <a:pPr algn="ctr" rtl="1">
              <a:lnSpc>
                <a:spcPct val="115000"/>
              </a:lnSpc>
            </a:pPr>
            <a:r>
              <a:rPr lang="fa-IR" sz="2000" b="1">
                <a:latin typeface="Vazirmatn"/>
                <a:ea typeface="Vazirmatn"/>
                <a:cs typeface="Vazirmatn"/>
              </a:rPr>
              <a:t>بازبینی پیامد</a:t>
            </a:r>
          </a:p>
        </p:txBody>
      </p:sp>
      <p:sp>
        <p:nvSpPr>
          <p:cNvPr id="22" name="TextBox 21"/>
          <p:cNvSpPr txBox="1"/>
          <p:nvPr/>
        </p:nvSpPr>
        <p:spPr>
          <a:xfrm>
            <a:off x="3058665" y="4087368"/>
            <a:ext cx="1856056" cy="923330"/>
          </a:xfrm>
          <a:prstGeom prst="rect">
            <a:avLst/>
          </a:prstGeom>
          <a:noFill/>
        </p:spPr>
        <p:txBody>
          <a:bodyPr wrap="square" lIns="0" tIns="0" rIns="0" bIns="0" anchor="t">
            <a:spAutoFit/>
          </a:bodyPr>
          <a:lstStyle/>
          <a:p>
            <a:pPr algn="ctr" rtl="1">
              <a:lnSpc>
                <a:spcPct val="125000"/>
              </a:lnSpc>
            </a:pPr>
            <a:r>
              <a:rPr lang="fa-IR" sz="1600" b="0">
                <a:latin typeface="Vazirmatn"/>
                <a:ea typeface="Vazirmatn"/>
                <a:cs typeface="Vazirmatn"/>
              </a:rPr>
              <a:t>ایمنی، دریافت، وزن، تنفس و تجربه بیمار را دوباره بسنجید</a:t>
            </a:r>
          </a:p>
        </p:txBody>
      </p:sp>
      <p:sp>
        <p:nvSpPr>
          <p:cNvPr id="23" name="Oval 22"/>
          <p:cNvSpPr/>
          <p:nvPr/>
        </p:nvSpPr>
        <p:spPr>
          <a:xfrm>
            <a:off x="1639794" y="3429000"/>
            <a:ext cx="475488" cy="475488"/>
          </a:xfrm>
          <a:prstGeom prst="ellipse">
            <a:avLst/>
          </a:prstGeom>
          <a:solidFill>
            <a:srgbClr val="FFFDF6"/>
          </a:solidFill>
          <a:ln w="25400">
            <a:solidFill>
              <a:srgbClr val="38512F"/>
            </a:solidFill>
          </a:ln>
          <a:effectLst/>
        </p:spPr>
        <p:txBody>
          <a:bodyPr rtlCol="0" anchor="ctr"/>
          <a:lstStyle/>
          <a:p>
            <a:pPr algn="ctr"/>
            <a:endParaRPr sz="2800"/>
          </a:p>
        </p:txBody>
      </p:sp>
      <p:sp>
        <p:nvSpPr>
          <p:cNvPr id="24" name="TextBox 23"/>
          <p:cNvSpPr txBox="1"/>
          <p:nvPr/>
        </p:nvSpPr>
        <p:spPr>
          <a:xfrm>
            <a:off x="1639794" y="3489773"/>
            <a:ext cx="475488" cy="353943"/>
          </a:xfrm>
          <a:prstGeom prst="rect">
            <a:avLst/>
          </a:prstGeom>
          <a:noFill/>
        </p:spPr>
        <p:txBody>
          <a:bodyPr wrap="square" lIns="0" tIns="0" rIns="0" bIns="0" anchor="ctr">
            <a:spAutoFit/>
          </a:bodyPr>
          <a:lstStyle/>
          <a:p>
            <a:pPr algn="ctr" rtl="1">
              <a:lnSpc>
                <a:spcPct val="115000"/>
              </a:lnSpc>
            </a:pPr>
            <a:r>
              <a:rPr lang="fa-IR" sz="2000" b="1">
                <a:latin typeface="Vazirmatn"/>
                <a:ea typeface="Vazirmatn"/>
                <a:cs typeface="Vazirmatn"/>
              </a:rPr>
              <a:t>۵</a:t>
            </a:r>
          </a:p>
        </p:txBody>
      </p:sp>
      <p:sp>
        <p:nvSpPr>
          <p:cNvPr id="25" name="TextBox 24"/>
          <p:cNvSpPr txBox="1"/>
          <p:nvPr/>
        </p:nvSpPr>
        <p:spPr>
          <a:xfrm>
            <a:off x="949510" y="2919609"/>
            <a:ext cx="1856056" cy="353943"/>
          </a:xfrm>
          <a:prstGeom prst="rect">
            <a:avLst/>
          </a:prstGeom>
          <a:noFill/>
        </p:spPr>
        <p:txBody>
          <a:bodyPr wrap="square" lIns="0" tIns="0" rIns="0" bIns="0" anchor="b">
            <a:spAutoFit/>
          </a:bodyPr>
          <a:lstStyle/>
          <a:p>
            <a:pPr algn="ctr" rtl="1">
              <a:lnSpc>
                <a:spcPct val="115000"/>
              </a:lnSpc>
            </a:pPr>
            <a:r>
              <a:rPr lang="fa-IR" sz="2000" b="1">
                <a:latin typeface="Vazirmatn"/>
                <a:ea typeface="Vazirmatn"/>
                <a:cs typeface="Vazirmatn"/>
              </a:rPr>
              <a:t>تعدیل برنامه</a:t>
            </a:r>
          </a:p>
        </p:txBody>
      </p:sp>
      <p:sp>
        <p:nvSpPr>
          <p:cNvPr id="26" name="TextBox 25"/>
          <p:cNvSpPr txBox="1"/>
          <p:nvPr/>
        </p:nvSpPr>
        <p:spPr>
          <a:xfrm>
            <a:off x="949510" y="4087368"/>
            <a:ext cx="1856056" cy="615553"/>
          </a:xfrm>
          <a:prstGeom prst="rect">
            <a:avLst/>
          </a:prstGeom>
          <a:noFill/>
        </p:spPr>
        <p:txBody>
          <a:bodyPr wrap="square" lIns="0" tIns="0" rIns="0" bIns="0" anchor="t">
            <a:spAutoFit/>
          </a:bodyPr>
          <a:lstStyle/>
          <a:p>
            <a:pPr algn="ctr" rtl="1">
              <a:lnSpc>
                <a:spcPct val="125000"/>
              </a:lnSpc>
            </a:pPr>
            <a:r>
              <a:rPr lang="fa-IR" sz="1600" b="0">
                <a:latin typeface="Vazirmatn"/>
                <a:ea typeface="Vazirmatn"/>
                <a:cs typeface="Vazirmatn"/>
              </a:rPr>
              <a:t>ادامه، تغییر یا توقف مداخله بر اساس پاسخ واقعی بیمار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 y="77014"/>
            <a:ext cx="12191695" cy="6858000"/>
          </a:xfrm>
          <a:prstGeom prst="rect">
            <a:avLst/>
          </a:prstGeom>
          <a:solidFill>
            <a:srgbClr val="FAF3E3"/>
          </a:solidFill>
          <a:ln>
            <a:noFill/>
          </a:ln>
          <a:effectLst/>
        </p:spPr>
        <p:txBody>
          <a:bodyPr rtlCol="0" anchor="ctr"/>
          <a:lstStyle/>
          <a:p>
            <a:pPr algn="ctr"/>
            <a:endParaRPr sz="3200"/>
          </a:p>
        </p:txBody>
      </p:sp>
      <p:sp>
        <p:nvSpPr>
          <p:cNvPr id="3" name="TextBox 2"/>
          <p:cNvSpPr txBox="1"/>
          <p:nvPr/>
        </p:nvSpPr>
        <p:spPr>
          <a:xfrm>
            <a:off x="822960" y="438912"/>
            <a:ext cx="10545775" cy="481222"/>
          </a:xfrm>
          <a:prstGeom prst="rect">
            <a:avLst/>
          </a:prstGeom>
          <a:noFill/>
        </p:spPr>
        <p:txBody>
          <a:bodyPr wrap="square" lIns="0" tIns="0" rIns="0" bIns="0" anchor="t">
            <a:spAutoFit/>
          </a:bodyPr>
          <a:lstStyle/>
          <a:p>
            <a:pPr algn="r" rtl="1">
              <a:lnSpc>
                <a:spcPct val="105000"/>
              </a:lnSpc>
            </a:pPr>
            <a:r>
              <a:rPr lang="fa-IR" sz="3200" b="0" dirty="0">
                <a:latin typeface="Vazirmatn"/>
                <a:ea typeface="Vazirmatn"/>
                <a:cs typeface="Vazirmatn"/>
              </a:rPr>
              <a:t>در دمانس پیشرفته، تصمیم تغذیه از «لوله» به «اهداف مراقبت» برمی‌گردد</a:t>
            </a:r>
          </a:p>
        </p:txBody>
      </p:sp>
      <p:sp>
        <p:nvSpPr>
          <p:cNvPr id="4" name="Rectangle 3"/>
          <p:cNvSpPr/>
          <p:nvPr/>
        </p:nvSpPr>
        <p:spPr>
          <a:xfrm>
            <a:off x="10774375" y="1243584"/>
            <a:ext cx="594360" cy="45720"/>
          </a:xfrm>
          <a:prstGeom prst="rect">
            <a:avLst/>
          </a:prstGeom>
          <a:solidFill>
            <a:srgbClr val="38512F"/>
          </a:solidFill>
          <a:ln>
            <a:noFill/>
          </a:ln>
          <a:effectLst/>
        </p:spPr>
        <p:txBody>
          <a:bodyPr rtlCol="0" anchor="ctr"/>
          <a:lstStyle/>
          <a:p>
            <a:pPr algn="ctr"/>
            <a:endParaRPr sz="3200"/>
          </a:p>
        </p:txBody>
      </p:sp>
      <p:sp>
        <p:nvSpPr>
          <p:cNvPr id="6" name="TextBox 5"/>
          <p:cNvSpPr txBox="1"/>
          <p:nvPr/>
        </p:nvSpPr>
        <p:spPr>
          <a:xfrm>
            <a:off x="7147560" y="2286000"/>
            <a:ext cx="4427067" cy="541367"/>
          </a:xfrm>
          <a:prstGeom prst="rect">
            <a:avLst/>
          </a:prstGeom>
          <a:noFill/>
        </p:spPr>
        <p:txBody>
          <a:bodyPr wrap="square" lIns="0" tIns="0" rIns="0" bIns="0" anchor="t">
            <a:spAutoFit/>
          </a:bodyPr>
          <a:lstStyle/>
          <a:p>
            <a:pPr algn="r" rtl="1">
              <a:lnSpc>
                <a:spcPct val="105000"/>
              </a:lnSpc>
            </a:pPr>
            <a:r>
              <a:rPr lang="fa-IR" sz="3600" b="1" dirty="0">
                <a:latin typeface="Vazirmatn"/>
                <a:ea typeface="Vazirmatn"/>
                <a:cs typeface="Vazirmatn"/>
              </a:rPr>
              <a:t>رویکرد خودکار</a:t>
            </a:r>
          </a:p>
        </p:txBody>
      </p:sp>
      <p:sp>
        <p:nvSpPr>
          <p:cNvPr id="7" name="Rectangle 6"/>
          <p:cNvSpPr/>
          <p:nvPr/>
        </p:nvSpPr>
        <p:spPr>
          <a:xfrm>
            <a:off x="10728655" y="3081528"/>
            <a:ext cx="640080" cy="54864"/>
          </a:xfrm>
          <a:prstGeom prst="rect">
            <a:avLst/>
          </a:prstGeom>
          <a:solidFill>
            <a:srgbClr val="E4D9C2"/>
          </a:solidFill>
          <a:ln>
            <a:noFill/>
          </a:ln>
          <a:effectLst/>
        </p:spPr>
        <p:txBody>
          <a:bodyPr rtlCol="0" anchor="ctr"/>
          <a:lstStyle/>
          <a:p>
            <a:pPr algn="ctr"/>
            <a:endParaRPr sz="3200"/>
          </a:p>
        </p:txBody>
      </p:sp>
      <p:sp>
        <p:nvSpPr>
          <p:cNvPr id="8" name="TextBox 7"/>
          <p:cNvSpPr txBox="1"/>
          <p:nvPr/>
        </p:nvSpPr>
        <p:spPr>
          <a:xfrm>
            <a:off x="7147560" y="3383281"/>
            <a:ext cx="4427067" cy="1491947"/>
          </a:xfrm>
          <a:prstGeom prst="rect">
            <a:avLst/>
          </a:prstGeom>
          <a:noFill/>
        </p:spPr>
        <p:txBody>
          <a:bodyPr wrap="square" lIns="0" tIns="0" rIns="0" bIns="0" anchor="t">
            <a:spAutoFit/>
          </a:bodyPr>
          <a:lstStyle/>
          <a:p>
            <a:pPr algn="r" rtl="1">
              <a:lnSpc>
                <a:spcPct val="140000"/>
              </a:lnSpc>
            </a:pPr>
            <a:r>
              <a:rPr lang="fa-IR" sz="2400" b="0" dirty="0">
                <a:latin typeface="Vazirmatn"/>
                <a:ea typeface="Vazirmatn"/>
                <a:cs typeface="Vazirmatn"/>
              </a:rPr>
              <a:t>دشواری خوردن را مساوی با ضرورت گاستروستومی بدانیم؛ بدون سنجش راحتی، خواست پیشین و هدف مراقبت.</a:t>
            </a:r>
          </a:p>
        </p:txBody>
      </p:sp>
      <p:sp>
        <p:nvSpPr>
          <p:cNvPr id="9" name="Rounded Rectangle 8"/>
          <p:cNvSpPr/>
          <p:nvPr/>
        </p:nvSpPr>
        <p:spPr>
          <a:xfrm>
            <a:off x="563881" y="1783080"/>
            <a:ext cx="5006188" cy="4572000"/>
          </a:xfrm>
          <a:prstGeom prst="roundRect">
            <a:avLst>
              <a:gd name="adj" fmla="val 10000"/>
            </a:avLst>
          </a:prstGeom>
          <a:solidFill>
            <a:srgbClr val="38512F"/>
          </a:solidFill>
          <a:ln>
            <a:noFill/>
          </a:ln>
          <a:effectLst/>
        </p:spPr>
        <p:txBody>
          <a:bodyPr rtlCol="0" anchor="ctr"/>
          <a:lstStyle/>
          <a:p>
            <a:pPr algn="ctr"/>
            <a:endParaRPr sz="3200"/>
          </a:p>
        </p:txBody>
      </p:sp>
      <p:sp>
        <p:nvSpPr>
          <p:cNvPr id="10" name="TextBox 9"/>
          <p:cNvSpPr txBox="1"/>
          <p:nvPr/>
        </p:nvSpPr>
        <p:spPr>
          <a:xfrm>
            <a:off x="1261873" y="2286000"/>
            <a:ext cx="3869283" cy="388568"/>
          </a:xfrm>
          <a:prstGeom prst="rect">
            <a:avLst/>
          </a:prstGeom>
          <a:noFill/>
        </p:spPr>
        <p:txBody>
          <a:bodyPr wrap="square" lIns="0" tIns="0" rIns="0" bIns="0" anchor="t">
            <a:spAutoFit/>
          </a:bodyPr>
          <a:lstStyle/>
          <a:p>
            <a:pPr algn="r" rtl="1">
              <a:lnSpc>
                <a:spcPct val="115000"/>
              </a:lnSpc>
            </a:pPr>
            <a:r>
              <a:rPr lang="fa-IR" sz="2400" b="1" dirty="0">
                <a:latin typeface="Vazirmatn"/>
                <a:ea typeface="Vazirmatn"/>
                <a:cs typeface="Vazirmatn"/>
              </a:rPr>
              <a:t>رویکرد مبتنی بر شواهد و ترجیحات</a:t>
            </a:r>
          </a:p>
        </p:txBody>
      </p:sp>
      <p:sp>
        <p:nvSpPr>
          <p:cNvPr id="11" name="Rectangle 10"/>
          <p:cNvSpPr/>
          <p:nvPr/>
        </p:nvSpPr>
        <p:spPr>
          <a:xfrm>
            <a:off x="4491076" y="3108960"/>
            <a:ext cx="640080" cy="54864"/>
          </a:xfrm>
          <a:prstGeom prst="rect">
            <a:avLst/>
          </a:prstGeom>
          <a:solidFill>
            <a:srgbClr val="FFFFFF"/>
          </a:solidFill>
          <a:ln>
            <a:noFill/>
          </a:ln>
          <a:effectLst/>
        </p:spPr>
        <p:txBody>
          <a:bodyPr rtlCol="0" anchor="ctr"/>
          <a:lstStyle/>
          <a:p>
            <a:pPr algn="ctr"/>
            <a:endParaRPr sz="3200"/>
          </a:p>
        </p:txBody>
      </p:sp>
      <p:sp>
        <p:nvSpPr>
          <p:cNvPr id="12" name="TextBox 11"/>
          <p:cNvSpPr txBox="1"/>
          <p:nvPr/>
        </p:nvSpPr>
        <p:spPr>
          <a:xfrm>
            <a:off x="822960" y="3410712"/>
            <a:ext cx="4308197" cy="2068259"/>
          </a:xfrm>
          <a:prstGeom prst="rect">
            <a:avLst/>
          </a:prstGeom>
          <a:noFill/>
        </p:spPr>
        <p:txBody>
          <a:bodyPr wrap="square" lIns="0" tIns="0" rIns="0" bIns="0" anchor="t">
            <a:spAutoFit/>
          </a:bodyPr>
          <a:lstStyle/>
          <a:p>
            <a:pPr algn="r" rtl="1">
              <a:lnSpc>
                <a:spcPct val="140000"/>
              </a:lnSpc>
            </a:pPr>
            <a:r>
              <a:rPr lang="fa-IR" sz="2400" b="0" dirty="0">
                <a:latin typeface="Vazirmatn"/>
                <a:ea typeface="Vazirmatn"/>
                <a:cs typeface="Vazirmatn"/>
              </a:rPr>
              <a:t>تغذیه دستی دقیق، محیط مناسب و برنامه فردمحور را پیشنهاد کنیم؛ تصمیم با اهداف مراقبت و خواست بیمار یا نماینده او هماهنگ شود.</a:t>
            </a:r>
          </a:p>
        </p:txBody>
      </p:sp>
      <p:sp>
        <p:nvSpPr>
          <p:cNvPr id="13" name="Chevron 12"/>
          <p:cNvSpPr/>
          <p:nvPr/>
        </p:nvSpPr>
        <p:spPr>
          <a:xfrm rot="10800000">
            <a:off x="6095848" y="4399739"/>
            <a:ext cx="475488" cy="475488"/>
          </a:xfrm>
          <a:prstGeom prst="chevron">
            <a:avLst/>
          </a:prstGeom>
          <a:solidFill>
            <a:srgbClr val="6B8557"/>
          </a:solidFill>
          <a:ln>
            <a:noFill/>
          </a:ln>
          <a:effectLst/>
        </p:spPr>
        <p:txBody>
          <a:bodyPr rtlCol="0" anchor="ctr"/>
          <a:lstStyle/>
          <a:p>
            <a:pPr algn="ctr"/>
            <a:endParaRPr sz="3200"/>
          </a:p>
        </p:txBody>
      </p:sp>
      <p:sp>
        <p:nvSpPr>
          <p:cNvPr id="14" name="TextBox 13"/>
          <p:cNvSpPr txBox="1"/>
          <p:nvPr/>
        </p:nvSpPr>
        <p:spPr>
          <a:xfrm>
            <a:off x="5711800" y="2490755"/>
            <a:ext cx="1435760" cy="1713226"/>
          </a:xfrm>
          <a:prstGeom prst="rect">
            <a:avLst/>
          </a:prstGeom>
          <a:noFill/>
        </p:spPr>
        <p:txBody>
          <a:bodyPr wrap="square" lIns="0" tIns="0" rIns="0" bIns="0" anchor="t">
            <a:spAutoFit/>
          </a:bodyPr>
          <a:lstStyle/>
          <a:p>
            <a:pPr algn="ctr" rtl="1">
              <a:lnSpc>
                <a:spcPct val="115000"/>
              </a:lnSpc>
            </a:pPr>
            <a:r>
              <a:rPr lang="fa-IR" sz="1400" b="1" dirty="0">
                <a:latin typeface="Vazirmatn"/>
                <a:ea typeface="Vazirmatn"/>
                <a:cs typeface="Vazirmatn"/>
              </a:rPr>
              <a:t>بیانیه AGS: در دمانس پیشرفته، لوله تغذیه برای پیامدهای مرگ، پنومونی آسپیراسیون، عملکرد و راحتی برتری نشان نداده و می‌تواند بار و عارضه ایجاد کند.</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gradFill rotWithShape="1">
            <a:gsLst>
              <a:gs pos="0">
                <a:srgbClr val="FAF4E6"/>
              </a:gs>
              <a:gs pos="100000">
                <a:srgbClr val="FAF3E3"/>
              </a:gs>
            </a:gsLst>
            <a:lin ang="5400000" scaled="0"/>
          </a:gradFill>
          <a:ln>
            <a:noFill/>
          </a:ln>
          <a:effectLst/>
        </p:spPr>
        <p:txBody>
          <a:bodyPr rtlCol="0" anchor="ctr"/>
          <a:lstStyle/>
          <a:p>
            <a:pPr algn="ctr"/>
            <a:endParaRPr sz="2000"/>
          </a:p>
        </p:txBody>
      </p:sp>
      <p:sp>
        <p:nvSpPr>
          <p:cNvPr id="3" name="Rectangle 2"/>
          <p:cNvSpPr/>
          <p:nvPr/>
        </p:nvSpPr>
        <p:spPr>
          <a:xfrm>
            <a:off x="11990527" y="0"/>
            <a:ext cx="201168" cy="6858000"/>
          </a:xfrm>
          <a:prstGeom prst="rect">
            <a:avLst/>
          </a:prstGeom>
          <a:solidFill>
            <a:srgbClr val="38512F"/>
          </a:solidFill>
          <a:ln>
            <a:noFill/>
          </a:ln>
          <a:effectLst/>
        </p:spPr>
        <p:txBody>
          <a:bodyPr rtlCol="0" anchor="ctr"/>
          <a:lstStyle/>
          <a:p>
            <a:pPr algn="ctr"/>
            <a:endParaRPr sz="2000"/>
          </a:p>
        </p:txBody>
      </p:sp>
      <p:sp>
        <p:nvSpPr>
          <p:cNvPr id="4" name="Rectangle 3"/>
          <p:cNvSpPr/>
          <p:nvPr/>
        </p:nvSpPr>
        <p:spPr>
          <a:xfrm>
            <a:off x="10500055" y="1417320"/>
            <a:ext cx="868680" cy="73152"/>
          </a:xfrm>
          <a:prstGeom prst="rect">
            <a:avLst/>
          </a:prstGeom>
          <a:solidFill>
            <a:srgbClr val="38512F"/>
          </a:solidFill>
          <a:ln>
            <a:noFill/>
          </a:ln>
          <a:effectLst/>
        </p:spPr>
        <p:txBody>
          <a:bodyPr rtlCol="0" anchor="ctr"/>
          <a:lstStyle/>
          <a:p>
            <a:pPr algn="ctr"/>
            <a:endParaRPr sz="2000"/>
          </a:p>
        </p:txBody>
      </p:sp>
      <p:sp>
        <p:nvSpPr>
          <p:cNvPr id="5" name="TextBox 4"/>
          <p:cNvSpPr txBox="1"/>
          <p:nvPr/>
        </p:nvSpPr>
        <p:spPr>
          <a:xfrm>
            <a:off x="822960" y="1874519"/>
            <a:ext cx="10545775" cy="541367"/>
          </a:xfrm>
          <a:prstGeom prst="rect">
            <a:avLst/>
          </a:prstGeom>
          <a:noFill/>
        </p:spPr>
        <p:txBody>
          <a:bodyPr wrap="square" lIns="0" tIns="0" rIns="0" bIns="0" anchor="t">
            <a:spAutoFit/>
          </a:bodyPr>
          <a:lstStyle/>
          <a:p>
            <a:pPr algn="r" rtl="1">
              <a:lnSpc>
                <a:spcPct val="105000"/>
              </a:lnSpc>
            </a:pPr>
            <a:r>
              <a:rPr lang="fa-IR" sz="3600" b="1" dirty="0">
                <a:latin typeface="Vazirmatn"/>
                <a:ea typeface="Vazirmatn"/>
                <a:cs typeface="Vazirmatn"/>
              </a:rPr>
              <a:t>برنامه ایمن بلع با تیمی هماهنگ و بیمارمحور کامل می‌شود</a:t>
            </a:r>
          </a:p>
        </p:txBody>
      </p:sp>
      <p:sp>
        <p:nvSpPr>
          <p:cNvPr id="6" name="TextBox 5"/>
          <p:cNvSpPr txBox="1"/>
          <p:nvPr/>
        </p:nvSpPr>
        <p:spPr>
          <a:xfrm>
            <a:off x="3017520" y="3611880"/>
            <a:ext cx="8351215" cy="322652"/>
          </a:xfrm>
          <a:prstGeom prst="rect">
            <a:avLst/>
          </a:prstGeom>
          <a:noFill/>
        </p:spPr>
        <p:txBody>
          <a:bodyPr wrap="square" lIns="0" tIns="0" rIns="0" bIns="0" anchor="t">
            <a:spAutoFit/>
          </a:bodyPr>
          <a:lstStyle/>
          <a:p>
            <a:pPr algn="r" rtl="1">
              <a:lnSpc>
                <a:spcPct val="130000"/>
              </a:lnSpc>
            </a:pPr>
            <a:r>
              <a:rPr lang="fa-IR" b="0">
                <a:latin typeface="Vazirmatn"/>
                <a:ea typeface="Vazirmatn"/>
                <a:cs typeface="Vazirmatn"/>
              </a:rPr>
              <a:t>هر وعده غذایی، یک فرصت برای ایمنی، استقلال و کرامت است.</a:t>
            </a:r>
          </a:p>
        </p:txBody>
      </p:sp>
      <p:sp>
        <p:nvSpPr>
          <p:cNvPr id="7" name="Rounded Rectangle 6"/>
          <p:cNvSpPr/>
          <p:nvPr/>
        </p:nvSpPr>
        <p:spPr>
          <a:xfrm>
            <a:off x="2667000" y="4843084"/>
            <a:ext cx="8701735" cy="1024316"/>
          </a:xfrm>
          <a:prstGeom prst="roundRect">
            <a:avLst>
              <a:gd name="adj" fmla="val 50000"/>
            </a:avLst>
          </a:prstGeom>
          <a:solidFill>
            <a:srgbClr val="38512F"/>
          </a:solidFill>
          <a:ln>
            <a:noFill/>
          </a:ln>
          <a:effectLst/>
        </p:spPr>
        <p:txBody>
          <a:bodyPr rtlCol="0" anchor="ctr"/>
          <a:lstStyle/>
          <a:p>
            <a:pPr algn="ctr"/>
            <a:endParaRPr sz="2000"/>
          </a:p>
        </p:txBody>
      </p:sp>
      <p:sp>
        <p:nvSpPr>
          <p:cNvPr id="8" name="TextBox 7"/>
          <p:cNvSpPr txBox="1"/>
          <p:nvPr/>
        </p:nvSpPr>
        <p:spPr>
          <a:xfrm>
            <a:off x="3017520" y="5124930"/>
            <a:ext cx="8351215" cy="353943"/>
          </a:xfrm>
          <a:prstGeom prst="rect">
            <a:avLst/>
          </a:prstGeom>
          <a:noFill/>
        </p:spPr>
        <p:txBody>
          <a:bodyPr wrap="square" lIns="0" tIns="0" rIns="0" bIns="0" anchor="ctr">
            <a:spAutoFit/>
          </a:bodyPr>
          <a:lstStyle/>
          <a:p>
            <a:pPr algn="ctr" rtl="1">
              <a:lnSpc>
                <a:spcPct val="115000"/>
              </a:lnSpc>
            </a:pPr>
            <a:r>
              <a:rPr lang="fa-IR" sz="2000" b="1" dirty="0">
                <a:latin typeface="Vazirmatn"/>
                <a:ea typeface="Vazirmatn"/>
                <a:cs typeface="Vazirmatn"/>
              </a:rPr>
              <a:t>اقدام بعدی: برای هر سالمند پرخطر، یک مسیر مکتوب از غربالگری تا پایش پیامد بسازید.</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TotalTime>
  <Words>4552</Words>
  <Application>Microsoft Office PowerPoint</Application>
  <PresentationFormat>Widescreen</PresentationFormat>
  <Paragraphs>515</Paragraphs>
  <Slides>41</Slides>
  <Notes>38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41</vt:i4>
      </vt:variant>
    </vt:vector>
  </HeadingPairs>
  <TitlesOfParts>
    <vt:vector size="45" baseType="lpstr">
      <vt:lpstr>Arial</vt:lpstr>
      <vt:lpstr>Calibri</vt:lpstr>
      <vt:lpstr>Vazirmatn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App7</dc:creator>
  <dc:description>generated using python-pptx</dc:description>
  <cp:lastModifiedBy>2017</cp:lastModifiedBy>
  <cp:revision>10</cp:revision>
  <dcterms:created xsi:type="dcterms:W3CDTF">2013-01-27T09:14:16Z</dcterms:created>
  <dcterms:modified xsi:type="dcterms:W3CDTF">2026-10-29T04:03:31Z</dcterms:modified>
</cp:coreProperties>
</file>