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59" r:id="rId6"/>
    <p:sldId id="261" r:id="rId7"/>
    <p:sldId id="262" r:id="rId8"/>
    <p:sldId id="263" r:id="rId9"/>
    <p:sldId id="264" r:id="rId10"/>
    <p:sldId id="268" r:id="rId11"/>
    <p:sldId id="265" r:id="rId12"/>
    <p:sldId id="266" r:id="rId13"/>
    <p:sldId id="269" r:id="rId14"/>
    <p:sldId id="267"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05EE3E-6759-474C-875D-A9721A5A3588}"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5EE3E-6759-474C-875D-A9721A5A3588}"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5EE3E-6759-474C-875D-A9721A5A3588}"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5EE3E-6759-474C-875D-A9721A5A3588}"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5EE3E-6759-474C-875D-A9721A5A3588}"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05EE3E-6759-474C-875D-A9721A5A3588}"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05EE3E-6759-474C-875D-A9721A5A3588}" type="datetimeFigureOut">
              <a:rPr lang="en-GB" smtClean="0"/>
              <a:t>17/08/2025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05EE3E-6759-474C-875D-A9721A5A3588}" type="datetimeFigureOut">
              <a:rPr lang="en-GB" smtClean="0"/>
              <a:t>17/08/2025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5EE3E-6759-474C-875D-A9721A5A3588}" type="datetimeFigureOut">
              <a:rPr lang="en-GB" smtClean="0"/>
              <a:t>17/08/2025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5EE3E-6759-474C-875D-A9721A5A3588}"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3D941-FDB8-4D20-AC18-E205646F621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5EE3E-6759-474C-875D-A9721A5A3588}"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3D941-FDB8-4D20-AC18-E205646F621B}"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B05EE3E-6759-474C-875D-A9721A5A3588}" type="datetimeFigureOut">
              <a:rPr lang="en-GB" smtClean="0"/>
              <a:t>17/08/2025</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BC3D941-FDB8-4D20-AC18-E205646F621B}" type="slidenum">
              <a:rPr lang="en-GB" smtClean="0"/>
              <a:t>‹#›</a:t>
            </a:fld>
            <a:endParaRPr lang="en-GB"/>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Diagnosing Hypertensive Crises in Elderly Patients</a:t>
            </a:r>
            <a:br>
              <a:rPr lang="en-GB" b="1" dirty="0"/>
            </a:br>
            <a:r>
              <a:rPr lang="en-GB" b="1" dirty="0"/>
              <a:t>A Critical Approach</a:t>
            </a:r>
            <a:br>
              <a:rPr lang="en-GB" b="1" dirty="0"/>
            </a:br>
            <a:endParaRPr lang="en-GB" dirty="0"/>
          </a:p>
        </p:txBody>
      </p:sp>
      <p:sp>
        <p:nvSpPr>
          <p:cNvPr id="3" name="Subtitle 2"/>
          <p:cNvSpPr>
            <a:spLocks noGrp="1"/>
          </p:cNvSpPr>
          <p:nvPr>
            <p:ph type="subTitle" idx="1"/>
          </p:nvPr>
        </p:nvSpPr>
        <p:spPr/>
        <p:txBody>
          <a:bodyPr>
            <a:noAutofit/>
          </a:bodyPr>
          <a:lstStyle/>
          <a:p>
            <a:r>
              <a:rPr lang="en-GB" sz="1400" dirty="0"/>
              <a:t>Navigating the complexities of acute hypertension in our aging population.</a:t>
            </a:r>
            <a:br>
              <a:rPr lang="en-GB" sz="1400" dirty="0"/>
            </a:br>
            <a:r>
              <a:rPr lang="en-GB" sz="1400" dirty="0" smtClean="0"/>
              <a:t>By</a:t>
            </a:r>
          </a:p>
          <a:p>
            <a:r>
              <a:rPr lang="en-GB" sz="1400" dirty="0" smtClean="0"/>
              <a:t>Dr </a:t>
            </a:r>
            <a:r>
              <a:rPr lang="en-GB" sz="1400" dirty="0" err="1" smtClean="0"/>
              <a:t>sajjad</a:t>
            </a:r>
            <a:r>
              <a:rPr lang="en-GB" sz="1400" dirty="0" smtClean="0"/>
              <a:t> </a:t>
            </a:r>
            <a:r>
              <a:rPr lang="en-GB" sz="1400" dirty="0" err="1" smtClean="0"/>
              <a:t>hosseini</a:t>
            </a:r>
            <a:endParaRPr lang="en-GB" sz="1400" dirty="0" smtClean="0"/>
          </a:p>
          <a:p>
            <a:r>
              <a:rPr lang="en-GB" sz="1400" dirty="0" smtClean="0"/>
              <a:t>Cardiologist</a:t>
            </a:r>
          </a:p>
          <a:p>
            <a:r>
              <a:rPr lang="en-GB" sz="1400" dirty="0" smtClean="0"/>
              <a:t>Assistant professor of TUMS</a:t>
            </a:r>
            <a:endParaRPr lang="en-GB" sz="1400" dirty="0"/>
          </a:p>
        </p:txBody>
      </p:sp>
    </p:spTree>
    <p:extLst>
      <p:ext uri="{BB962C8B-B14F-4D97-AF65-F5344CB8AC3E}">
        <p14:creationId xmlns:p14="http://schemas.microsoft.com/office/powerpoint/2010/main" val="174831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F:\ikhc\baz amoozi\S3BMgcDWmod9FSBdqIz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19736"/>
            <a:ext cx="4320480" cy="555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56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Autofit/>
          </a:bodyPr>
          <a:lstStyle/>
          <a:p>
            <a:pPr algn="l"/>
            <a:r>
              <a:rPr lang="en-GB" sz="3600" b="1" dirty="0"/>
              <a:t>Understanding Hypertensive Crisis: Urgency vs. Emergency</a:t>
            </a:r>
            <a:br>
              <a:rPr lang="en-GB" sz="3600" b="1" dirty="0"/>
            </a:br>
            <a:endParaRPr lang="en-GB" sz="3600" dirty="0"/>
          </a:p>
        </p:txBody>
      </p:sp>
      <p:sp>
        <p:nvSpPr>
          <p:cNvPr id="3" name="Content Placeholder 2"/>
          <p:cNvSpPr>
            <a:spLocks noGrp="1"/>
          </p:cNvSpPr>
          <p:nvPr>
            <p:ph idx="1"/>
          </p:nvPr>
        </p:nvSpPr>
        <p:spPr/>
        <p:txBody>
          <a:bodyPr>
            <a:normAutofit fontScale="92500" lnSpcReduction="10000"/>
          </a:bodyPr>
          <a:lstStyle/>
          <a:p>
            <a:r>
              <a:rPr lang="en-GB" sz="1800" b="1" dirty="0"/>
              <a:t>Hypertensive Urgency</a:t>
            </a:r>
          </a:p>
          <a:p>
            <a:r>
              <a:rPr lang="en-GB" sz="1800" dirty="0" smtClean="0"/>
              <a:t>severe </a:t>
            </a:r>
            <a:r>
              <a:rPr lang="en-GB" sz="1800" dirty="0"/>
              <a:t>elevation in blood pressure (typically systolic BP &gt;180 mmHg or diastolic BP &gt;</a:t>
            </a:r>
            <a:r>
              <a:rPr lang="en-GB" sz="1800" dirty="0" smtClean="0"/>
              <a:t>110 </a:t>
            </a:r>
            <a:r>
              <a:rPr lang="en-GB" sz="1800" dirty="0"/>
              <a:t>mmHg) without evidence of acute target organ damage</a:t>
            </a:r>
            <a:r>
              <a:rPr lang="en-GB" sz="1800" dirty="0" smtClean="0"/>
              <a:t>. Oral medications are used for gradual reduction over 24-48 hours.</a:t>
            </a:r>
          </a:p>
          <a:p>
            <a:endParaRPr lang="en-GB" sz="1800" dirty="0"/>
          </a:p>
          <a:p>
            <a:endParaRPr lang="en-GB" sz="1800" dirty="0" smtClean="0"/>
          </a:p>
          <a:p>
            <a:r>
              <a:rPr lang="en-GB" sz="1800" b="1" dirty="0"/>
              <a:t>Hypertensive Emergency</a:t>
            </a:r>
          </a:p>
          <a:p>
            <a:r>
              <a:rPr lang="en-GB" sz="1800" dirty="0"/>
              <a:t>Defined by severe blood pressure elevation with evidence of acute or progressing target organ damage (e.g., stroke, acute heart failure, renal failure, aortic dissection). Requires immediate, often intravenous, blood pressure reduction in an intensive care setting.</a:t>
            </a:r>
          </a:p>
          <a:p>
            <a:endParaRPr lang="en-GB" sz="1800" dirty="0" smtClean="0"/>
          </a:p>
          <a:p>
            <a:endParaRPr lang="en-GB" sz="1800" dirty="0"/>
          </a:p>
        </p:txBody>
      </p:sp>
    </p:spTree>
    <p:extLst>
      <p:ext uri="{BB962C8B-B14F-4D97-AF65-F5344CB8AC3E}">
        <p14:creationId xmlns:p14="http://schemas.microsoft.com/office/powerpoint/2010/main" val="142358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older adults are at higher risk?</a:t>
            </a:r>
            <a:endParaRPr lang="en-GB" dirty="0"/>
          </a:p>
        </p:txBody>
      </p:sp>
      <p:sp>
        <p:nvSpPr>
          <p:cNvPr id="3" name="Content Placeholder 2"/>
          <p:cNvSpPr>
            <a:spLocks noGrp="1"/>
          </p:cNvSpPr>
          <p:nvPr>
            <p:ph idx="1"/>
          </p:nvPr>
        </p:nvSpPr>
        <p:spPr/>
        <p:txBody>
          <a:bodyPr>
            <a:noAutofit/>
          </a:bodyPr>
          <a:lstStyle/>
          <a:p>
            <a:r>
              <a:rPr lang="en-GB" sz="1400" dirty="0"/>
              <a:t>Elderly patients often present with a complex medical history that significantly impacts the diagnosis and management of hypertensive crises.</a:t>
            </a:r>
          </a:p>
          <a:p>
            <a:r>
              <a:rPr lang="en-GB" sz="1400" b="1" dirty="0"/>
              <a:t>Comorbidities:</a:t>
            </a:r>
            <a:r>
              <a:rPr lang="en-GB" sz="1400" dirty="0"/>
              <a:t> Conditions like chronic kidney disease, coronary artery disease, diabetes, and cerebrovascular disease are common. These can predispose to hypertensive crises and influence the choice of antihypertensive agents.</a:t>
            </a:r>
          </a:p>
          <a:p>
            <a:r>
              <a:rPr lang="en-GB" sz="1400" b="1" dirty="0" err="1"/>
              <a:t>Polypharmacy</a:t>
            </a:r>
            <a:r>
              <a:rPr lang="en-GB" sz="1400" b="1" dirty="0"/>
              <a:t>:</a:t>
            </a:r>
            <a:r>
              <a:rPr lang="en-GB" sz="1400" dirty="0"/>
              <a:t> The use of multiple medications is common in older adults, increasing the risk of drug interactions, side effects, and adverse events. Some medications can also elevate blood pressure.</a:t>
            </a:r>
          </a:p>
          <a:p>
            <a:r>
              <a:rPr lang="en-GB" sz="1400" b="1" dirty="0"/>
              <a:t>Atypical Presentations:</a:t>
            </a:r>
            <a:r>
              <a:rPr lang="en-GB" sz="1400" dirty="0"/>
              <a:t> Symptoms of target organ damage might be subtle or masked by other age-related conditions, making diagnosis challenging.</a:t>
            </a:r>
          </a:p>
          <a:p>
            <a:r>
              <a:rPr lang="en-GB" sz="1400" b="1" dirty="0"/>
              <a:t>Fragility and Falls:</a:t>
            </a:r>
            <a:r>
              <a:rPr lang="en-GB" sz="1400" dirty="0"/>
              <a:t> Aggressive blood pressure reduction can lead to orthostatic hypotension, increasing the risk of falls and injury</a:t>
            </a:r>
            <a:r>
              <a:rPr lang="en-GB" sz="1400" dirty="0" smtClean="0"/>
              <a:t>.</a:t>
            </a:r>
          </a:p>
          <a:p>
            <a:endParaRPr lang="en-GB" sz="1400" dirty="0"/>
          </a:p>
          <a:p>
            <a:r>
              <a:rPr lang="en-GB" sz="1400" dirty="0"/>
              <a:t>Understanding these factors is paramount for safe and effective care.</a:t>
            </a:r>
          </a:p>
          <a:p>
            <a:endParaRPr lang="en-GB" sz="1400" dirty="0"/>
          </a:p>
        </p:txBody>
      </p:sp>
    </p:spTree>
    <p:extLst>
      <p:ext uri="{BB962C8B-B14F-4D97-AF65-F5344CB8AC3E}">
        <p14:creationId xmlns:p14="http://schemas.microsoft.com/office/powerpoint/2010/main" val="371185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pPr algn="l"/>
            <a:r>
              <a:rPr lang="en-GB" sz="3200" b="1" dirty="0"/>
              <a:t>Recognizing the Red Flags: Symptoms and Signs in Older Adults</a:t>
            </a:r>
            <a:br>
              <a:rPr lang="en-GB" sz="3200" b="1" dirty="0"/>
            </a:br>
            <a:endParaRPr lang="en-GB" sz="3200" dirty="0"/>
          </a:p>
        </p:txBody>
      </p:sp>
      <p:sp>
        <p:nvSpPr>
          <p:cNvPr id="3" name="Content Placeholder 2"/>
          <p:cNvSpPr>
            <a:spLocks noGrp="1"/>
          </p:cNvSpPr>
          <p:nvPr>
            <p:ph idx="1"/>
          </p:nvPr>
        </p:nvSpPr>
        <p:spPr/>
        <p:txBody>
          <a:bodyPr>
            <a:noAutofit/>
          </a:bodyPr>
          <a:lstStyle/>
          <a:p>
            <a:r>
              <a:rPr lang="en-GB" sz="1600" dirty="0"/>
              <a:t>Prompt recognition of symptoms and signs of target organ damage is critical for identifying a hypertensive emergency. In older adults, these may be less obvious or attributed to other conditions.</a:t>
            </a:r>
          </a:p>
          <a:p>
            <a:endParaRPr lang="en-GB" sz="1600" b="1" dirty="0" smtClean="0"/>
          </a:p>
          <a:p>
            <a:r>
              <a:rPr lang="en-GB" sz="1600" b="1" dirty="0" smtClean="0"/>
              <a:t>Neurological</a:t>
            </a:r>
            <a:endParaRPr lang="en-GB" sz="1600" b="1" dirty="0"/>
          </a:p>
          <a:p>
            <a:r>
              <a:rPr lang="en-GB" sz="1600" dirty="0"/>
              <a:t>Severe headache, blurred vision, confusion, altered mental status, seizures, focal neurological deficits (e.g., weakness on one side</a:t>
            </a:r>
            <a:r>
              <a:rPr lang="en-GB" sz="1600" dirty="0" smtClean="0"/>
              <a:t>).</a:t>
            </a:r>
          </a:p>
          <a:p>
            <a:endParaRPr lang="en-GB" sz="1600" dirty="0"/>
          </a:p>
          <a:p>
            <a:r>
              <a:rPr lang="en-GB" sz="1600" b="1" dirty="0"/>
              <a:t>Cardiovascular</a:t>
            </a:r>
          </a:p>
          <a:p>
            <a:r>
              <a:rPr lang="en-GB" sz="1600" dirty="0"/>
              <a:t>Chest pain, shortness of breath, acute pulmonary </a:t>
            </a:r>
            <a:r>
              <a:rPr lang="en-GB" sz="1600" dirty="0" err="1"/>
              <a:t>edema</a:t>
            </a:r>
            <a:r>
              <a:rPr lang="en-GB" sz="1600" dirty="0"/>
              <a:t>, dissecting aortic aneurysm (sharp, tearing back pain), signs of acute heart failure</a:t>
            </a:r>
            <a:r>
              <a:rPr lang="en-GB" sz="1600" dirty="0" smtClean="0"/>
              <a:t>.</a:t>
            </a:r>
          </a:p>
          <a:p>
            <a:endParaRPr lang="en-GB" sz="1600" dirty="0"/>
          </a:p>
          <a:p>
            <a:r>
              <a:rPr lang="en-GB" sz="1600" b="1" dirty="0"/>
              <a:t>Renal &amp; Other</a:t>
            </a:r>
          </a:p>
          <a:p>
            <a:r>
              <a:rPr lang="en-GB" sz="1600" dirty="0"/>
              <a:t>Acute kidney injury (e.g., decreased urine output), nausea, vomiting, epistaxis (nosebleeds), retinal </a:t>
            </a:r>
            <a:r>
              <a:rPr lang="en-GB" sz="1600" dirty="0" err="1"/>
              <a:t>hemorrhages</a:t>
            </a:r>
            <a:r>
              <a:rPr lang="en-GB" sz="1600" dirty="0"/>
              <a:t> or papilledema on </a:t>
            </a:r>
            <a:r>
              <a:rPr lang="en-GB" sz="1600" dirty="0" err="1"/>
              <a:t>fundoscopic</a:t>
            </a:r>
            <a:r>
              <a:rPr lang="en-GB" sz="1600" dirty="0"/>
              <a:t> exam.</a:t>
            </a:r>
          </a:p>
          <a:p>
            <a:endParaRPr lang="en-GB" sz="1600" dirty="0"/>
          </a:p>
        </p:txBody>
      </p:sp>
    </p:spTree>
    <p:extLst>
      <p:ext uri="{BB962C8B-B14F-4D97-AF65-F5344CB8AC3E}">
        <p14:creationId xmlns:p14="http://schemas.microsoft.com/office/powerpoint/2010/main" val="206975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pPr algn="l"/>
            <a:r>
              <a:rPr lang="en-GB" sz="3200" b="1" dirty="0"/>
              <a:t>Initial Assessment &amp; Diagnostic Workup: What to Look For</a:t>
            </a:r>
            <a:br>
              <a:rPr lang="en-GB" sz="3200" b="1" dirty="0"/>
            </a:br>
            <a:endParaRPr lang="en-GB" sz="3200" dirty="0"/>
          </a:p>
        </p:txBody>
      </p:sp>
      <p:sp>
        <p:nvSpPr>
          <p:cNvPr id="3" name="Content Placeholder 2"/>
          <p:cNvSpPr>
            <a:spLocks noGrp="1"/>
          </p:cNvSpPr>
          <p:nvPr>
            <p:ph idx="1"/>
          </p:nvPr>
        </p:nvSpPr>
        <p:spPr/>
        <p:txBody>
          <a:bodyPr>
            <a:normAutofit fontScale="85000" lnSpcReduction="20000"/>
          </a:bodyPr>
          <a:lstStyle/>
          <a:p>
            <a:r>
              <a:rPr lang="en-GB" dirty="0"/>
              <a:t>A thorough and rapid assessment is paramount to determine the presence of target organ damage and guide management.</a:t>
            </a:r>
          </a:p>
          <a:p>
            <a:r>
              <a:rPr lang="en-GB" b="1" dirty="0"/>
              <a:t>Vital Signs:</a:t>
            </a:r>
            <a:r>
              <a:rPr lang="en-GB" dirty="0"/>
              <a:t> Repeated blood pressure measurements in both arms, heart rate, respiratory rate, oxygen saturation.</a:t>
            </a:r>
          </a:p>
          <a:p>
            <a:r>
              <a:rPr lang="en-GB" b="1" dirty="0"/>
              <a:t>Physical Examination:</a:t>
            </a:r>
            <a:r>
              <a:rPr lang="en-GB" dirty="0"/>
              <a:t> Neurological assessment (GCS, focal deficits), cardiovascular exam (heart sounds, murmurs, peripheral pulses), pulmonary exam (crackles, wheezes), abdominal exam, and </a:t>
            </a:r>
            <a:r>
              <a:rPr lang="en-GB" dirty="0" err="1"/>
              <a:t>fundoscopic</a:t>
            </a:r>
            <a:r>
              <a:rPr lang="en-GB" dirty="0"/>
              <a:t> exam for retinal changes.</a:t>
            </a:r>
          </a:p>
          <a:p>
            <a:r>
              <a:rPr lang="en-GB" b="1" dirty="0"/>
              <a:t>Laboratory Tests:</a:t>
            </a:r>
            <a:endParaRPr lang="en-GB" dirty="0"/>
          </a:p>
          <a:p>
            <a:pPr lvl="1"/>
            <a:r>
              <a:rPr lang="en-GB" dirty="0"/>
              <a:t>Complete blood count (CBC)</a:t>
            </a:r>
          </a:p>
          <a:p>
            <a:pPr lvl="1"/>
            <a:r>
              <a:rPr lang="en-GB" dirty="0"/>
              <a:t>Electrolytes, BUN, </a:t>
            </a:r>
            <a:r>
              <a:rPr lang="en-GB" dirty="0" err="1"/>
              <a:t>creatinine</a:t>
            </a:r>
            <a:r>
              <a:rPr lang="en-GB" dirty="0"/>
              <a:t> (renal function)</a:t>
            </a:r>
          </a:p>
          <a:p>
            <a:pPr lvl="1"/>
            <a:r>
              <a:rPr lang="en-GB" dirty="0"/>
              <a:t>Cardiac enzymes (troponin for cardiac ischemia)</a:t>
            </a:r>
          </a:p>
          <a:p>
            <a:pPr lvl="1"/>
            <a:r>
              <a:rPr lang="en-GB" dirty="0"/>
              <a:t>Urinalysis (</a:t>
            </a:r>
            <a:r>
              <a:rPr lang="en-GB" dirty="0" err="1"/>
              <a:t>hematuria</a:t>
            </a:r>
            <a:r>
              <a:rPr lang="en-GB" dirty="0"/>
              <a:t>, proteinuria)</a:t>
            </a:r>
          </a:p>
          <a:p>
            <a:r>
              <a:rPr lang="en-GB" b="1" dirty="0"/>
              <a:t>Imaging:</a:t>
            </a:r>
            <a:r>
              <a:rPr lang="en-GB" dirty="0"/>
              <a:t> Chest X-ray (pulmonary </a:t>
            </a:r>
            <a:r>
              <a:rPr lang="en-GB" dirty="0" err="1"/>
              <a:t>edema</a:t>
            </a:r>
            <a:r>
              <a:rPr lang="en-GB" dirty="0"/>
              <a:t>, aortic dissection), ECG (ischemia, arrhythmias), head CT/MRI (stroke, ICH), depending on suspected organ involvement.</a:t>
            </a:r>
          </a:p>
          <a:p>
            <a:endParaRPr lang="en-GB" dirty="0"/>
          </a:p>
        </p:txBody>
      </p:sp>
    </p:spTree>
    <p:extLst>
      <p:ext uri="{BB962C8B-B14F-4D97-AF65-F5344CB8AC3E}">
        <p14:creationId xmlns:p14="http://schemas.microsoft.com/office/powerpoint/2010/main" val="407807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b="1" dirty="0"/>
              <a:t>Acute Management Principles: Stabilizing the Elderly Patient</a:t>
            </a:r>
            <a:br>
              <a:rPr lang="en-GB" sz="3200" b="1" dirty="0"/>
            </a:br>
            <a:endParaRPr lang="en-GB" sz="3200" dirty="0"/>
          </a:p>
        </p:txBody>
      </p:sp>
      <p:sp>
        <p:nvSpPr>
          <p:cNvPr id="3" name="Content Placeholder 2"/>
          <p:cNvSpPr>
            <a:spLocks noGrp="1"/>
          </p:cNvSpPr>
          <p:nvPr>
            <p:ph idx="1"/>
          </p:nvPr>
        </p:nvSpPr>
        <p:spPr/>
        <p:txBody>
          <a:bodyPr>
            <a:normAutofit fontScale="92500" lnSpcReduction="10000"/>
          </a:bodyPr>
          <a:lstStyle/>
          <a:p>
            <a:r>
              <a:rPr lang="en-GB" b="1" dirty="0"/>
              <a:t>Target Organ Protection</a:t>
            </a:r>
          </a:p>
          <a:p>
            <a:r>
              <a:rPr lang="en-GB" dirty="0"/>
              <a:t>Reduce BP gradually to protect vital organs. For most emergencies, aim for a 10-25% reduction in the first hour, then to 160/100 mmHg over the next 2-6 hours.</a:t>
            </a:r>
          </a:p>
          <a:p>
            <a:r>
              <a:rPr lang="en-GB" b="1" dirty="0"/>
              <a:t>Medication Choice</a:t>
            </a:r>
          </a:p>
          <a:p>
            <a:r>
              <a:rPr lang="en-GB" dirty="0"/>
              <a:t>IV agents (e.g., labetalol, </a:t>
            </a:r>
            <a:r>
              <a:rPr lang="en-GB" dirty="0" err="1"/>
              <a:t>nicardipine</a:t>
            </a:r>
            <a:r>
              <a:rPr lang="en-GB" dirty="0"/>
              <a:t>, </a:t>
            </a:r>
            <a:r>
              <a:rPr lang="en-GB" dirty="0" err="1"/>
              <a:t>esmolol</a:t>
            </a:r>
            <a:r>
              <a:rPr lang="en-GB" dirty="0"/>
              <a:t>) are preferred due to </a:t>
            </a:r>
            <a:r>
              <a:rPr lang="en-GB" dirty="0" err="1"/>
              <a:t>titratability</a:t>
            </a:r>
            <a:r>
              <a:rPr lang="en-GB" dirty="0"/>
              <a:t>. Choose based on suspected organ damage and patient comorbidities, avoiding agents that may worsen existing conditions.</a:t>
            </a:r>
          </a:p>
          <a:p>
            <a:r>
              <a:rPr lang="en-GB" b="1" dirty="0"/>
              <a:t>Careful Monitoring</a:t>
            </a:r>
          </a:p>
          <a:p>
            <a:r>
              <a:rPr lang="en-GB" dirty="0"/>
              <a:t>Continuous BP monitoring, neurological status, and urine output are essential. Adjust medication titration as needed based on patient response and tolerability.</a:t>
            </a:r>
          </a:p>
          <a:p>
            <a:endParaRPr lang="en-GB" dirty="0"/>
          </a:p>
        </p:txBody>
      </p:sp>
    </p:spTree>
    <p:extLst>
      <p:ext uri="{BB962C8B-B14F-4D97-AF65-F5344CB8AC3E}">
        <p14:creationId xmlns:p14="http://schemas.microsoft.com/office/powerpoint/2010/main" val="207773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b="1" dirty="0"/>
              <a:t>Key Takeaways &amp; Resources for Clinicians</a:t>
            </a:r>
            <a:br>
              <a:rPr lang="en-GB" sz="3600" b="1" dirty="0"/>
            </a:br>
            <a:endParaRPr lang="en-GB" sz="3600" dirty="0"/>
          </a:p>
        </p:txBody>
      </p:sp>
      <p:sp>
        <p:nvSpPr>
          <p:cNvPr id="3" name="Content Placeholder 2"/>
          <p:cNvSpPr>
            <a:spLocks noGrp="1"/>
          </p:cNvSpPr>
          <p:nvPr>
            <p:ph idx="1"/>
          </p:nvPr>
        </p:nvSpPr>
        <p:spPr/>
        <p:txBody>
          <a:bodyPr>
            <a:normAutofit/>
          </a:bodyPr>
          <a:lstStyle/>
          <a:p>
            <a:r>
              <a:rPr lang="en-GB" b="1" dirty="0"/>
              <a:t>Differentiate Urgency vs. Emergency</a:t>
            </a:r>
          </a:p>
          <a:p>
            <a:r>
              <a:rPr lang="en-GB" dirty="0"/>
              <a:t>Accurate assessment of target organ damage is paramount.</a:t>
            </a:r>
          </a:p>
          <a:p>
            <a:r>
              <a:rPr lang="en-GB" b="1" dirty="0"/>
              <a:t>Consider Elderly Specifics</a:t>
            </a:r>
          </a:p>
          <a:p>
            <a:r>
              <a:rPr lang="en-GB" dirty="0"/>
              <a:t>Account for comorbidities, </a:t>
            </a:r>
            <a:r>
              <a:rPr lang="en-GB" dirty="0" err="1"/>
              <a:t>polypharmacy</a:t>
            </a:r>
            <a:r>
              <a:rPr lang="en-GB" dirty="0"/>
              <a:t>, and atypical presentations.</a:t>
            </a:r>
          </a:p>
          <a:p>
            <a:r>
              <a:rPr lang="en-GB" b="1" dirty="0"/>
              <a:t>Gradual BP Reduction</a:t>
            </a:r>
          </a:p>
          <a:p>
            <a:r>
              <a:rPr lang="en-GB" dirty="0"/>
              <a:t>Avoid aggressive drops to prevent </a:t>
            </a:r>
            <a:r>
              <a:rPr lang="en-GB" dirty="0" err="1"/>
              <a:t>hypoperfusion</a:t>
            </a:r>
            <a:r>
              <a:rPr lang="en-GB" dirty="0"/>
              <a:t>.</a:t>
            </a:r>
          </a:p>
          <a:p>
            <a:r>
              <a:rPr lang="en-GB" b="1" dirty="0"/>
              <a:t>Focus on Long-Term Prevention</a:t>
            </a:r>
          </a:p>
          <a:p>
            <a:r>
              <a:rPr lang="en-GB" dirty="0"/>
              <a:t>Optimize chronic BP control and holistic patient care.</a:t>
            </a:r>
          </a:p>
          <a:p>
            <a:endParaRPr lang="en-GB" dirty="0"/>
          </a:p>
        </p:txBody>
      </p:sp>
    </p:spTree>
    <p:extLst>
      <p:ext uri="{BB962C8B-B14F-4D97-AF65-F5344CB8AC3E}">
        <p14:creationId xmlns:p14="http://schemas.microsoft.com/office/powerpoint/2010/main" val="299497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Thanks for your attention</a:t>
            </a:r>
            <a:endParaRPr lang="en-GB" dirty="0"/>
          </a:p>
        </p:txBody>
      </p:sp>
    </p:spTree>
    <p:extLst>
      <p:ext uri="{BB962C8B-B14F-4D97-AF65-F5344CB8AC3E}">
        <p14:creationId xmlns:p14="http://schemas.microsoft.com/office/powerpoint/2010/main" val="348794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Hypertension in the Aging Population</a:t>
            </a:r>
            <a:br>
              <a:rPr lang="en-GB" b="1" dirty="0" smtClean="0"/>
            </a:br>
            <a:endParaRPr lang="en-GB" dirty="0"/>
          </a:p>
        </p:txBody>
      </p:sp>
      <p:sp>
        <p:nvSpPr>
          <p:cNvPr id="3" name="Content Placeholder 2"/>
          <p:cNvSpPr>
            <a:spLocks noGrp="1"/>
          </p:cNvSpPr>
          <p:nvPr>
            <p:ph idx="1"/>
          </p:nvPr>
        </p:nvSpPr>
        <p:spPr>
          <a:xfrm>
            <a:off x="5436096" y="1628800"/>
            <a:ext cx="3322712" cy="4277071"/>
          </a:xfrm>
        </p:spPr>
        <p:txBody>
          <a:bodyPr>
            <a:normAutofit/>
          </a:bodyPr>
          <a:lstStyle/>
          <a:p>
            <a:r>
              <a:rPr lang="en-GB" sz="1800" dirty="0" smtClean="0"/>
              <a:t>The prevalence of arterial hypertension and its related complications, including hypertensive crises</a:t>
            </a:r>
            <a:r>
              <a:rPr lang="en-GB" sz="1800" dirty="0"/>
              <a:t> </a:t>
            </a:r>
            <a:r>
              <a:rPr lang="en-GB" sz="1800" dirty="0" smtClean="0"/>
              <a:t>is constantly rising, mainly as the result of the aging of the population, in particular, the increase in the population over 80 years old.</a:t>
            </a:r>
            <a:endParaRPr lang="en-GB"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421" t="19841" r="15890" b="26530"/>
          <a:stretch/>
        </p:blipFill>
        <p:spPr bwMode="auto">
          <a:xfrm>
            <a:off x="971600" y="1700808"/>
            <a:ext cx="3672408" cy="328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86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Changes in BP During the Aging Process: the </a:t>
            </a:r>
            <a:br>
              <a:rPr lang="en-GB" sz="3200" dirty="0" smtClean="0"/>
            </a:br>
            <a:r>
              <a:rPr lang="en-GB" sz="3200" dirty="0" smtClean="0"/>
              <a:t>Role of Arterial Stiffness and Comorbidities</a:t>
            </a:r>
            <a:endParaRPr lang="en-GB" sz="3200" dirty="0"/>
          </a:p>
        </p:txBody>
      </p:sp>
      <p:sp>
        <p:nvSpPr>
          <p:cNvPr id="3" name="Content Placeholder 2"/>
          <p:cNvSpPr>
            <a:spLocks noGrp="1"/>
          </p:cNvSpPr>
          <p:nvPr>
            <p:ph idx="1"/>
          </p:nvPr>
        </p:nvSpPr>
        <p:spPr>
          <a:xfrm>
            <a:off x="457200" y="1628800"/>
            <a:ext cx="3970784" cy="4497363"/>
          </a:xfrm>
        </p:spPr>
        <p:txBody>
          <a:bodyPr>
            <a:normAutofit/>
          </a:bodyPr>
          <a:lstStyle/>
          <a:p>
            <a:r>
              <a:rPr lang="en-GB" sz="1800" b="1" dirty="0" smtClean="0">
                <a:solidFill>
                  <a:srgbClr val="FF0000"/>
                </a:solidFill>
              </a:rPr>
              <a:t>Arterial stiffness </a:t>
            </a:r>
            <a:r>
              <a:rPr lang="en-GB" sz="1800" dirty="0" smtClean="0"/>
              <a:t>is the major cause of </a:t>
            </a:r>
            <a:r>
              <a:rPr lang="en-GB" sz="1800" dirty="0" smtClean="0">
                <a:solidFill>
                  <a:srgbClr val="FF0000"/>
                </a:solidFill>
              </a:rPr>
              <a:t>elevated systolic  BP </a:t>
            </a:r>
            <a:r>
              <a:rPr lang="en-GB" sz="1800" dirty="0" smtClean="0"/>
              <a:t>(SBP) and </a:t>
            </a:r>
            <a:r>
              <a:rPr lang="en-GB" sz="1800" dirty="0" smtClean="0">
                <a:solidFill>
                  <a:srgbClr val="FF0000"/>
                </a:solidFill>
              </a:rPr>
              <a:t>pulse pressure </a:t>
            </a:r>
            <a:r>
              <a:rPr lang="en-GB" sz="1800" dirty="0" smtClean="0"/>
              <a:t>(PP, SBP minus diastolic BP  [DBP]) as well as lower DBP in older adults. </a:t>
            </a:r>
          </a:p>
          <a:p>
            <a:r>
              <a:rPr lang="en-GB" sz="1800" dirty="0" smtClean="0"/>
              <a:t>BP age-related alterations are determinants  of major cardiovascular disease (CVD) events and all-cause mortality.</a:t>
            </a:r>
            <a:endParaRPr lang="en-GB" sz="1800" dirty="0"/>
          </a:p>
        </p:txBody>
      </p:sp>
      <p:pic>
        <p:nvPicPr>
          <p:cNvPr id="2050" name="Picture 2" descr="F:\ikhc\baz amoozi\1-s2.0-S0022282815001261-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297" y="2276872"/>
            <a:ext cx="3949047" cy="252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0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77" t="27381" r="8192" b="23809"/>
          <a:stretch/>
        </p:blipFill>
        <p:spPr bwMode="auto">
          <a:xfrm>
            <a:off x="536817" y="1988840"/>
            <a:ext cx="8331201" cy="357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23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smtClean="0"/>
              <a:t>Impaired BP Homeostasis and Increased BP </a:t>
            </a:r>
            <a:br>
              <a:rPr lang="en-GB" sz="3200" dirty="0" smtClean="0"/>
            </a:br>
            <a:r>
              <a:rPr lang="en-GB" sz="3200" dirty="0" smtClean="0"/>
              <a:t>Variability</a:t>
            </a:r>
            <a:endParaRPr lang="en-GB" sz="3200" dirty="0"/>
          </a:p>
        </p:txBody>
      </p:sp>
      <p:sp>
        <p:nvSpPr>
          <p:cNvPr id="3" name="Content Placeholder 2"/>
          <p:cNvSpPr>
            <a:spLocks noGrp="1"/>
          </p:cNvSpPr>
          <p:nvPr>
            <p:ph idx="1"/>
          </p:nvPr>
        </p:nvSpPr>
        <p:spPr/>
        <p:txBody>
          <a:bodyPr>
            <a:normAutofit/>
          </a:bodyPr>
          <a:lstStyle/>
          <a:p>
            <a:r>
              <a:rPr lang="en-GB" sz="1800" b="1" dirty="0" smtClean="0">
                <a:solidFill>
                  <a:srgbClr val="FF0000"/>
                </a:solidFill>
              </a:rPr>
              <a:t>Orthostatic hypotension  </a:t>
            </a:r>
            <a:r>
              <a:rPr lang="en-GB" sz="1800" dirty="0" smtClean="0"/>
              <a:t>: hypertension, chronic autonomic failure in the context of Parkinson disease and other neurological diseases, polyneuropathy mainly in the context of diabetes mellitus. dehydration and </a:t>
            </a:r>
            <a:r>
              <a:rPr lang="en-GB" sz="1800" dirty="0" err="1" smtClean="0"/>
              <a:t>polypharmacy</a:t>
            </a:r>
            <a:r>
              <a:rPr lang="en-GB" sz="1800" dirty="0" smtClean="0"/>
              <a:t> (especially in case of vasodilators, diuretics, and psychotropic medications).</a:t>
            </a:r>
          </a:p>
          <a:p>
            <a:endParaRPr lang="en-GB" sz="1800" dirty="0"/>
          </a:p>
          <a:p>
            <a:r>
              <a:rPr lang="en-GB" sz="1800" b="1" dirty="0" smtClean="0">
                <a:solidFill>
                  <a:srgbClr val="FF0000"/>
                </a:solidFill>
              </a:rPr>
              <a:t>BP variability </a:t>
            </a:r>
            <a:r>
              <a:rPr lang="en-GB" sz="1800" dirty="0" smtClean="0"/>
              <a:t>: Arterial stiffness is also implicated in the increased variability in BP observed in several other conditions, such as exercise,</a:t>
            </a:r>
            <a:r>
              <a:rPr lang="en-GB" sz="1800" dirty="0"/>
              <a:t> </a:t>
            </a:r>
            <a:r>
              <a:rPr lang="en-GB" sz="1800" dirty="0" smtClean="0"/>
              <a:t>postprandial BP variations (both increase and decrease in BP are exaggerated in individuals with pronounced arterial  stiffness),</a:t>
            </a:r>
            <a:r>
              <a:rPr lang="en-GB" sz="1800" dirty="0"/>
              <a:t> </a:t>
            </a:r>
            <a:r>
              <a:rPr lang="en-GB" sz="1800" dirty="0" smtClean="0"/>
              <a:t>and between-visit BP variability.</a:t>
            </a:r>
            <a:endParaRPr lang="en-GB" sz="1800" dirty="0"/>
          </a:p>
        </p:txBody>
      </p:sp>
    </p:spTree>
    <p:extLst>
      <p:ext uri="{BB962C8B-B14F-4D97-AF65-F5344CB8AC3E}">
        <p14:creationId xmlns:p14="http://schemas.microsoft.com/office/powerpoint/2010/main" val="118700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smtClean="0"/>
              <a:t>Specificities of the Clinical Evaluation in Older </a:t>
            </a:r>
            <a:br>
              <a:rPr lang="en-GB" sz="3200" dirty="0" smtClean="0"/>
            </a:br>
            <a:r>
              <a:rPr lang="en-GB" sz="3200" dirty="0" smtClean="0"/>
              <a:t>Adults With Hypertension</a:t>
            </a:r>
            <a:endParaRPr lang="en-GB" sz="3200" dirty="0"/>
          </a:p>
        </p:txBody>
      </p:sp>
      <p:sp>
        <p:nvSpPr>
          <p:cNvPr id="3" name="Content Placeholder 2"/>
          <p:cNvSpPr>
            <a:spLocks noGrp="1"/>
          </p:cNvSpPr>
          <p:nvPr>
            <p:ph idx="1"/>
          </p:nvPr>
        </p:nvSpPr>
        <p:spPr/>
        <p:txBody>
          <a:bodyPr>
            <a:normAutofit fontScale="77500" lnSpcReduction="20000"/>
          </a:bodyPr>
          <a:lstStyle/>
          <a:p>
            <a:r>
              <a:rPr lang="en-GB" sz="2000" dirty="0" smtClean="0"/>
              <a:t>Managing old patients is highly time-consuming because of several factors: </a:t>
            </a:r>
            <a:r>
              <a:rPr lang="en-GB" sz="2000" dirty="0" smtClean="0">
                <a:solidFill>
                  <a:srgbClr val="FF0000"/>
                </a:solidFill>
              </a:rPr>
              <a:t>complexity of the health condition</a:t>
            </a:r>
            <a:r>
              <a:rPr lang="en-GB" sz="2000" dirty="0" smtClean="0"/>
              <a:t> , </a:t>
            </a:r>
            <a:r>
              <a:rPr lang="en-GB" sz="2000" dirty="0" smtClean="0">
                <a:solidFill>
                  <a:srgbClr val="FF0000"/>
                </a:solidFill>
              </a:rPr>
              <a:t>multiple comorbidities</a:t>
            </a:r>
            <a:r>
              <a:rPr lang="en-GB" sz="2000" dirty="0" smtClean="0"/>
              <a:t>, </a:t>
            </a:r>
            <a:r>
              <a:rPr lang="en-GB" sz="2000" dirty="0" smtClean="0">
                <a:solidFill>
                  <a:srgbClr val="FF0000"/>
                </a:solidFill>
              </a:rPr>
              <a:t>physical and cognitive slowness of older people .</a:t>
            </a:r>
          </a:p>
          <a:p>
            <a:r>
              <a:rPr lang="en-GB" sz="2000" dirty="0" smtClean="0"/>
              <a:t>The diagnosis of hypertension </a:t>
            </a:r>
            <a:r>
              <a:rPr lang="en-GB" sz="2000" dirty="0" smtClean="0">
                <a:solidFill>
                  <a:srgbClr val="FF0000"/>
                </a:solidFill>
              </a:rPr>
              <a:t>should be based on at least 3 different BP measurements, taken on 2 separate office visits .</a:t>
            </a:r>
          </a:p>
          <a:p>
            <a:r>
              <a:rPr lang="en-GB" sz="2000" dirty="0" smtClean="0"/>
              <a:t>The rules of office BP measurements </a:t>
            </a:r>
            <a:r>
              <a:rPr lang="en-GB" sz="2000" dirty="0" smtClean="0">
                <a:solidFill>
                  <a:srgbClr val="FF0000"/>
                </a:solidFill>
              </a:rPr>
              <a:t>are the same as for  younger individuals.</a:t>
            </a:r>
          </a:p>
          <a:p>
            <a:r>
              <a:rPr lang="en-GB" sz="2000" dirty="0" smtClean="0"/>
              <a:t>Secondary (potentially curable) hypertension : abrupt elevation of both SBP and DBP, a sudden deterioration of what was previously well-controlled hypertension, resistant hypertension, or clinical and biological   indications suggestive of a particular form of secondary hypertension,</a:t>
            </a:r>
          </a:p>
          <a:p>
            <a:r>
              <a:rPr lang="en-GB" sz="2000" dirty="0" smtClean="0">
                <a:solidFill>
                  <a:srgbClr val="FF0000"/>
                </a:solidFill>
              </a:rPr>
              <a:t>Medication-related BP elevation</a:t>
            </a:r>
            <a:r>
              <a:rPr lang="en-GB" sz="2000" dirty="0" smtClean="0"/>
              <a:t> should always be investigated : </a:t>
            </a:r>
            <a:r>
              <a:rPr lang="en-GB" sz="2000" dirty="0" err="1" smtClean="0">
                <a:solidFill>
                  <a:srgbClr val="FF0000"/>
                </a:solidFill>
              </a:rPr>
              <a:t>nonsteroid</a:t>
            </a:r>
            <a:r>
              <a:rPr lang="en-GB" sz="2000" dirty="0" smtClean="0">
                <a:solidFill>
                  <a:srgbClr val="FF0000"/>
                </a:solidFill>
              </a:rPr>
              <a:t> anti-inflammatory drugs</a:t>
            </a:r>
            <a:r>
              <a:rPr lang="en-GB" sz="2000" dirty="0" smtClean="0"/>
              <a:t>, </a:t>
            </a:r>
            <a:r>
              <a:rPr lang="en-GB" sz="2000" dirty="0" smtClean="0">
                <a:solidFill>
                  <a:srgbClr val="FF0000"/>
                </a:solidFill>
              </a:rPr>
              <a:t>nasal decongestants</a:t>
            </a:r>
            <a:r>
              <a:rPr lang="en-GB" sz="2000" dirty="0" smtClean="0"/>
              <a:t>, </a:t>
            </a:r>
            <a:r>
              <a:rPr lang="en-GB" sz="2000" dirty="0" smtClean="0">
                <a:solidFill>
                  <a:srgbClr val="FF0000"/>
                </a:solidFill>
              </a:rPr>
              <a:t>corticosteroids</a:t>
            </a:r>
            <a:r>
              <a:rPr lang="en-GB" sz="2000" dirty="0" smtClean="0"/>
              <a:t>, </a:t>
            </a:r>
            <a:r>
              <a:rPr lang="en-GB" sz="2000" dirty="0" smtClean="0">
                <a:solidFill>
                  <a:srgbClr val="FF0000"/>
                </a:solidFill>
              </a:rPr>
              <a:t>hormone replacement therapy, ephedrine-containing supplements.</a:t>
            </a:r>
            <a:endParaRPr lang="en-GB" sz="2000" dirty="0"/>
          </a:p>
        </p:txBody>
      </p:sp>
    </p:spTree>
    <p:extLst>
      <p:ext uri="{BB962C8B-B14F-4D97-AF65-F5344CB8AC3E}">
        <p14:creationId xmlns:p14="http://schemas.microsoft.com/office/powerpoint/2010/main" val="143087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smtClean="0"/>
              <a:t>Guidelines for BP Goals and Therapeutic </a:t>
            </a:r>
            <a:br>
              <a:rPr lang="en-GB" sz="2800" dirty="0" smtClean="0"/>
            </a:br>
            <a:r>
              <a:rPr lang="en-GB" sz="2800" dirty="0" smtClean="0"/>
              <a:t>Strategies in Older Patients With High BP</a:t>
            </a:r>
            <a:endParaRPr lang="en-GB" sz="2800"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33" t="48611" r="50000" b="21627"/>
          <a:stretch/>
        </p:blipFill>
        <p:spPr bwMode="auto">
          <a:xfrm>
            <a:off x="971599" y="1844824"/>
            <a:ext cx="687172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60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01" t="15873" r="9307" b="31548"/>
          <a:stretch/>
        </p:blipFill>
        <p:spPr bwMode="auto">
          <a:xfrm>
            <a:off x="1042360" y="1340768"/>
            <a:ext cx="739535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34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02" t="21626" r="17339" b="29167"/>
          <a:stretch/>
        </p:blipFill>
        <p:spPr bwMode="auto">
          <a:xfrm>
            <a:off x="1625321" y="908720"/>
            <a:ext cx="5858781" cy="515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4942"/>
      </p:ext>
    </p:extLst>
  </p:cSld>
  <p:clrMapOvr>
    <a:masterClrMapping/>
  </p:clrMapOvr>
</p:sld>
</file>

<file path=ppt/theme/theme1.xml><?xml version="1.0" encoding="utf-8"?>
<a:theme xmlns:a="http://schemas.openxmlformats.org/drawingml/2006/main" name="Autum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1762</TotalTime>
  <Words>1057</Words>
  <Application>Microsoft Office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Autumn</vt:lpstr>
      <vt:lpstr>Diagnosing Hypertensive Crises in Elderly Patients A Critical Approach </vt:lpstr>
      <vt:lpstr>Hypertension in the Aging Population </vt:lpstr>
      <vt:lpstr>Changes in BP During the Aging Process: the  Role of Arterial Stiffness and Comorbidities</vt:lpstr>
      <vt:lpstr>PowerPoint Presentation</vt:lpstr>
      <vt:lpstr>Impaired BP Homeostasis and Increased BP  Variability</vt:lpstr>
      <vt:lpstr>Specificities of the Clinical Evaluation in Older  Adults With Hypertension</vt:lpstr>
      <vt:lpstr>Guidelines for BP Goals and Therapeutic  Strategies in Older Patients With High BP</vt:lpstr>
      <vt:lpstr>PowerPoint Presentation</vt:lpstr>
      <vt:lpstr>PowerPoint Presentation</vt:lpstr>
      <vt:lpstr>PowerPoint Presentation</vt:lpstr>
      <vt:lpstr>Understanding Hypertensive Crisis: Urgency vs. Emergency </vt:lpstr>
      <vt:lpstr>Why older adults are at higher risk?</vt:lpstr>
      <vt:lpstr>Recognizing the Red Flags: Symptoms and Signs in Older Adults </vt:lpstr>
      <vt:lpstr>Initial Assessment &amp; Diagnostic Workup: What to Look For </vt:lpstr>
      <vt:lpstr>Acute Management Principles: Stabilizing the Elderly Patient </vt:lpstr>
      <vt:lpstr>Key Takeaways &amp; Resources for Clinicians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somayeh</dc:creator>
  <cp:lastModifiedBy>somayeh</cp:lastModifiedBy>
  <cp:revision>26</cp:revision>
  <dcterms:created xsi:type="dcterms:W3CDTF">2025-08-14T17:20:55Z</dcterms:created>
  <dcterms:modified xsi:type="dcterms:W3CDTF">2025-08-16T20:53:53Z</dcterms:modified>
</cp:coreProperties>
</file>