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708" r:id="rId4"/>
    <p:sldMasterId id="2147483720" r:id="rId5"/>
  </p:sldMasterIdLst>
  <p:sldIdLst>
    <p:sldId id="258" r:id="rId6"/>
    <p:sldId id="260" r:id="rId7"/>
    <p:sldId id="259" r:id="rId8"/>
    <p:sldId id="262" r:id="rId9"/>
    <p:sldId id="266" r:id="rId10"/>
    <p:sldId id="263" r:id="rId11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9" d="100"/>
          <a:sy n="59" d="100"/>
        </p:scale>
        <p:origin x="9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1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4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71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40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76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0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54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00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456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38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480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637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821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757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305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091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334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295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540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1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630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20330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885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09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663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943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2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9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79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003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1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7796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098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14800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7731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74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048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0465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077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8723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507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6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97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912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890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03837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1836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51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9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2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9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45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80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 rtl="0"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60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 rtl="0"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 rtl="0"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9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 rtl="0"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8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 rtl="0"/>
              <a:t>7/16/2025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60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zh.zandieh@uswr.ac.i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1684019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2023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94560"/>
            <a:ext cx="8615680" cy="3444240"/>
          </a:xfrm>
        </p:spPr>
        <p:txBody>
          <a:bodyPr>
            <a:normAutofit/>
          </a:bodyPr>
          <a:lstStyle/>
          <a:p>
            <a:pPr lvl="0">
              <a:buClr>
                <a:srgbClr val="A9A57C"/>
              </a:buClr>
            </a:pPr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Dr. Zhale </a:t>
            </a: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Zandieh</a:t>
            </a:r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sz="1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0">
              <a:buClr>
                <a:srgbClr val="A9A57C"/>
              </a:buClr>
            </a:pPr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Assistant Professor of Geriatric Medicine, MD,</a:t>
            </a:r>
          </a:p>
          <a:p>
            <a:pPr lvl="0">
              <a:buClr>
                <a:srgbClr val="A9A57C"/>
              </a:buClr>
            </a:pPr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Department of Gerontology,</a:t>
            </a:r>
          </a:p>
          <a:p>
            <a:pPr lvl="0">
              <a:buClr>
                <a:srgbClr val="A9A57C"/>
              </a:buClr>
            </a:pPr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University of Social Welfare and Rehabilitation Sciences, Tehran, Iran.</a:t>
            </a:r>
            <a:endParaRPr lang="en-US" sz="1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0">
              <a:buClr>
                <a:srgbClr val="A9A57C"/>
              </a:buClr>
            </a:pPr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E-mail :  </a:t>
            </a:r>
            <a:r>
              <a:rPr lang="en-US" sz="1400" i="1" dirty="0">
                <a:solidFill>
                  <a:srgbClr val="1155CC"/>
                </a:solidFill>
                <a:latin typeface="Times New Roman" panose="02020603050405020304" pitchFamily="18" charset="0"/>
                <a:hlinkClick r:id="rId2"/>
              </a:rPr>
              <a:t>zh.zandieh@uswr.ac.ir</a:t>
            </a:r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endParaRPr lang="en-US" sz="1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0">
              <a:buClr>
                <a:srgbClr val="A9A57C"/>
              </a:buClr>
            </a:pPr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Mob: +98-9188307064</a:t>
            </a:r>
            <a:endParaRPr lang="en-US" sz="1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0" rtl="1">
              <a:spcAft>
                <a:spcPts val="1200"/>
              </a:spcAft>
              <a:buClr>
                <a:srgbClr val="A9A57C"/>
              </a:buClr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US" sz="1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026" name="Picture 2" descr="home fall prevention checklist for older adul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40" y="3141368"/>
            <a:ext cx="4776716" cy="358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7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Balance and Gait Impairments and Falling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 one-third of community-dwelling persons over age 65 fall every year </a:t>
            </a:r>
          </a:p>
          <a:p>
            <a:r>
              <a:rPr lang="en-US" dirty="0"/>
              <a:t>functional and mobility decline 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Three screening questions</a:t>
            </a:r>
            <a:endParaRPr lang="en-US" dirty="0"/>
          </a:p>
          <a:p>
            <a:r>
              <a:rPr lang="en-US" dirty="0"/>
              <a:t> initial visit and annually,</a:t>
            </a:r>
          </a:p>
          <a:p>
            <a:pPr marL="571500" indent="-457200">
              <a:buFont typeface="+mj-lt"/>
              <a:buAutoNum type="arabicPeriod"/>
            </a:pPr>
            <a:r>
              <a:rPr lang="en-US" b="1" dirty="0"/>
              <a:t>“Have you fallen and hurt yourself in the past year?”, </a:t>
            </a:r>
          </a:p>
          <a:p>
            <a:pPr marL="571500" indent="-457200">
              <a:buFont typeface="+mj-lt"/>
              <a:buAutoNum type="arabicPeriod"/>
            </a:pPr>
            <a:r>
              <a:rPr lang="en-US" b="1" dirty="0"/>
              <a:t>“Have you fallen two or more times in the past year?” (the best predictor of falls-related injury), </a:t>
            </a:r>
          </a:p>
          <a:p>
            <a:pPr marL="571500" indent="-457200">
              <a:buFont typeface="+mj-lt"/>
              <a:buAutoNum type="arabicPeriod"/>
            </a:pPr>
            <a:r>
              <a:rPr lang="en-US" b="1" dirty="0"/>
              <a:t> “Do you fear falling because of balance or gait?”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Centers for Disease Control and Prevention’s 12-item Stay Independent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Questionnaire </a:t>
            </a:r>
            <a:r>
              <a:rPr lang="en-US" dirty="0">
                <a:solidFill>
                  <a:srgbClr val="00B0F0"/>
                </a:solidFill>
              </a:rPr>
              <a:t>(http://proptrehab.com/wp-content/uploads/2018/09/document9.pdf) </a:t>
            </a:r>
            <a:r>
              <a:rPr lang="en-US" dirty="0"/>
              <a:t>is also a useful screening tool.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0" y="5114925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39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and gait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Observing patients walking and performing balance maneuvers best assesses balance and gait disorders </a:t>
            </a:r>
          </a:p>
          <a:p>
            <a:r>
              <a:rPr lang="en-US" b="1" dirty="0"/>
              <a:t>ability to maintain a side-by-side, semi-tandem, and full-tandem stance for 10 seconds</a:t>
            </a:r>
          </a:p>
          <a:p>
            <a:r>
              <a:rPr lang="en-US" b="1" dirty="0"/>
              <a:t>resistance to a nudge</a:t>
            </a:r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stability during a 360-degree turn</a:t>
            </a:r>
          </a:p>
          <a:p>
            <a:r>
              <a:rPr lang="en-US" b="1" dirty="0"/>
              <a:t>Quadriceps strength </a:t>
            </a:r>
            <a:r>
              <a:rPr lang="en-US" dirty="0"/>
              <a:t>can be briefly assessed by observing an older person arising from a hard armless chair without the use of his or her hands</a:t>
            </a:r>
          </a:p>
          <a:p>
            <a:r>
              <a:rPr lang="en-US" dirty="0"/>
              <a:t> </a:t>
            </a:r>
            <a:r>
              <a:rPr lang="en-US" b="1" dirty="0"/>
              <a:t>“up and go” test </a:t>
            </a:r>
            <a:r>
              <a:rPr lang="en-US" dirty="0"/>
              <a:t>is a timed measure of the patients’ ability to rise arm chair, walk 3 m (10 </a:t>
            </a:r>
            <a:r>
              <a:rPr lang="en-US" dirty="0" err="1"/>
              <a:t>ft</a:t>
            </a:r>
            <a:r>
              <a:rPr lang="en-US" dirty="0"/>
              <a:t>), turn, walk back, and sit down again; those</a:t>
            </a:r>
            <a:br>
              <a:rPr lang="en-US" dirty="0"/>
            </a:br>
            <a:r>
              <a:rPr lang="en-US" dirty="0"/>
              <a:t>who </a:t>
            </a:r>
            <a:r>
              <a:rPr lang="en-US" b="1" dirty="0"/>
              <a:t>take longer than 20 seconds to complete the test </a:t>
            </a:r>
            <a:r>
              <a:rPr lang="en-US" dirty="0"/>
              <a:t>should receive further evaluation</a:t>
            </a:r>
          </a:p>
          <a:p>
            <a:r>
              <a:rPr lang="en-US" b="1" dirty="0"/>
              <a:t>Gait speed </a:t>
            </a:r>
            <a:r>
              <a:rPr lang="en-US" dirty="0"/>
              <a:t>is also a helpful marker for recurrent falls. Patients who take </a:t>
            </a:r>
            <a:r>
              <a:rPr lang="en-US" b="1" dirty="0"/>
              <a:t>more than 13 seconds to walk 10 m are more likely to have recurrent falls </a:t>
            </a:r>
            <a:br>
              <a:rPr lang="en-US" b="1" dirty="0"/>
            </a:br>
            <a:endParaRPr lang="en-US" b="1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0477" y="0"/>
            <a:ext cx="2038066" cy="152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380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or fear of fall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History( </a:t>
            </a:r>
            <a:r>
              <a:rPr lang="en-US" b="1" dirty="0" err="1"/>
              <a:t>loc</a:t>
            </a:r>
            <a:r>
              <a:rPr lang="en-US" b="1" dirty="0"/>
              <a:t> , palpitation, trauma, ..)</a:t>
            </a:r>
          </a:p>
          <a:p>
            <a:r>
              <a:rPr lang="en-US" b="1" dirty="0"/>
              <a:t>BP, OH</a:t>
            </a:r>
          </a:p>
          <a:p>
            <a:r>
              <a:rPr lang="en-US" b="1" dirty="0"/>
              <a:t>Assistive device</a:t>
            </a:r>
          </a:p>
          <a:p>
            <a:r>
              <a:rPr lang="en-US" b="1" dirty="0"/>
              <a:t>Visual acuity</a:t>
            </a:r>
          </a:p>
          <a:p>
            <a:r>
              <a:rPr lang="en-US" b="1" dirty="0"/>
              <a:t>Drugs (BNZ,  Alcohol,  anti depressant, ..)</a:t>
            </a:r>
          </a:p>
          <a:p>
            <a:r>
              <a:rPr lang="en-US" b="1" dirty="0"/>
              <a:t>Cog</a:t>
            </a:r>
          </a:p>
          <a:p>
            <a:r>
              <a:rPr lang="en-US" b="1" dirty="0"/>
              <a:t>Gait and balance</a:t>
            </a:r>
          </a:p>
          <a:p>
            <a:r>
              <a:rPr lang="en-US" b="1" dirty="0"/>
              <a:t>Neuromuscular sys</a:t>
            </a:r>
          </a:p>
          <a:p>
            <a:r>
              <a:rPr lang="en-US" b="1" dirty="0"/>
              <a:t>Tremor and rigidity</a:t>
            </a:r>
          </a:p>
          <a:p>
            <a:r>
              <a:rPr lang="en-US" b="1" dirty="0"/>
              <a:t>ECG, </a:t>
            </a:r>
            <a:r>
              <a:rPr lang="en-US" b="1" dirty="0" err="1"/>
              <a:t>Holter</a:t>
            </a:r>
            <a:endParaRPr lang="en-US" b="1" dirty="0"/>
          </a:p>
          <a:p>
            <a:r>
              <a:rPr lang="en-US" b="1" dirty="0"/>
              <a:t>BMD</a:t>
            </a:r>
          </a:p>
          <a:p>
            <a:r>
              <a:rPr lang="en-US" b="1" dirty="0"/>
              <a:t>TREATMENT:</a:t>
            </a:r>
          </a:p>
          <a:p>
            <a:r>
              <a:rPr lang="en-US" b="1" dirty="0"/>
              <a:t>Exe, environmental, </a:t>
            </a:r>
            <a:r>
              <a:rPr lang="en-US" b="1" dirty="0" err="1"/>
              <a:t>vit</a:t>
            </a:r>
            <a:r>
              <a:rPr lang="en-US" b="1" dirty="0"/>
              <a:t> D, </a:t>
            </a:r>
            <a:r>
              <a:rPr lang="en-US" b="1" dirty="0" err="1"/>
              <a:t>Ca</a:t>
            </a:r>
            <a:r>
              <a:rPr lang="en-US" b="1" dirty="0"/>
              <a:t>, PT,OT, hip protection</a:t>
            </a:r>
          </a:p>
          <a:p>
            <a:r>
              <a:rPr lang="en-US" b="1" dirty="0"/>
              <a:t>Cardiovascular , neurologist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04" y="84138"/>
            <a:ext cx="3429000" cy="1333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804" y="1417638"/>
            <a:ext cx="3429000" cy="1895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5701" y="3282525"/>
            <a:ext cx="3276103" cy="1600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5701" y="4995438"/>
            <a:ext cx="3276103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02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C:\Users\Admin\Desktop\mfig002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086"/>
            <a:ext cx="11086531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938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137319"/>
            <a:ext cx="10384971" cy="658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851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375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Wingdings</vt:lpstr>
      <vt:lpstr>Adjacency</vt:lpstr>
      <vt:lpstr>1_Adjacency</vt:lpstr>
      <vt:lpstr>2_Adjacency</vt:lpstr>
      <vt:lpstr>4_Adjacency</vt:lpstr>
      <vt:lpstr>5_Adjacency</vt:lpstr>
      <vt:lpstr>Fall 2023  </vt:lpstr>
      <vt:lpstr>Balance and Gait Impairments and Falling  </vt:lpstr>
      <vt:lpstr>Balance and gait</vt:lpstr>
      <vt:lpstr>Fall or fear of fall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Zhale Zandie</cp:lastModifiedBy>
  <cp:revision>5</cp:revision>
  <dcterms:created xsi:type="dcterms:W3CDTF">2023-06-15T10:17:12Z</dcterms:created>
  <dcterms:modified xsi:type="dcterms:W3CDTF">2025-07-16T18:42:14Z</dcterms:modified>
</cp:coreProperties>
</file>