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31"/>
  </p:notesMasterIdLst>
  <p:sldIdLst>
    <p:sldId id="256" r:id="rId2"/>
    <p:sldId id="507" r:id="rId3"/>
    <p:sldId id="515" r:id="rId4"/>
    <p:sldId id="511" r:id="rId5"/>
    <p:sldId id="591" r:id="rId6"/>
    <p:sldId id="601" r:id="rId7"/>
    <p:sldId id="640" r:id="rId8"/>
    <p:sldId id="609" r:id="rId9"/>
    <p:sldId id="610" r:id="rId10"/>
    <p:sldId id="611" r:id="rId11"/>
    <p:sldId id="630" r:id="rId12"/>
    <p:sldId id="623" r:id="rId13"/>
    <p:sldId id="629" r:id="rId14"/>
    <p:sldId id="628" r:id="rId15"/>
    <p:sldId id="644" r:id="rId16"/>
    <p:sldId id="635" r:id="rId17"/>
    <p:sldId id="636" r:id="rId18"/>
    <p:sldId id="637" r:id="rId19"/>
    <p:sldId id="643" r:id="rId20"/>
    <p:sldId id="642" r:id="rId21"/>
    <p:sldId id="639" r:id="rId22"/>
    <p:sldId id="618" r:id="rId23"/>
    <p:sldId id="617" r:id="rId24"/>
    <p:sldId id="613" r:id="rId25"/>
    <p:sldId id="533" r:id="rId26"/>
    <p:sldId id="631" r:id="rId27"/>
    <p:sldId id="589" r:id="rId28"/>
    <p:sldId id="634" r:id="rId29"/>
    <p:sldId id="510" r:id="rId3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savi" initials="m" lastIdx="3" clrIdx="0">
    <p:extLst>
      <p:ext uri="{19B8F6BF-5375-455C-9EA6-DF929625EA0E}">
        <p15:presenceInfo xmlns:p15="http://schemas.microsoft.com/office/powerpoint/2012/main" userId="mosav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05" autoAdjust="0"/>
    <p:restoredTop sz="75654" autoAdjust="0"/>
  </p:normalViewPr>
  <p:slideViewPr>
    <p:cSldViewPr snapToGrid="0">
      <p:cViewPr varScale="1">
        <p:scale>
          <a:sx n="84" d="100"/>
          <a:sy n="84" d="100"/>
        </p:scale>
        <p:origin x="112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7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EBA34F-945D-4622-957F-5B31CB124C62}" type="datetimeFigureOut">
              <a:rPr lang="en-US"/>
              <a:pPr>
                <a:defRPr/>
              </a:pPr>
              <a:t>7/17/2025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fld id="{C0E35BCC-F964-4CE4-A206-52170A5D41FC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539307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35BCC-F964-4CE4-A206-52170A5D41FC}" type="slidenum">
              <a:rPr lang="en-US" altLang="fa-IR" smtClean="0"/>
              <a:pPr/>
              <a:t>1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388159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35BCC-F964-4CE4-A206-52170A5D41FC}" type="slidenum">
              <a:rPr lang="en-US" altLang="fa-IR" smtClean="0"/>
              <a:pPr/>
              <a:t>27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59114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35BCC-F964-4CE4-A206-52170A5D41FC}" type="slidenum">
              <a:rPr lang="en-US" altLang="fa-IR" smtClean="0"/>
              <a:pPr/>
              <a:t>4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18351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35BCC-F964-4CE4-A206-52170A5D41FC}" type="slidenum">
              <a:rPr lang="en-US" altLang="fa-IR" smtClean="0"/>
              <a:pPr/>
              <a:t>8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61509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35BCC-F964-4CE4-A206-52170A5D41FC}" type="slidenum">
              <a:rPr lang="en-US" altLang="fa-IR" smtClean="0"/>
              <a:pPr/>
              <a:t>9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577491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35BCC-F964-4CE4-A206-52170A5D41FC}" type="slidenum">
              <a:rPr lang="en-US" altLang="fa-IR" smtClean="0"/>
              <a:pPr/>
              <a:t>10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475608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35BCC-F964-4CE4-A206-52170A5D41FC}" type="slidenum">
              <a:rPr lang="en-US" altLang="fa-IR" smtClean="0"/>
              <a:pPr/>
              <a:t>15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140498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35BCC-F964-4CE4-A206-52170A5D41FC}" type="slidenum">
              <a:rPr lang="en-US" altLang="fa-IR" smtClean="0"/>
              <a:pPr/>
              <a:t>17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690037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35BCC-F964-4CE4-A206-52170A5D41FC}" type="slidenum">
              <a:rPr lang="en-US" altLang="fa-IR" smtClean="0"/>
              <a:pPr/>
              <a:t>20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383473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35BCC-F964-4CE4-A206-52170A5D41FC}" type="slidenum">
              <a:rPr lang="en-US" altLang="fa-IR" smtClean="0"/>
              <a:pPr/>
              <a:t>26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36671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sp>
          <p:nvSpPr>
            <p:cNvPr id="8" name="Oval 7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9793270" y="4568607"/>
              <a:ext cx="865041" cy="865039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a-IR" altLang="fa-IR"/>
            </a:p>
          </p:txBody>
        </p:sp>
      </p:grpSp>
      <p:pic>
        <p:nvPicPr>
          <p:cNvPr id="10" name="Picture 16" descr="armjmerc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1093450" y="230188"/>
            <a:ext cx="8445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A281A-00F0-44A2-B198-2DC6FEF498C9}" type="datetime1">
              <a:rPr lang="en-US"/>
              <a:pPr>
                <a:defRPr/>
              </a:pPr>
              <a:t>7/17/2025</a:t>
            </a:fld>
            <a:endParaRPr lang="en-US"/>
          </a:p>
        </p:txBody>
      </p:sp>
      <p:sp>
        <p:nvSpPr>
          <p:cNvPr id="12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75F12C-3ADA-4EEC-A676-624EA36A13D5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13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7FAEB-DB77-4885-879C-075F0A4036C3}" type="datetime1">
              <a:rPr lang="en-US"/>
              <a:pPr>
                <a:defRPr/>
              </a:pPr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B5986-075B-45B5-8C06-01F3285DD55D}" type="slidenum">
              <a:rPr lang="en-US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0A389-334E-4744-A53C-EDA51B9F2BCF}" type="datetime1">
              <a:rPr lang="en-US"/>
              <a:pPr>
                <a:defRPr/>
              </a:pPr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E2642-F22B-4D65-92CB-B49A15F183F2}" type="slidenum">
              <a:rPr lang="en-US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C5C6-2993-49FA-8B6E-2F876FC5378E}" type="datetime1">
              <a:rPr lang="en-US"/>
              <a:pPr>
                <a:defRPr/>
              </a:pPr>
              <a:t>7/17/2025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6DAEDC-0799-43A8-B1E8-5ACB359F1E9E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7300913" y="6272213"/>
            <a:ext cx="41894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896938" y="2325688"/>
            <a:ext cx="1081087" cy="1081087"/>
            <a:chOff x="9685338" y="4460675"/>
            <a:chExt cx="1080904" cy="1080902"/>
          </a:xfrm>
        </p:grpSpPr>
        <p:sp>
          <p:nvSpPr>
            <p:cNvPr id="6" name="Oval 5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9793270" y="4568607"/>
              <a:ext cx="865041" cy="865039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a-IR" altLang="fa-IR"/>
            </a:p>
          </p:txBody>
        </p:sp>
      </p:grpSp>
      <p:pic>
        <p:nvPicPr>
          <p:cNvPr id="8" name="Picture 14" descr="armjmerc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1093450" y="230188"/>
            <a:ext cx="8445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138" y="6272213"/>
            <a:ext cx="2644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45038-3816-4C16-8596-4489BE594BAA}" type="datetime1">
              <a:rPr lang="en-US"/>
              <a:pPr>
                <a:defRPr/>
              </a:pPr>
              <a:t>7/17/2025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813" y="6272213"/>
            <a:ext cx="6327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3" y="2506663"/>
            <a:ext cx="1189037" cy="719137"/>
          </a:xfrm>
        </p:spPr>
        <p:txBody>
          <a:bodyPr/>
          <a:lstStyle>
            <a:lvl1pPr>
              <a:defRPr sz="2800"/>
            </a:lvl1pPr>
          </a:lstStyle>
          <a:p>
            <a:fld id="{E62D238F-F8AB-4EED-B0B5-4DFC283B4EFC}" type="slidenum">
              <a:rPr lang="en-US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E402-7940-46FA-822F-F62CEE454FF5}" type="datetime1">
              <a:rPr lang="en-US"/>
              <a:pPr>
                <a:defRPr/>
              </a:pPr>
              <a:t>7/17/2025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07918-7575-45C1-BE13-365A2509D843}" type="slidenum">
              <a:rPr lang="en-US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254E8-6F74-451F-B355-28D6EDF85CA2}" type="datetime1">
              <a:rPr lang="en-US"/>
              <a:pPr>
                <a:defRPr/>
              </a:pPr>
              <a:t>7/17/2025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7C506-EA75-49E2-AE21-A2CF78BA7D88}" type="slidenum">
              <a:rPr lang="en-US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F9E87-2DDF-4904-809D-1567B3051511}" type="datetime1">
              <a:rPr lang="en-US"/>
              <a:pPr>
                <a:defRPr/>
              </a:pPr>
              <a:t>7/17/2025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1BE20-E7FC-4FB7-B7C3-BA6349433940}" type="slidenum">
              <a:rPr lang="en-US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673A3-F88E-484B-98BC-6115EB7FC297}" type="datetime1">
              <a:rPr lang="en-US"/>
              <a:pPr>
                <a:defRPr/>
              </a:pPr>
              <a:t>7/17/2025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C2D48-EF38-4CC8-944F-EC64A47D15B6}" type="slidenum">
              <a:rPr lang="en-US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6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a-IR" altLang="fa-IR"/>
            </a:p>
          </p:txBody>
        </p:sp>
      </p:grpSp>
      <p:pic>
        <p:nvPicPr>
          <p:cNvPr id="9" name="Picture 14" descr="armjmerc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1093450" y="230188"/>
            <a:ext cx="8445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6B523-617A-411E-943F-ABC4C803EA0A}" type="datetime1">
              <a:rPr lang="en-US"/>
              <a:pPr>
                <a:defRPr/>
              </a:pPr>
              <a:t>7/17/2025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B83C6-CAE1-4726-8134-34B4E452AC1D}" type="slidenum">
              <a:rPr lang="en-US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7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6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a-IR" altLang="fa-IR"/>
            </a:p>
          </p:txBody>
        </p:sp>
      </p:grpSp>
      <p:pic>
        <p:nvPicPr>
          <p:cNvPr id="9" name="Picture 14" descr="armjmerc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1093450" y="230188"/>
            <a:ext cx="8445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2DE9C-AA9D-4CA6-B9FD-B292D3430715}" type="datetime1">
              <a:rPr lang="en-US"/>
              <a:pPr>
                <a:defRPr/>
              </a:pPr>
              <a:t>7/17/2025</a:t>
            </a:fld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94E76B-9E06-45CA-BDD4-2B950F7895AE}" type="slidenum">
              <a:rPr lang="en-US" altLang="fa-IR"/>
              <a:pPr/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9975" y="2120900"/>
            <a:ext cx="100584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0613" y="6272213"/>
            <a:ext cx="327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6E2D30-CC9F-4777-84D8-486AE44B44F3}" type="datetime1">
              <a:rPr lang="en-US"/>
              <a:pPr>
                <a:defRPr/>
              </a:pPr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48538" y="6272213"/>
            <a:ext cx="4132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6" name="Oval 8"/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a-IR" altLang="fa-IR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0938" y="6272213"/>
            <a:ext cx="6397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Rockwell Condensed" pitchFamily="18" charset="0"/>
              </a:defRPr>
            </a:lvl1pPr>
          </a:lstStyle>
          <a:p>
            <a:fld id="{FB7AC94A-F4A5-4EA8-8661-ADA95E1EFCB2}" type="slidenum">
              <a:rPr lang="en-US" altLang="fa-IR"/>
              <a:pPr/>
              <a:t>‹#›</a:t>
            </a:fld>
            <a:endParaRPr lang="en-US" altLang="fa-IR"/>
          </a:p>
        </p:txBody>
      </p:sp>
      <p:pic>
        <p:nvPicPr>
          <p:cNvPr id="1032" name="Picture 9" descr="armjmerc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1093450" y="230188"/>
            <a:ext cx="8445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0" r:id="rId4"/>
    <p:sldLayoutId id="2147483951" r:id="rId5"/>
    <p:sldLayoutId id="2147483952" r:id="rId6"/>
    <p:sldLayoutId id="2147483953" r:id="rId7"/>
    <p:sldLayoutId id="2147483959" r:id="rId8"/>
    <p:sldLayoutId id="2147483960" r:id="rId9"/>
    <p:sldLayoutId id="2147483954" r:id="rId10"/>
    <p:sldLayoutId id="2147483955" r:id="rId11"/>
  </p:sldLayoutIdLst>
  <p:hf sldNum="0" hdr="0" dt="0"/>
  <p:txStyles>
    <p:titleStyle>
      <a:lvl1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kern="1200" cap="all">
          <a:blipFill>
            <a:blip r:embed="rId15"/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2pPr>
      <a:lvl3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3pPr>
      <a:lvl4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4pPr>
      <a:lvl5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5pPr>
      <a:lvl6pPr marL="457200" algn="l" rtl="1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6pPr>
      <a:lvl7pPr marL="914400" algn="l" rtl="1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7pPr>
      <a:lvl8pPr marL="1371600" algn="l" rtl="1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8pPr>
      <a:lvl9pPr marL="1828800" algn="l" rtl="1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9pPr>
    </p:titleStyle>
    <p:bodyStyle>
      <a:lvl1pPr marL="182563" indent="-182563" algn="r" rtl="1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r" rtl="1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r" rtl="1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r" rtl="1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r" rtl="1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2367127/" TargetMode="External"/><Relationship Id="rId2" Type="http://schemas.openxmlformats.org/officeDocument/2006/relationships/hyperlink" Target="https://www.cdc.gov/falls/data-research/facts-stats/index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37433427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12004857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juryprevention.bmj.com/content/26/Suppl_2/i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juryprevention.bmj.com/content/26/Suppl_2/i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njuryprevention.bmj.com/content/26/Suppl_2/i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eat.sums.ac.ir/article_50137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hw.gov.au/reports/injury/fall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tyandquality.gov.au/our-work/falls-prevention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afetyandquality.gov.a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playlist?list=PLQAZ8cBTWL3G0HqDNUKLHSY9Vk8mzz_dm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jwph.ir/browse.php?a_id=1509&amp;sid=1&amp;slc_lang=e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400" y="1460474"/>
            <a:ext cx="10007600" cy="3035808"/>
          </a:xfrm>
        </p:spPr>
        <p:txBody>
          <a:bodyPr>
            <a:noAutofit/>
          </a:bodyPr>
          <a:lstStyle/>
          <a:p>
            <a:pPr algn="ctr" rtl="0"/>
            <a:r>
              <a:rPr lang="en-US" sz="6000" dirty="0"/>
              <a:t>fall in Older Adults</a:t>
            </a:r>
            <a:r>
              <a:rPr lang="en-US" sz="4000" dirty="0"/>
              <a:t> </a:t>
            </a:r>
            <a:r>
              <a:rPr lang="en-US" sz="6000" dirty="0"/>
              <a:t>Epidemiology &amp; </a:t>
            </a:r>
            <a:r>
              <a:rPr lang="en-US" sz="4000" dirty="0"/>
              <a:t>Burden of disease </a:t>
            </a:r>
          </a:p>
        </p:txBody>
      </p:sp>
      <p:sp>
        <p:nvSpPr>
          <p:cNvPr id="32771" name="Subtitle 2"/>
          <p:cNvSpPr>
            <a:spLocks noGrp="1"/>
          </p:cNvSpPr>
          <p:nvPr>
            <p:ph type="subTitle" idx="1"/>
          </p:nvPr>
        </p:nvSpPr>
        <p:spPr>
          <a:xfrm>
            <a:off x="417012" y="4565244"/>
            <a:ext cx="8019622" cy="2197354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lvl="0"/>
            <a:r>
              <a:rPr lang="en-US" altLang="fa-IR" sz="2800" b="1" dirty="0" err="1">
                <a:solidFill>
                  <a:prstClr val="black"/>
                </a:solidFill>
              </a:rPr>
              <a:t>Batool</a:t>
            </a:r>
            <a:r>
              <a:rPr lang="en-US" altLang="fa-IR" sz="2800" b="1" dirty="0">
                <a:solidFill>
                  <a:prstClr val="black"/>
                </a:solidFill>
              </a:rPr>
              <a:t> Mousavi, MD, MPH, </a:t>
            </a:r>
          </a:p>
          <a:p>
            <a:pPr lvl="0"/>
            <a:r>
              <a:rPr lang="en-US" altLang="fa-IR" sz="2800" b="1" dirty="0">
                <a:solidFill>
                  <a:prstClr val="black"/>
                </a:solidFill>
              </a:rPr>
              <a:t>Community and preventive medicine</a:t>
            </a:r>
          </a:p>
          <a:p>
            <a:pPr lvl="0"/>
            <a:r>
              <a:rPr lang="en-US" altLang="fa-IR" b="1" dirty="0" err="1"/>
              <a:t>Janbazan</a:t>
            </a:r>
            <a:r>
              <a:rPr lang="en-US" altLang="fa-IR" b="1" dirty="0"/>
              <a:t> Medical and Engineering Research Center (JMERC)</a:t>
            </a:r>
          </a:p>
          <a:p>
            <a:pPr rtl="0"/>
            <a:r>
              <a:rPr lang="en-US" sz="2400" b="1" dirty="0">
                <a:latin typeface="Times New Roman" panose="02020603050405020304" pitchFamily="18" charset="0"/>
                <a:cs typeface="+mj-cs"/>
              </a:rPr>
              <a:t>Day: </a:t>
            </a:r>
            <a:r>
              <a:rPr lang="fa-IR" sz="2400" b="1" dirty="0">
                <a:latin typeface="Times New Roman" panose="02020603050405020304" pitchFamily="18" charset="0"/>
                <a:cs typeface="+mj-cs"/>
              </a:rPr>
              <a:t>26- تیرماه -1404</a:t>
            </a:r>
            <a:r>
              <a:rPr lang="en-US" sz="2400" b="1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+mj-cs"/>
              </a:rPr>
              <a:t>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17-July-2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025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+mj-cs"/>
              </a:rPr>
              <a:t>)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+mj-cs"/>
              </a:rPr>
              <a:t>Time:  9:00-12:00</a:t>
            </a:r>
          </a:p>
          <a:p>
            <a:pPr lvl="0"/>
            <a:endParaRPr lang="en-US" altLang="fa-IR" b="1" dirty="0">
              <a:solidFill>
                <a:srgbClr val="00B050"/>
              </a:solidFill>
            </a:endParaRPr>
          </a:p>
          <a:p>
            <a:pPr eaLnBrk="1" hangingPunct="1"/>
            <a:endParaRPr lang="fa-IR" altLang="fa-I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Janbazan</a:t>
            </a:r>
            <a:r>
              <a:rPr lang="en-US" dirty="0"/>
              <a:t> Medical and Engineering Research Center (JMERC)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70233"/>
            <a:ext cx="939800" cy="9629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3404" y="172007"/>
            <a:ext cx="10058400" cy="756783"/>
          </a:xfrm>
        </p:spPr>
        <p:txBody>
          <a:bodyPr>
            <a:normAutofit fontScale="90000"/>
          </a:bodyPr>
          <a:lstStyle/>
          <a:p>
            <a:r>
              <a:rPr lang="en-US" dirty="0"/>
              <a:t>GBD:1990-2019 (age +75):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fall in top 8 </a:t>
            </a:r>
            <a:endParaRPr lang="fa-I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843" y="6581001"/>
            <a:ext cx="112470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Lancet 2020</a:t>
            </a:r>
            <a:r>
              <a:rPr lang="en-US" sz="1200" dirty="0">
                <a:solidFill>
                  <a:srgbClr val="0070C0"/>
                </a:solidFill>
              </a:rPr>
              <a:t>; 396: 1204–22. chrome-extension://</a:t>
            </a:r>
            <a:r>
              <a:rPr lang="en-US" sz="1200" dirty="0" err="1">
                <a:solidFill>
                  <a:srgbClr val="0070C0"/>
                </a:solidFill>
              </a:rPr>
              <a:t>efaidnbmnnnibpcajpcglclefindmkaj</a:t>
            </a:r>
            <a:r>
              <a:rPr lang="en-US" sz="1200" dirty="0">
                <a:solidFill>
                  <a:srgbClr val="0070C0"/>
                </a:solidFill>
              </a:rPr>
              <a:t>/https://www.thelancet.com/pdfs/journals/lancet/PIIS0140-6736(20)30925-9.pdf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64" y="1094600"/>
            <a:ext cx="11385822" cy="5542738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6003802">
            <a:off x="4223978" y="2679219"/>
            <a:ext cx="267814" cy="6027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Down Arrow 8"/>
          <p:cNvSpPr/>
          <p:nvPr/>
        </p:nvSpPr>
        <p:spPr>
          <a:xfrm rot="16003802">
            <a:off x="101664" y="3421368"/>
            <a:ext cx="320357" cy="3327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1507" y="116075"/>
            <a:ext cx="2208724" cy="97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6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0078" y="212415"/>
            <a:ext cx="5017316" cy="691468"/>
          </a:xfrm>
        </p:spPr>
        <p:txBody>
          <a:bodyPr>
            <a:noAutofit/>
          </a:bodyPr>
          <a:lstStyle/>
          <a:p>
            <a:pPr rtl="0"/>
            <a:r>
              <a:rPr lang="en-US" sz="4000" dirty="0">
                <a:solidFill>
                  <a:srgbClr val="0070C0"/>
                </a:solidFill>
              </a:rPr>
              <a:t>Deaths from falls - 2021</a:t>
            </a:r>
            <a:endParaRPr lang="fa-IR" sz="40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15" y="1827213"/>
            <a:ext cx="11382375" cy="4810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502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1200" dirty="0"/>
              <a:t>https://ourworldindata.org/grapher/deaths-from-falls-gbd?time=2021</a:t>
            </a:r>
          </a:p>
        </p:txBody>
      </p:sp>
      <p:sp>
        <p:nvSpPr>
          <p:cNvPr id="7" name="Rectangle 6"/>
          <p:cNvSpPr/>
          <p:nvPr/>
        </p:nvSpPr>
        <p:spPr>
          <a:xfrm>
            <a:off x="5437188" y="9038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WHO: Injuries responsible for: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10% of global deaths and 16% of disabilities</a:t>
            </a:r>
            <a:endParaRPr lang="fa-I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1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1518" y="1371600"/>
            <a:ext cx="10058400" cy="4781005"/>
          </a:xfrm>
        </p:spPr>
        <p:txBody>
          <a:bodyPr/>
          <a:lstStyle/>
          <a:p>
            <a:pPr algn="l" rtl="0"/>
            <a:r>
              <a:rPr lang="en-US" b="1" dirty="0"/>
              <a:t>25-35%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age&gt;65</a:t>
            </a:r>
            <a:r>
              <a:rPr lang="en-US" dirty="0"/>
              <a:t> falls each year,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but less than half tell their doctor:</a:t>
            </a:r>
            <a:r>
              <a:rPr lang="en-US" dirty="0"/>
              <a:t> restricted activity for at least 1 to few days- get around, daily activities, or live on their own.</a:t>
            </a:r>
          </a:p>
          <a:p>
            <a:pPr algn="l" rtl="0"/>
            <a:r>
              <a:rPr lang="en-US" b="1" dirty="0"/>
              <a:t>32-42% </a:t>
            </a:r>
            <a:r>
              <a:rPr lang="en-US" dirty="0"/>
              <a:t>for those </a:t>
            </a:r>
            <a:r>
              <a:rPr lang="en-US" b="1" dirty="0"/>
              <a:t>over 70 years </a:t>
            </a:r>
            <a:r>
              <a:rPr lang="en-US" dirty="0"/>
              <a:t>of age</a:t>
            </a:r>
          </a:p>
          <a:p>
            <a:pPr algn="l" rtl="0"/>
            <a:r>
              <a:rPr lang="en-US" b="1" dirty="0"/>
              <a:t>%10 </a:t>
            </a:r>
            <a:r>
              <a:rPr lang="en-US" dirty="0"/>
              <a:t>of falls results in an injury: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need healthcare system </a:t>
            </a:r>
            <a:r>
              <a:rPr lang="en-US" dirty="0"/>
              <a:t>with restrict activities</a:t>
            </a:r>
          </a:p>
          <a:p>
            <a:pPr algn="l" rtl="0"/>
            <a:r>
              <a:rPr lang="en-US" dirty="0"/>
              <a:t>In 2019, </a:t>
            </a:r>
          </a:p>
          <a:p>
            <a:pPr lvl="1" algn="l" rtl="0"/>
            <a:r>
              <a:rPr lang="en-US" dirty="0"/>
              <a:t>88% of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emergency department visits and hospitalizations for hip fractures </a:t>
            </a:r>
          </a:p>
          <a:p>
            <a:pPr lvl="1" algn="l" rtl="0"/>
            <a:r>
              <a:rPr lang="en-US" dirty="0"/>
              <a:t>83% percent of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hip fracture deaths </a:t>
            </a:r>
            <a:r>
              <a:rPr lang="en-US" dirty="0"/>
              <a:t>were caused by falls.</a:t>
            </a:r>
          </a:p>
          <a:p>
            <a:pPr algn="l" rtl="0"/>
            <a:r>
              <a:rPr lang="en-US" sz="2400" b="1" dirty="0"/>
              <a:t>“Silent epidemic or older adults with TBI”: </a:t>
            </a:r>
            <a:r>
              <a:rPr lang="en-US" dirty="0"/>
              <a:t>Falls are the leading cause of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traumatic brain injuries </a:t>
            </a:r>
            <a:r>
              <a:rPr lang="en-US" dirty="0"/>
              <a:t>TBI for older adults 51%. </a:t>
            </a:r>
          </a:p>
          <a:p>
            <a:pPr algn="l" rt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Post fall syndrome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dirty="0"/>
              <a:t>Falling once doubles the chances of falling again- even if they're not injured-… so….. person to cut down everyday activities……then….less active and so become weaker and ……… higher chances of falling.</a:t>
            </a:r>
          </a:p>
          <a:p>
            <a:pPr marL="0" indent="0" algn="l" rtl="0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9346" y="392748"/>
            <a:ext cx="7956459" cy="65228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Facts About older adults Falls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743" y="627221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1100" dirty="0">
                <a:hlinkClick r:id="rId2"/>
              </a:rPr>
              <a:t>https://www.cdc.gov/falls/data-research/facts-stats/index.html</a:t>
            </a:r>
            <a:endParaRPr lang="en-US" sz="1100" dirty="0"/>
          </a:p>
          <a:p>
            <a:r>
              <a:rPr lang="en-US" sz="1100" dirty="0">
                <a:hlinkClick r:id="rId3"/>
              </a:rPr>
              <a:t>https://pmc.ncbi.nlm.nih.gov/articles/PMC2367127/</a:t>
            </a:r>
            <a:r>
              <a:rPr lang="en-US" sz="1100" dirty="0"/>
              <a:t>  </a:t>
            </a:r>
            <a:endParaRPr lang="fa-IR" sz="1100" dirty="0"/>
          </a:p>
        </p:txBody>
      </p:sp>
    </p:spTree>
    <p:extLst>
      <p:ext uri="{BB962C8B-B14F-4D97-AF65-F5344CB8AC3E}">
        <p14:creationId xmlns:p14="http://schemas.microsoft.com/office/powerpoint/2010/main" val="1871590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15FDB-7403-CED2-5457-DBD85B0E5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D910DE-F2DA-8EE9-84AF-88DC478EB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65" y="1064029"/>
            <a:ext cx="11348950" cy="5221469"/>
          </a:xfrm>
        </p:spPr>
        <p:txBody>
          <a:bodyPr/>
          <a:lstStyle/>
          <a:p>
            <a:pPr algn="l" rtl="0"/>
            <a:r>
              <a:rPr lang="en-US" b="1" dirty="0"/>
              <a:t>45% to 75%</a:t>
            </a:r>
            <a:r>
              <a:rPr lang="en-US" dirty="0"/>
              <a:t>  residents fall annually</a:t>
            </a:r>
          </a:p>
          <a:p>
            <a:pPr algn="l" rtl="0"/>
            <a:r>
              <a:rPr lang="en-US" b="1" dirty="0"/>
              <a:t>50%</a:t>
            </a:r>
            <a:r>
              <a:rPr lang="en-US" dirty="0"/>
              <a:t> of residents who experienced falls with injury have a form of dementia</a:t>
            </a:r>
          </a:p>
          <a:p>
            <a:pPr algn="l" rtl="0"/>
            <a:r>
              <a:rPr lang="en-US" dirty="0"/>
              <a:t>24% Muscle weakness and gait problems, cannot walk on their own</a:t>
            </a:r>
          </a:p>
          <a:p>
            <a:pPr algn="l" rtl="0"/>
            <a:r>
              <a:rPr lang="en-US" b="1" dirty="0"/>
              <a:t>81%</a:t>
            </a:r>
            <a:r>
              <a:rPr lang="en-US" dirty="0"/>
              <a:t> of falls with injury occur in a resident’s own room</a:t>
            </a:r>
          </a:p>
          <a:p>
            <a:pPr algn="l" rtl="0"/>
            <a:r>
              <a:rPr lang="en-US" b="1" dirty="0"/>
              <a:t>72%</a:t>
            </a:r>
            <a:r>
              <a:rPr lang="en-US" dirty="0"/>
              <a:t> involve walkers or wheelchairs</a:t>
            </a:r>
          </a:p>
          <a:p>
            <a:pPr algn="l" rtl="0"/>
            <a:r>
              <a:rPr lang="en-US" dirty="0"/>
              <a:t>50-70% happen when </a:t>
            </a:r>
            <a:r>
              <a:rPr lang="en-US" b="1" dirty="0"/>
              <a:t>getting out of bed</a:t>
            </a:r>
            <a:r>
              <a:rPr lang="en-US" dirty="0"/>
              <a:t> or getting up </a:t>
            </a:r>
            <a:r>
              <a:rPr lang="en-US" b="1" dirty="0"/>
              <a:t>from a chair</a:t>
            </a:r>
          </a:p>
          <a:p>
            <a:pPr algn="l" rtl="0"/>
            <a:r>
              <a:rPr lang="en-US" dirty="0"/>
              <a:t>Injury happen during </a:t>
            </a:r>
            <a:r>
              <a:rPr lang="en-US" b="1" dirty="0"/>
              <a:t>mealtimes and afternoon/evening</a:t>
            </a:r>
          </a:p>
          <a:p>
            <a:pPr algn="l" rtl="0"/>
            <a:r>
              <a:rPr lang="en-US" b="1" dirty="0"/>
              <a:t>10%</a:t>
            </a:r>
            <a:r>
              <a:rPr lang="en-US" dirty="0"/>
              <a:t> falls result in </a:t>
            </a:r>
            <a:r>
              <a:rPr lang="en-US" b="1" dirty="0"/>
              <a:t>serious injury</a:t>
            </a:r>
            <a:endParaRPr lang="en-US" dirty="0"/>
          </a:p>
          <a:p>
            <a:pPr lvl="0" algn="l" rtl="0"/>
            <a:r>
              <a:rPr lang="en-US" b="1" dirty="0">
                <a:solidFill>
                  <a:prstClr val="black"/>
                </a:solidFill>
              </a:rPr>
              <a:t>Reasons: </a:t>
            </a:r>
          </a:p>
          <a:p>
            <a:pPr lvl="1" algn="l" rtl="0"/>
            <a:r>
              <a:rPr lang="en-US" b="1" dirty="0">
                <a:solidFill>
                  <a:prstClr val="black"/>
                </a:solidFill>
              </a:rPr>
              <a:t>Negligence:</a:t>
            </a:r>
            <a:r>
              <a:rPr lang="en-US" dirty="0">
                <a:solidFill>
                  <a:prstClr val="black"/>
                </a:solidFill>
              </a:rPr>
              <a:t> staff fail to supervise for hazards.</a:t>
            </a:r>
          </a:p>
          <a:p>
            <a:pPr lvl="1" algn="l" rtl="0"/>
            <a:r>
              <a:rPr lang="en-US" b="1" dirty="0">
                <a:solidFill>
                  <a:prstClr val="black"/>
                </a:solidFill>
              </a:rPr>
              <a:t>Lack of supervision:</a:t>
            </a:r>
            <a:r>
              <a:rPr lang="en-US" dirty="0">
                <a:solidFill>
                  <a:prstClr val="black"/>
                </a:solidFill>
              </a:rPr>
              <a:t> not properly monitored or assisted when needed.</a:t>
            </a:r>
          </a:p>
          <a:p>
            <a:pPr lvl="1" algn="l" rtl="0"/>
            <a:r>
              <a:rPr lang="en-US" b="1" dirty="0">
                <a:solidFill>
                  <a:prstClr val="black"/>
                </a:solidFill>
              </a:rPr>
              <a:t>Failure to follow safety protocols:</a:t>
            </a:r>
            <a:r>
              <a:rPr lang="en-US" dirty="0">
                <a:solidFill>
                  <a:prstClr val="black"/>
                </a:solidFill>
              </a:rPr>
              <a:t> proper staffing, supervision, and safety measures</a:t>
            </a:r>
          </a:p>
          <a:p>
            <a:pPr algn="l" rtl="0"/>
            <a:endParaRPr lang="fa-IR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14EEAA-3F39-3F19-9F8E-FC9B55F7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99" y="220662"/>
            <a:ext cx="10756901" cy="843367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Nursing home</a:t>
            </a:r>
            <a:r>
              <a:rPr lang="en-US" sz="5400" dirty="0"/>
              <a:t> falls </a:t>
            </a:r>
            <a:r>
              <a:rPr lang="en-US" dirty="0"/>
              <a:t>worldwide: 18 surveys</a:t>
            </a:r>
            <a:endParaRPr lang="fa-I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F1476-992B-B750-B632-43581BAC785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2CA3DD-02EF-E05C-C7A8-C9166950E954}"/>
              </a:ext>
            </a:extLst>
          </p:cNvPr>
          <p:cNvSpPr txBox="1"/>
          <p:nvPr/>
        </p:nvSpPr>
        <p:spPr>
          <a:xfrm>
            <a:off x="222365" y="6285498"/>
            <a:ext cx="64693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https://pubmed.ncbi.nlm.nih.gov/37433427/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84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E849C-FFC0-CB29-592F-E17993ECE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3D417C-3AB7-7C95-FAF4-D29EA22D5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7096"/>
            <a:ext cx="11612880" cy="5097927"/>
          </a:xfrm>
        </p:spPr>
        <p:txBody>
          <a:bodyPr/>
          <a:lstStyle/>
          <a:p>
            <a:pPr lvl="1" algn="l" rtl="0"/>
            <a:r>
              <a:rPr lang="en-US" sz="2800" dirty="0"/>
              <a:t>Falls rates, which are usually expressed per 1,000 bed days: </a:t>
            </a:r>
          </a:p>
          <a:p>
            <a:pPr lvl="2" algn="l" rtl="0"/>
            <a:r>
              <a:rPr lang="en-US" sz="2400" dirty="0"/>
              <a:t>2 to 8 in acute hospitals, geriatric wards and emergency</a:t>
            </a:r>
          </a:p>
          <a:p>
            <a:pPr lvl="1" algn="l" rtl="0"/>
            <a:r>
              <a:rPr lang="en-US" sz="2800" dirty="0"/>
              <a:t>25-30% lead to injuries </a:t>
            </a:r>
          </a:p>
          <a:p>
            <a:pPr lvl="2" algn="l" rtl="0"/>
            <a:r>
              <a:rPr lang="en-US" sz="2600" dirty="0"/>
              <a:t>15%Minor injuries(lacerations, contusions, sprains and strains)</a:t>
            </a:r>
          </a:p>
          <a:p>
            <a:pPr lvl="2" algn="l" rtl="0"/>
            <a:r>
              <a:rPr lang="en-US" sz="2600" dirty="0"/>
              <a:t>10% serious injuries(head injuries, fractures and death)</a:t>
            </a:r>
          </a:p>
          <a:p>
            <a:pPr lvl="2" algn="l" rtl="0"/>
            <a:r>
              <a:rPr lang="en-US" sz="2400" dirty="0"/>
              <a:t>4% deaths</a:t>
            </a:r>
            <a:endParaRPr lang="en-US" sz="2600" dirty="0"/>
          </a:p>
          <a:p>
            <a:pPr algn="l" rtl="0"/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inherit"/>
              </a:rPr>
              <a:t>Significant falls reduction in hospitals is patient education and</a:t>
            </a:r>
          </a:p>
          <a:p>
            <a:pPr marL="274637" lvl="1" indent="0" algn="l" rtl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inherit"/>
              </a:rPr>
              <a:t> health professional education but not bed /chair alarms, or sensors.</a:t>
            </a:r>
          </a:p>
          <a:p>
            <a:pPr lvl="1" algn="l" rtl="0"/>
            <a:endParaRPr lang="fa-IR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4BA142-CF22-8501-DE06-24C0EF3C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0662"/>
            <a:ext cx="10058400" cy="843367"/>
          </a:xfrm>
        </p:spPr>
        <p:txBody>
          <a:bodyPr>
            <a:normAutofit/>
          </a:bodyPr>
          <a:lstStyle/>
          <a:p>
            <a:pPr rtl="0"/>
            <a:r>
              <a:rPr lang="en-US" sz="5400" dirty="0"/>
              <a:t>Hospital falls </a:t>
            </a:r>
            <a:r>
              <a:rPr lang="en-US" dirty="0"/>
              <a:t>worldwide: 43 surveys</a:t>
            </a:r>
            <a:endParaRPr lang="fa-I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6484A-540B-848A-01FA-2FD2738727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2E243-539C-7A3E-EC50-DC24AFACD6FE}"/>
              </a:ext>
            </a:extLst>
          </p:cNvPr>
          <p:cNvSpPr txBox="1"/>
          <p:nvPr/>
        </p:nvSpPr>
        <p:spPr>
          <a:xfrm>
            <a:off x="222365" y="6285498"/>
            <a:ext cx="64693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2022 https://academic.oup.com/ageing/article/51/5/afac077/6581612</a:t>
            </a:r>
          </a:p>
        </p:txBody>
      </p:sp>
    </p:spTree>
    <p:extLst>
      <p:ext uri="{BB962C8B-B14F-4D97-AF65-F5344CB8AC3E}">
        <p14:creationId xmlns:p14="http://schemas.microsoft.com/office/powerpoint/2010/main" val="3011082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B22984-53D3-BCB5-82D4-4B10E469C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2" y="1302327"/>
            <a:ext cx="11360727" cy="486987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200" dirty="0"/>
              <a:t> 2021 in Iran falls among older adults: </a:t>
            </a:r>
          </a:p>
          <a:p>
            <a:pPr algn="l" rtl="0"/>
            <a:r>
              <a:rPr lang="en-US" sz="3200" b="1" dirty="0"/>
              <a:t>Incidence rate</a:t>
            </a:r>
            <a:r>
              <a:rPr lang="en-US" sz="3200" dirty="0"/>
              <a:t>: 1674.0/100,000 (95% UI: 1454.9-1897.3), </a:t>
            </a:r>
          </a:p>
          <a:p>
            <a:pPr algn="l" rtl="0"/>
            <a:r>
              <a:rPr lang="en-US" sz="3200" b="1" dirty="0"/>
              <a:t>Prevalence rate</a:t>
            </a:r>
            <a:r>
              <a:rPr lang="en-US" sz="3200" dirty="0"/>
              <a:t>: 11302.5/100,000 (10504.7-12095.7), </a:t>
            </a:r>
            <a:r>
              <a:rPr lang="en-US" sz="3200" b="1" dirty="0"/>
              <a:t>11%</a:t>
            </a:r>
          </a:p>
          <a:p>
            <a:pPr algn="l" rtl="0"/>
            <a:r>
              <a:rPr lang="en-US" sz="3200" b="1" dirty="0"/>
              <a:t>Death rate</a:t>
            </a:r>
            <a:r>
              <a:rPr lang="en-US" sz="3200" dirty="0"/>
              <a:t>: 16.9 (12.9–21.0), </a:t>
            </a:r>
          </a:p>
          <a:p>
            <a:pPr algn="l" rtl="0"/>
            <a:r>
              <a:rPr lang="en-US" sz="3200" b="1" dirty="0"/>
              <a:t>DALYs rate</a:t>
            </a:r>
            <a:r>
              <a:rPr lang="en-US" sz="3200" dirty="0"/>
              <a:t>: was 736.3 (647.6-825.4)</a:t>
            </a:r>
          </a:p>
          <a:p>
            <a:pPr marL="0" indent="0" algn="l" rtl="0">
              <a:buNone/>
            </a:pPr>
            <a:r>
              <a:rPr lang="en-US" sz="3200" dirty="0"/>
              <a:t>Incidence rate of falls has increased significantly among older adults</a:t>
            </a:r>
          </a:p>
          <a:p>
            <a:pPr marL="0" indent="0" algn="l" rtl="0">
              <a:buNone/>
            </a:pPr>
            <a:r>
              <a:rPr lang="en-US" sz="3200" dirty="0"/>
              <a:t>Males  had higher prevalence, death, and DALYs rates of falls compared to females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C35FF2-85F1-D19F-6CEE-01616614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484189"/>
            <a:ext cx="10058400" cy="735012"/>
          </a:xfrm>
        </p:spPr>
        <p:txBody>
          <a:bodyPr>
            <a:normAutofit fontScale="90000"/>
          </a:bodyPr>
          <a:lstStyle/>
          <a:p>
            <a:r>
              <a:rPr lang="en-US" dirty="0"/>
              <a:t>Iran: 2025 published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C0C5E-A67D-48B3-C838-34E5636D2F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364EA5-8766-61E8-FA59-50D11187ACB7}"/>
              </a:ext>
            </a:extLst>
          </p:cNvPr>
          <p:cNvSpPr txBox="1"/>
          <p:nvPr/>
        </p:nvSpPr>
        <p:spPr>
          <a:xfrm>
            <a:off x="350982" y="63738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https://pmc.ncbi.nlm.nih.gov/articles/PMC12004857/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8002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263" y="171957"/>
            <a:ext cx="10058400" cy="81259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nature-of-injury</a:t>
            </a:r>
            <a:r>
              <a:rPr lang="en-US" sz="2800" b="1" dirty="0"/>
              <a:t> composition of falls </a:t>
            </a:r>
            <a:r>
              <a:rPr lang="en-US" sz="2800" b="1" dirty="0">
                <a:solidFill>
                  <a:srgbClr val="FF0000"/>
                </a:solidFill>
              </a:rPr>
              <a:t>by region</a:t>
            </a:r>
            <a:r>
              <a:rPr lang="en-US" sz="2800" b="1" dirty="0"/>
              <a:t>: BMJ 2020</a:t>
            </a:r>
            <a:endParaRPr lang="fa-I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" y="886695"/>
            <a:ext cx="11488189" cy="590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29478"/>
            <a:ext cx="45223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>
                <a:hlinkClick r:id="rId3"/>
              </a:rPr>
              <a:t>https://injuryprevention.bmj.com/content/26/Suppl_2/i3</a:t>
            </a:r>
            <a:r>
              <a:rPr lang="en-US" sz="1400" dirty="0"/>
              <a:t> </a:t>
            </a:r>
            <a:endParaRPr lang="fa-IR" sz="1400" dirty="0"/>
          </a:p>
        </p:txBody>
      </p:sp>
      <p:sp>
        <p:nvSpPr>
          <p:cNvPr id="7" name="Rectangle 6"/>
          <p:cNvSpPr/>
          <p:nvPr/>
        </p:nvSpPr>
        <p:spPr>
          <a:xfrm>
            <a:off x="2796360" y="1601657"/>
            <a:ext cx="50642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nature-of-injury:</a:t>
            </a:r>
            <a:endParaRPr lang="en-US" b="1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F0"/>
                </a:solidFill>
              </a:rPr>
              <a:t>Fracture of patella, tibia or fibula, or ankle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F0"/>
                </a:solidFill>
              </a:rPr>
              <a:t>Moderate TBI</a:t>
            </a:r>
            <a:endParaRPr lang="fa-IR" b="1" dirty="0">
              <a:solidFill>
                <a:srgbClr val="00B0F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486401" y="3239726"/>
            <a:ext cx="326571" cy="1344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9888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9895" y="125090"/>
            <a:ext cx="10058400" cy="812597"/>
          </a:xfrm>
        </p:spPr>
        <p:txBody>
          <a:bodyPr>
            <a:noAutofit/>
          </a:bodyPr>
          <a:lstStyle/>
          <a:p>
            <a:r>
              <a:rPr lang="en-US" sz="2800" b="1" dirty="0"/>
              <a:t>nature-of-injury composition of falls </a:t>
            </a:r>
            <a:r>
              <a:rPr lang="en-US" sz="2800" b="1" dirty="0">
                <a:solidFill>
                  <a:srgbClr val="FF0000"/>
                </a:solidFill>
              </a:rPr>
              <a:t>by AGE</a:t>
            </a:r>
            <a:r>
              <a:rPr lang="en-US" sz="2800" b="1" dirty="0"/>
              <a:t>: BMJ 2020</a:t>
            </a:r>
            <a:endParaRPr lang="fa-I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29478"/>
            <a:ext cx="45223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>
                <a:hlinkClick r:id="rId3"/>
              </a:rPr>
              <a:t>https://injuryprevention.bmj.com/content/26/Suppl_2/i3</a:t>
            </a:r>
            <a:r>
              <a:rPr lang="en-US" sz="1400" dirty="0"/>
              <a:t> </a:t>
            </a:r>
            <a:endParaRPr lang="fa-IR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7" y="1116326"/>
            <a:ext cx="11654443" cy="55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83830" y="1357222"/>
            <a:ext cx="511556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Elderly fall burden trend: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B0F0"/>
                </a:solidFill>
              </a:rPr>
              <a:t>Fracture of patella, tibia or fibula, or ankle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70C0"/>
                </a:solidFill>
              </a:rPr>
              <a:t>Fracture of hip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Fracture of femur, other than femoral neck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Fracture of pelvis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7030A0"/>
                </a:solidFill>
              </a:rPr>
              <a:t>TBI</a:t>
            </a:r>
            <a:endParaRPr lang="fa-I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09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193" y="1950041"/>
            <a:ext cx="9562013" cy="4322171"/>
          </a:xfrm>
        </p:spPr>
        <p:txBody>
          <a:bodyPr/>
          <a:lstStyle/>
          <a:p>
            <a:pPr algn="l" rtl="0"/>
            <a:r>
              <a:rPr lang="en-US" sz="2400" dirty="0"/>
              <a:t>What is already known </a:t>
            </a:r>
          </a:p>
          <a:p>
            <a:pPr lvl="1" algn="l" rtl="0"/>
            <a:r>
              <a:rPr lang="en-US" sz="2000" dirty="0"/>
              <a:t>Every region of the world experiences health loss from falls.</a:t>
            </a:r>
          </a:p>
          <a:p>
            <a:pPr lvl="1" algn="l" rtl="0"/>
            <a:r>
              <a:rPr lang="en-US" sz="2000" dirty="0"/>
              <a:t>Falls have consistently been a leading cause of fatal and non-fatal health loss in the Global Burden of Disease Study (GBD).</a:t>
            </a:r>
          </a:p>
          <a:p>
            <a:pPr algn="l" rtl="0"/>
            <a:r>
              <a:rPr lang="en-US" sz="2400" dirty="0"/>
              <a:t>What this study adds</a:t>
            </a:r>
          </a:p>
          <a:p>
            <a:pPr lvl="1" algn="l" rtl="0"/>
            <a:r>
              <a:rPr lang="en-US" sz="2000" dirty="0"/>
              <a:t>Decreased by 8.8% in the high socio-demographic index (SDI) but increased in the middle, low-middle income countries.</a:t>
            </a:r>
          </a:p>
          <a:p>
            <a:pPr lvl="1" algn="l" rtl="0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Countries with the highest incidence of injuries from falls do not necessarily have the highest cause-specific mortality.</a:t>
            </a:r>
          </a:p>
          <a:p>
            <a:pPr lvl="1" algn="l" rtl="0"/>
            <a:r>
              <a:rPr lang="en-US" sz="2000" dirty="0"/>
              <a:t>For all 21 GBD regions, the most common nature of injury sustained by fall victims is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fracture of patella, tibia or fibula, or ankle</a:t>
            </a:r>
            <a:r>
              <a:rPr lang="en-US" sz="2000" dirty="0"/>
              <a:t>.</a:t>
            </a:r>
            <a:endParaRPr lang="fa-I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324" y="317934"/>
            <a:ext cx="10058400" cy="136123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global burden of falls: BMJ</a:t>
            </a:r>
            <a:endParaRPr lang="fa-I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4789" y="6468061"/>
            <a:ext cx="5155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>
                <a:hlinkClick r:id="rId2"/>
              </a:rPr>
              <a:t>https://injuryprevention.bmj.com/content/26/Suppl_2/i3</a:t>
            </a:r>
            <a:r>
              <a:rPr lang="en-US" sz="1600" dirty="0"/>
              <a:t> </a:t>
            </a:r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487627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8901" y="1704611"/>
            <a:ext cx="9197430" cy="4750164"/>
          </a:xfrm>
        </p:spPr>
        <p:txBody>
          <a:bodyPr/>
          <a:lstStyle/>
          <a:p>
            <a:pPr algn="l" rtl="0"/>
            <a:r>
              <a:rPr lang="en-US" sz="2400" dirty="0"/>
              <a:t>Economic costs</a:t>
            </a:r>
          </a:p>
          <a:p>
            <a:pPr lvl="1" algn="l" rtl="0"/>
            <a:r>
              <a:rPr lang="en-US" sz="2200" dirty="0"/>
              <a:t>healthcare expenses</a:t>
            </a:r>
          </a:p>
          <a:p>
            <a:pPr lvl="1" algn="l" rtl="0"/>
            <a:r>
              <a:rPr lang="en-US" sz="2200" dirty="0"/>
              <a:t>Ambulance services, hospitals &amp; aged care providers</a:t>
            </a:r>
          </a:p>
          <a:p>
            <a:pPr lvl="1" algn="l" rtl="0"/>
            <a:r>
              <a:rPr lang="en-US" sz="2000" dirty="0"/>
              <a:t>Lost income individuals and their </a:t>
            </a:r>
            <a:r>
              <a:rPr lang="en-US" sz="2000" dirty="0" err="1"/>
              <a:t>carers</a:t>
            </a:r>
            <a:endParaRPr lang="en-US" sz="2200" dirty="0"/>
          </a:p>
          <a:p>
            <a:pPr algn="l" rtl="0"/>
            <a:r>
              <a:rPr lang="en-US" sz="2400" dirty="0"/>
              <a:t>Loss of independence &amp; reduced mobility</a:t>
            </a:r>
          </a:p>
          <a:p>
            <a:pPr algn="l" rtl="0"/>
            <a:r>
              <a:rPr lang="en-US" sz="2400" dirty="0"/>
              <a:t>Families pressure </a:t>
            </a:r>
          </a:p>
          <a:p>
            <a:pPr algn="l" rtl="0"/>
            <a:r>
              <a:rPr lang="en-US" sz="2400" dirty="0"/>
              <a:t>Decline in quality of life</a:t>
            </a:r>
          </a:p>
          <a:p>
            <a:pPr algn="l" rtl="0"/>
            <a:r>
              <a:rPr lang="en-US" sz="2400" dirty="0"/>
              <a:t>Community and social activities limitation</a:t>
            </a:r>
          </a:p>
          <a:p>
            <a:pPr algn="l" rtl="0"/>
            <a:r>
              <a:rPr lang="en-US" sz="2400" dirty="0"/>
              <a:t>Emotional distress, leading to isolation</a:t>
            </a:r>
          </a:p>
          <a:p>
            <a:pPr algn="l" rtl="0"/>
            <a:r>
              <a:rPr lang="en-US" sz="2400" b="1" dirty="0"/>
              <a:t>Preventable</a:t>
            </a:r>
            <a:r>
              <a:rPr lang="en-US" sz="2400" dirty="0"/>
              <a:t> </a:t>
            </a:r>
            <a:endParaRPr lang="fa-I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6833" y="288245"/>
            <a:ext cx="7603762" cy="965789"/>
          </a:xfrm>
        </p:spPr>
        <p:txBody>
          <a:bodyPr>
            <a:normAutofit/>
          </a:bodyPr>
          <a:lstStyle/>
          <a:p>
            <a:r>
              <a:rPr lang="en-US" dirty="0"/>
              <a:t>The burden of falls keys: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343" y="2629555"/>
            <a:ext cx="24098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0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6403" y="2447057"/>
            <a:ext cx="5672257" cy="4126712"/>
          </a:xfrm>
        </p:spPr>
        <p:txBody>
          <a:bodyPr/>
          <a:lstStyle/>
          <a:p>
            <a:pPr algn="l" rtl="0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Now and future of aging</a:t>
            </a:r>
          </a:p>
          <a:p>
            <a:pPr algn="l" rtl="0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Fall definition</a:t>
            </a:r>
          </a:p>
          <a:p>
            <a:pPr algn="l" rtl="0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Fall epidemiology  &amp; prevalence</a:t>
            </a:r>
          </a:p>
          <a:p>
            <a:pPr algn="l" rtl="0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Fall  burden of disease and  aging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323" y="284231"/>
            <a:ext cx="6567385" cy="1609725"/>
          </a:xfrm>
        </p:spPr>
        <p:txBody>
          <a:bodyPr>
            <a:normAutofit/>
          </a:bodyPr>
          <a:lstStyle/>
          <a:p>
            <a:pPr rtl="0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Older Adults and fall</a:t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Senior citizens=&gt;60/65years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fa-I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77908-0F82-B6A6-8DE9-F0C330924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013" y="525812"/>
            <a:ext cx="2906485" cy="1846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8B0043-3CF9-6AE3-0814-26668F04F9D6}"/>
              </a:ext>
            </a:extLst>
          </p:cNvPr>
          <p:cNvSpPr txBox="1"/>
          <p:nvPr/>
        </p:nvSpPr>
        <p:spPr>
          <a:xfrm>
            <a:off x="6508866" y="2586341"/>
            <a:ext cx="536378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2800" dirty="0"/>
              <a:t>سالمندی 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2800" dirty="0"/>
              <a:t>زمین خوردن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2800" dirty="0"/>
              <a:t>اهمیت و شیوع زمین خوردن و بار آن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2800" dirty="0"/>
              <a:t>آمارهای مرتبط با زمین خوردن در سالمندان، شیوع زمین خوردن در </a:t>
            </a:r>
            <a:r>
              <a:rPr lang="en-US" sz="2800" dirty="0"/>
              <a:t>setting</a:t>
            </a:r>
            <a:r>
              <a:rPr lang="fa-IR" sz="2800" dirty="0"/>
              <a:t>های مختلف (جامعه،بیمارستان ها، مراکز نگهداری)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2800" dirty="0"/>
              <a:t>بار بیماری ها با محوریت سقوط</a:t>
            </a:r>
          </a:p>
        </p:txBody>
      </p:sp>
    </p:spTree>
    <p:extLst>
      <p:ext uri="{BB962C8B-B14F-4D97-AF65-F5344CB8AC3E}">
        <p14:creationId xmlns:p14="http://schemas.microsoft.com/office/powerpoint/2010/main" val="3731045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3403" y="1676767"/>
            <a:ext cx="10058400" cy="4279896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/>
              <a:t>DIRECT COST : 2021 USA</a:t>
            </a:r>
          </a:p>
          <a:p>
            <a:pPr lvl="1" algn="l" rtl="0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Average treat-and-release emergency </a:t>
            </a:r>
            <a:r>
              <a:rPr lang="en-US" dirty="0"/>
              <a:t>room visit after an older adult fell unintentionally cost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$8,869</a:t>
            </a:r>
          </a:p>
          <a:p>
            <a:pPr lvl="1" algn="l" rtl="0"/>
            <a:r>
              <a:rPr lang="en-US" dirty="0"/>
              <a:t>The average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hospitalization</a:t>
            </a:r>
            <a:r>
              <a:rPr lang="en-US" dirty="0"/>
              <a:t> after a fall cost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$53,889</a:t>
            </a:r>
          </a:p>
          <a:p>
            <a:pPr marL="0" indent="0" algn="l" rtl="0">
              <a:buNone/>
            </a:pPr>
            <a:r>
              <a:rPr lang="en-US" dirty="0"/>
              <a:t>IRAN: 2019</a:t>
            </a:r>
          </a:p>
          <a:p>
            <a:pPr lvl="1" algn="l" rtl="0"/>
            <a:r>
              <a:rPr lang="en-US" dirty="0"/>
              <a:t>The average direct medical cost of each trauma patient was about $226. </a:t>
            </a:r>
          </a:p>
          <a:p>
            <a:pPr algn="l" rtl="0"/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958" y="458062"/>
            <a:ext cx="10058400" cy="991915"/>
          </a:xfrm>
        </p:spPr>
        <p:txBody>
          <a:bodyPr>
            <a:normAutofit/>
          </a:bodyPr>
          <a:lstStyle/>
          <a:p>
            <a:r>
              <a:rPr lang="en-US" sz="4000" dirty="0"/>
              <a:t>economic impact of falls among older adults</a:t>
            </a:r>
            <a:endParaRPr lang="fa-IR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28613" y="3935419"/>
            <a:ext cx="8087089" cy="188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6339" y="6199187"/>
            <a:ext cx="4423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hlinkClick r:id="rId4"/>
              </a:rPr>
              <a:t>https://beat.sums.ac.ir/article_50137.html</a:t>
            </a:r>
            <a:r>
              <a:rPr lang="en-US" dirty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64169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137" y="2120900"/>
            <a:ext cx="11207932" cy="451643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dirty="0"/>
              <a:t>The 2025 Falls Guidelines recommends a greater focus on evidence-based fall prevention interventions for an older person’s level and type of risk and less emphasis on assigning a numerical fall risk score. </a:t>
            </a:r>
          </a:p>
          <a:p>
            <a:pPr marL="0" indent="0" algn="l" rtl="0">
              <a:buNone/>
            </a:pPr>
            <a:endParaRPr lang="en-US" sz="2800" dirty="0"/>
          </a:p>
          <a:p>
            <a:pPr marL="0" indent="0" algn="ctr" rtl="0"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Focus on fall prevention interventions</a:t>
            </a:r>
          </a:p>
          <a:p>
            <a:pPr marL="0" indent="0" algn="l" rtl="0">
              <a:buNone/>
            </a:pP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What has changed?  2025</a:t>
            </a:r>
            <a:endParaRPr lang="fa-I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</p:spTree>
    <p:extLst>
      <p:ext uri="{BB962C8B-B14F-4D97-AF65-F5344CB8AC3E}">
        <p14:creationId xmlns:p14="http://schemas.microsoft.com/office/powerpoint/2010/main" val="3710130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76" y="809898"/>
            <a:ext cx="10068115" cy="46034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9518" y="5739086"/>
            <a:ext cx="4566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hlinkClick r:id="rId3"/>
              </a:rPr>
              <a:t>https://www.aihw.gov.au/reports/injury/falls</a:t>
            </a:r>
            <a:r>
              <a:rPr lang="en-US" dirty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43336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8535" y="1927225"/>
            <a:ext cx="10058400" cy="4051300"/>
          </a:xfrm>
        </p:spPr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Australia 2025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07" y="1923888"/>
            <a:ext cx="10058400" cy="41497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309" y="637572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1100" dirty="0">
                <a:hlinkClick r:id="rId3"/>
              </a:rPr>
              <a:t>https://www.safetyandquality.gov.au/our-work/falls-prevention</a:t>
            </a:r>
            <a:r>
              <a:rPr lang="fa-I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6069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0937" y="248308"/>
            <a:ext cx="8322219" cy="78290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To check your risk online, visit</a:t>
            </a:r>
            <a:r>
              <a:rPr lang="en-US" sz="3200" dirty="0"/>
              <a:t>: www.bit.ly/3o4RiW8 </a:t>
            </a:r>
            <a:endParaRPr lang="fa-IR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8002588" y="6560753"/>
            <a:ext cx="4189412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Janbazan</a:t>
            </a:r>
            <a:r>
              <a:rPr lang="en-US" dirty="0"/>
              <a:t> Medical and Engineering Research Center (JMERC)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45" y="954881"/>
            <a:ext cx="10481515" cy="5267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485" y="6266789"/>
            <a:ext cx="81734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050" dirty="0"/>
              <a:t>This checklist was developed by the Greater Los Angeles VA Geriatric Research Education Clinical Center and affiliates and is a validated fall   risk self-assessment tool (Rubenstein et al. J Safety Res; 2011: 42(6)493-499). Adapted with permission of the authors. </a:t>
            </a:r>
          </a:p>
        </p:txBody>
      </p:sp>
    </p:spTree>
    <p:extLst>
      <p:ext uri="{BB962C8B-B14F-4D97-AF65-F5344CB8AC3E}">
        <p14:creationId xmlns:p14="http://schemas.microsoft.com/office/powerpoint/2010/main" val="2067361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E6F63-80A7-61FB-53B4-8B14B698B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A84B91-3EA6-6C89-4789-22D33AC1F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20" y="1430383"/>
            <a:ext cx="6151002" cy="403642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Role of general medical doctor in:</a:t>
            </a:r>
          </a:p>
          <a:p>
            <a:pPr marL="0" indent="0" algn="l" rtl="0">
              <a:buNone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Prevention</a:t>
            </a:r>
          </a:p>
          <a:p>
            <a:pPr marL="0" indent="0" algn="l" rtl="0">
              <a:buNone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Screening</a:t>
            </a:r>
            <a:endParaRPr lang="en-US" sz="2400" dirty="0"/>
          </a:p>
          <a:p>
            <a:pPr marL="0" indent="0" algn="l" rtl="0">
              <a:buNone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Education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4492E6-4196-526B-A43B-F5D87E3F8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5" y="348923"/>
            <a:ext cx="8994453" cy="865924"/>
          </a:xfrm>
        </p:spPr>
        <p:txBody>
          <a:bodyPr>
            <a:normAutofit/>
          </a:bodyPr>
          <a:lstStyle/>
          <a:p>
            <a:pPr algn="ctr" rtl="0"/>
            <a:r>
              <a:rPr lang="en-US" sz="3600" b="1" dirty="0">
                <a:solidFill>
                  <a:schemeClr val="tx1"/>
                </a:solidFill>
              </a:rPr>
              <a:t> fall approach in Older Adults</a:t>
            </a:r>
            <a:endParaRPr lang="fa-IR" sz="3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A3A09-EA6D-90F4-8BD2-870F87A45C9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424" y="1112384"/>
            <a:ext cx="4196901" cy="45699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2757" y="4700449"/>
            <a:ext cx="70906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Roboto"/>
              </a:rPr>
              <a:t>Fall Prevention is the key</a:t>
            </a:r>
          </a:p>
          <a:p>
            <a:pPr algn="ctr"/>
            <a:r>
              <a:rPr lang="en-US" sz="3600" b="1" dirty="0">
                <a:latin typeface="Roboto"/>
              </a:rPr>
              <a:t>&amp;</a:t>
            </a:r>
          </a:p>
          <a:p>
            <a:pPr algn="ctr"/>
            <a:r>
              <a:rPr lang="en-US" sz="3600" b="1" dirty="0"/>
              <a:t>A critical public health priority</a:t>
            </a:r>
            <a:endParaRPr lang="en-US" sz="3600" b="1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3883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57" y="484188"/>
            <a:ext cx="11021194" cy="5788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1945" y="6300886"/>
            <a:ext cx="3501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>
                <a:hlinkClick r:id="rId4"/>
              </a:rPr>
              <a:t>https://www.safetyandquality.gov.au</a:t>
            </a:r>
            <a:r>
              <a:rPr lang="fa-IR" sz="1400" dirty="0"/>
              <a:t> </a:t>
            </a:r>
            <a:r>
              <a:rPr lang="en-US" sz="1400" dirty="0"/>
              <a:t> </a:t>
            </a:r>
            <a:r>
              <a:rPr lang="en-US" sz="1400" b="1" dirty="0"/>
              <a:t>2025</a:t>
            </a:r>
            <a:endParaRPr lang="fa-IR" sz="1400" b="1" dirty="0"/>
          </a:p>
        </p:txBody>
      </p:sp>
    </p:spTree>
    <p:extLst>
      <p:ext uri="{BB962C8B-B14F-4D97-AF65-F5344CB8AC3E}">
        <p14:creationId xmlns:p14="http://schemas.microsoft.com/office/powerpoint/2010/main" val="1923807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66A98A-8693-51F1-6D4C-95A315D4A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90" y="919964"/>
            <a:ext cx="11974326" cy="5820470"/>
          </a:xfrm>
        </p:spPr>
        <p:txBody>
          <a:bodyPr/>
          <a:lstStyle/>
          <a:p>
            <a:pPr marL="274637" lvl="1" indent="0" algn="l" rtl="0">
              <a:buNone/>
            </a:pPr>
            <a:r>
              <a:rPr lang="en-US" sz="2400" b="1" dirty="0">
                <a:solidFill>
                  <a:srgbClr val="FF0000"/>
                </a:solidFill>
              </a:rPr>
              <a:t>Role of general medical doctor in:</a:t>
            </a:r>
          </a:p>
          <a:p>
            <a:pPr marL="274637" lvl="1" indent="0" algn="l" rtl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     </a:t>
            </a:r>
            <a:endParaRPr lang="fa-IR" sz="2400" b="1" dirty="0">
              <a:solidFill>
                <a:srgbClr val="FF0000"/>
              </a:solidFill>
            </a:endParaRPr>
          </a:p>
          <a:p>
            <a:pPr lvl="1" algn="l" rtl="0"/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Primordial Prevention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74637" lvl="1" indent="0" algn="l" rtl="0">
              <a:buNone/>
            </a:pPr>
            <a:r>
              <a:rPr lang="en-US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Risk factor reduction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(through laws and national policy). </a:t>
            </a:r>
          </a:p>
          <a:p>
            <a:pPr marL="274637" lvl="1" indent="0" algn="l" rtl="0">
              <a:buNone/>
            </a:pPr>
            <a:r>
              <a:rPr lang="en-US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Underlying disease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(physical activity;, etc.)</a:t>
            </a:r>
          </a:p>
          <a:p>
            <a:pPr lvl="1" algn="l" rtl="0"/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Primary Prevention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74637" lvl="1" indent="0" algn="l" rtl="0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Prevent a disease from ever occurring. (limit risk exposure or increase the immunity </a:t>
            </a:r>
            <a:r>
              <a:rPr lang="en-US" sz="2000" b="0" i="0" dirty="0">
                <a:effectLst/>
                <a:latin typeface="Times New Roman" panose="02020603050405020304" pitchFamily="18" charset="0"/>
              </a:rPr>
              <a:t>by immunizations </a:t>
            </a:r>
          </a:p>
          <a:p>
            <a:pPr lvl="1" algn="l" rtl="0"/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Secondary Prevention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74637" lvl="1" indent="0" algn="l" rtl="0">
              <a:buNone/>
            </a:pPr>
            <a:r>
              <a:rPr lang="en-US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Early disease detection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Secondary prevention often occurs in the form of screenings. </a:t>
            </a:r>
          </a:p>
          <a:p>
            <a:pPr lvl="1" algn="l" rtl="0"/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Tertiary Prevention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74637" lvl="1" indent="0" algn="l" rtl="0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Tertiary prevention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targets symptomatic patients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and aims to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reduce the severity of the disease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 well as any associated sequelae. </a:t>
            </a:r>
          </a:p>
          <a:p>
            <a:pPr lvl="1" algn="l" rtl="0"/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Quaternary Prevention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74637" lvl="1" indent="0" algn="l" rtl="0"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ction taken to identify patients at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risk of overmedicalization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to protect him from new medical invasion, and to suggest to him interventions, which are ethically acceptable. "an action taken to protect individuals (persons/patients) from medical interventions that are likely to cause more harm than good." </a:t>
            </a:r>
          </a:p>
          <a:p>
            <a:pPr lvl="1" algn="l" rtl="0"/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D4CB56-40BC-048B-D00B-44B85D74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55" y="157617"/>
            <a:ext cx="10058400" cy="690343"/>
          </a:xfrm>
        </p:spPr>
        <p:txBody>
          <a:bodyPr>
            <a:normAutofit fontScale="90000"/>
          </a:bodyPr>
          <a:lstStyle/>
          <a:p>
            <a:pPr rtl="0"/>
            <a:r>
              <a:rPr lang="en-US" b="1" i="0" dirty="0">
                <a:solidFill>
                  <a:srgbClr val="000000"/>
                </a:solidFill>
                <a:effectLst/>
              </a:rPr>
              <a:t>Prevention Strategies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EF225-5C43-D484-1014-BD3A192EA5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901804" y="6492875"/>
            <a:ext cx="4189412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Janbazan</a:t>
            </a:r>
            <a:r>
              <a:rPr lang="en-US" dirty="0"/>
              <a:t> Medical and Engineering Research Center (JMERC)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195" y="157617"/>
            <a:ext cx="4985022" cy="261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56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5678" y="1221718"/>
            <a:ext cx="4714512" cy="1390853"/>
          </a:xfrm>
        </p:spPr>
        <p:txBody>
          <a:bodyPr/>
          <a:lstStyle/>
          <a:p>
            <a:pPr marL="0" indent="0" algn="ctr" rtl="0">
              <a:buNone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take massage home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rtl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prevention</a:t>
            </a:r>
            <a:endParaRPr lang="fa-IR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fa-I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643" y="405811"/>
            <a:ext cx="10058400" cy="560841"/>
          </a:xfrm>
        </p:spPr>
        <p:txBody>
          <a:bodyPr>
            <a:normAutofit fontScale="90000"/>
          </a:bodyPr>
          <a:lstStyle/>
          <a:p>
            <a:r>
              <a:rPr lang="en-US" dirty="0"/>
              <a:t>balance training for older adults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1" y="3221177"/>
            <a:ext cx="5968546" cy="1266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44" y="2540881"/>
            <a:ext cx="4317447" cy="33885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3057" y="613371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1200" dirty="0">
                <a:hlinkClick r:id="rId4"/>
              </a:rPr>
              <a:t>https://www.youtube.com/playlist?list=PLQAZ8cBTWL3G0HqDNUKLHSY9Vk8mzz_dm</a:t>
            </a:r>
            <a:r>
              <a:rPr lang="en-US" sz="1200" dirty="0"/>
              <a:t> </a:t>
            </a:r>
            <a:endParaRPr lang="fa-IR" sz="1200" dirty="0"/>
          </a:p>
        </p:txBody>
      </p:sp>
    </p:spTree>
    <p:extLst>
      <p:ext uri="{BB962C8B-B14F-4D97-AF65-F5344CB8AC3E}">
        <p14:creationId xmlns:p14="http://schemas.microsoft.com/office/powerpoint/2010/main" val="3476022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144" y="5517113"/>
            <a:ext cx="11061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Google Sans"/>
              </a:rPr>
              <a:t>The official flower of National Grandparents' Day is </a:t>
            </a:r>
            <a:r>
              <a:rPr lang="en-US" sz="1200" u="sng" dirty="0">
                <a:solidFill>
                  <a:schemeClr val="accent1">
                    <a:lumMod val="50000"/>
                  </a:schemeClr>
                </a:solidFill>
                <a:latin typeface="Google Sans"/>
              </a:rPr>
              <a:t>the forget-me-not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Google Sans"/>
              </a:rPr>
              <a:t>, which blooms in the spring, small blue flowers that grow anywhere from 4 to 12 inches.</a:t>
            </a:r>
          </a:p>
          <a:p>
            <a:endParaRPr lang="en-US" sz="1200" dirty="0">
              <a:solidFill>
                <a:schemeClr val="accent1">
                  <a:lumMod val="50000"/>
                </a:schemeClr>
              </a:solidFill>
              <a:latin typeface="Google Sans"/>
            </a:endParaRP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Google Sans"/>
              </a:rPr>
              <a:t>Represents remembrance and long-associated with dementia. People with dementia may experience memory loss, among other symptoms. This makes the forget-me-not the perfect flower to represent our cause.</a:t>
            </a:r>
            <a:endParaRPr lang="fa-I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951" y="323696"/>
            <a:ext cx="7031575" cy="48087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0899" y="534712"/>
            <a:ext cx="374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ogle Sans"/>
              </a:rPr>
              <a:t>Symbol of true love and respect</a:t>
            </a:r>
            <a:endParaRPr lang="fa-IR" b="1" dirty="0">
              <a:solidFill>
                <a:schemeClr val="bg1"/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69506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60666" y="178446"/>
            <a:ext cx="4741963" cy="798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 eaLnBrk="1" hangingPunct="1"/>
            <a:r>
              <a:rPr lang="en-US" sz="4800" dirty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Elderly future 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34654-9661-DE18-821E-FA609967D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662" y="1477005"/>
            <a:ext cx="2063227" cy="304274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13121" y="888204"/>
            <a:ext cx="6165668" cy="5094594"/>
          </a:xfrm>
        </p:spPr>
        <p:txBody>
          <a:bodyPr vert="horz" lIns="91440" tIns="45720" rIns="91440" bIns="45720" rtlCol="0">
            <a:normAutofit/>
          </a:bodyPr>
          <a:lstStyle/>
          <a:p>
            <a:pPr lvl="1" indent="-182880" algn="l" rtl="0" eaLnBrk="1" hangingPunct="1">
              <a:buClr>
                <a:schemeClr val="accent1">
                  <a:lumMod val="75000"/>
                </a:schemeClr>
              </a:buClr>
            </a:pPr>
            <a:r>
              <a:rPr lang="en-US" dirty="0"/>
              <a:t>The world is ageing rapidly. According  to United Nations population projections:</a:t>
            </a:r>
          </a:p>
          <a:p>
            <a:pPr lvl="1" indent="-182880" algn="l" rtl="0" eaLnBrk="1" hangingPunct="1">
              <a:buClr>
                <a:schemeClr val="accent1">
                  <a:lumMod val="75000"/>
                </a:schemeClr>
              </a:buClr>
            </a:pPr>
            <a:endParaRPr lang="en-US" dirty="0"/>
          </a:p>
          <a:p>
            <a:pPr lvl="1" indent="-182880" algn="l" rtl="0" eaLnBrk="1" hangingPunct="1">
              <a:buClr>
                <a:schemeClr val="accent1">
                  <a:lumMod val="75000"/>
                </a:schemeClr>
              </a:buClr>
            </a:pPr>
            <a:r>
              <a:rPr lang="en-US" dirty="0"/>
              <a:t>Between 1974 and 2024 (50yrs), the worldwide share of people aged 65 almost doubled – increasing from </a:t>
            </a:r>
            <a:r>
              <a:rPr lang="en-US" b="1" dirty="0"/>
              <a:t>5.5%</a:t>
            </a:r>
            <a:r>
              <a:rPr lang="en-US" dirty="0"/>
              <a:t> per cent to </a:t>
            </a:r>
            <a:r>
              <a:rPr lang="en-US" b="1" dirty="0"/>
              <a:t>10.3%</a:t>
            </a:r>
            <a:r>
              <a:rPr lang="en-US" dirty="0"/>
              <a:t>. </a:t>
            </a:r>
          </a:p>
          <a:p>
            <a:pPr lvl="1" indent="-182880" algn="l" rtl="0" eaLnBrk="1" hangingPunct="1">
              <a:buClr>
                <a:schemeClr val="accent1">
                  <a:lumMod val="75000"/>
                </a:schemeClr>
              </a:buClr>
            </a:pPr>
            <a:endParaRPr lang="en-US" dirty="0"/>
          </a:p>
          <a:p>
            <a:pPr lvl="1" indent="-182880" algn="l" rtl="0" eaLnBrk="1" hangingPunct="1">
              <a:buClr>
                <a:schemeClr val="accent1">
                  <a:lumMod val="75000"/>
                </a:schemeClr>
              </a:buClr>
            </a:pPr>
            <a:r>
              <a:rPr lang="en-US" b="1" dirty="0"/>
              <a:t>Between 2024 and 2074 (40yrs),</a:t>
            </a:r>
            <a:r>
              <a:rPr lang="en-US" dirty="0"/>
              <a:t> this number will double again, increasing to 20.7%. </a:t>
            </a:r>
          </a:p>
          <a:p>
            <a:pPr lvl="1" indent="-182880" algn="l" rtl="0" eaLnBrk="1" hangingPunct="1">
              <a:buClr>
                <a:schemeClr val="accent1">
                  <a:lumMod val="75000"/>
                </a:schemeClr>
              </a:buClr>
            </a:pPr>
            <a:endParaRPr lang="en-US" dirty="0"/>
          </a:p>
          <a:p>
            <a:pPr lvl="1" indent="-182880" algn="l" rtl="0" eaLnBrk="1" hangingPunct="1">
              <a:buClr>
                <a:schemeClr val="accent1">
                  <a:lumMod val="75000"/>
                </a:schemeClr>
              </a:buClr>
            </a:pPr>
            <a:r>
              <a:rPr lang="en-US" dirty="0"/>
              <a:t>During the same time, the number of persons aged </a:t>
            </a:r>
            <a:r>
              <a:rPr lang="en-US" b="1" dirty="0"/>
              <a:t>80 and above </a:t>
            </a:r>
            <a:r>
              <a:rPr lang="en-US" dirty="0"/>
              <a:t>is projected to more than triple.</a:t>
            </a:r>
          </a:p>
          <a:p>
            <a:pPr lvl="1" indent="-182880" algn="l" rtl="0" eaLnBrk="1" hangingPunct="1">
              <a:buClr>
                <a:schemeClr val="accent1">
                  <a:lumMod val="75000"/>
                </a:schemeClr>
              </a:buClr>
            </a:pPr>
            <a:endParaRPr lang="en-US" dirty="0"/>
          </a:p>
          <a:p>
            <a:pPr lvl="1" indent="-182880" algn="l" rtl="0" eaLnBrk="1" hangingPunct="1">
              <a:buClr>
                <a:schemeClr val="accent1">
                  <a:lumMod val="75000"/>
                </a:schemeClr>
              </a:buClr>
            </a:pPr>
            <a:r>
              <a:rPr lang="en-US" dirty="0"/>
              <a:t>Developed countries have the highest share of older persons, </a:t>
            </a:r>
            <a:r>
              <a:rPr lang="en-US" b="1" dirty="0"/>
              <a:t>developing countries </a:t>
            </a:r>
            <a:r>
              <a:rPr lang="en-US" dirty="0"/>
              <a:t>are often witnessing a rapid rate of population ageing, leaving many ill prepared for the new realities.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335050" y="6272784"/>
            <a:ext cx="479319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  <a:defRPr/>
            </a:pPr>
            <a:r>
              <a:rPr lang="en-US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Janbazan</a:t>
            </a:r>
            <a:r>
              <a:rPr lang="en-US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Medical and Engineering Research Center (JMERC)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542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0" y="4511403"/>
            <a:ext cx="1121909" cy="786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414" y="2915443"/>
            <a:ext cx="3865350" cy="3457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038" y="340838"/>
            <a:ext cx="5710598" cy="14973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6234" y="645477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1200" dirty="0"/>
              <a:t>https://www.tandfonline.com/doi/full/10.1080/01634372.2024.2340725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6481403" y="243775"/>
            <a:ext cx="5288814" cy="296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r" rtl="1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r" rtl="1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r" rtl="1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r" rtl="1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r" rtl="1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 rtl="0">
              <a:buFont typeface="Wingdings" pitchFamily="2" charset="2"/>
              <a:buNone/>
            </a:pPr>
            <a:r>
              <a:rPr lang="en-US" b="1" dirty="0"/>
              <a:t>An Achievement or a Challenge?</a:t>
            </a:r>
          </a:p>
          <a:p>
            <a:pPr algn="l" defTabSz="914400" rtl="0"/>
            <a:r>
              <a:rPr lang="en-US" sz="2400" b="1" dirty="0"/>
              <a:t>Mean age: 32 yrs</a:t>
            </a:r>
          </a:p>
          <a:p>
            <a:pPr algn="l" defTabSz="914400" rtl="0"/>
            <a:r>
              <a:rPr lang="en-US" sz="2400" b="1" dirty="0"/>
              <a:t>Elderly rate: </a:t>
            </a:r>
          </a:p>
          <a:p>
            <a:pPr lvl="1" algn="l" defTabSz="914400" rtl="0">
              <a:buFont typeface="Wingdings" pitchFamily="2" charset="2"/>
              <a:buChar char="v"/>
            </a:pPr>
            <a:r>
              <a:rPr lang="en-US" sz="2400" b="1" dirty="0"/>
              <a:t>2016:    9/5%         2024:    11%</a:t>
            </a:r>
          </a:p>
          <a:p>
            <a:pPr lvl="1" algn="l" defTabSz="914400" rtl="0">
              <a:buFont typeface="Wingdings" pitchFamily="2" charset="2"/>
              <a:buChar char="v"/>
            </a:pPr>
            <a:r>
              <a:rPr lang="en-US" sz="2400" b="1" dirty="0"/>
              <a:t>Estimation:        2030:    15%  </a:t>
            </a:r>
          </a:p>
          <a:p>
            <a:pPr lvl="1" algn="l" defTabSz="914400" rtl="0"/>
            <a:r>
              <a:rPr lang="en-US" sz="2400" b="1" dirty="0"/>
              <a:t>Estimation:        2050:    30%</a:t>
            </a:r>
          </a:p>
          <a:p>
            <a:pPr marL="274637" lvl="1" indent="0" algn="l" defTabSz="914400" rtl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        doubling time 20y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ECD2FF-15BB-CAD7-57E7-D30C615C4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6673" y="3234878"/>
            <a:ext cx="4572782" cy="33793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51526" y="2334129"/>
            <a:ext cx="3253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/>
            <a:r>
              <a:rPr lang="en-US" sz="2000" b="1" dirty="0">
                <a:solidFill>
                  <a:srgbClr val="C00000"/>
                </a:solidFill>
              </a:rPr>
              <a:t> age 65 in 2024:  11%</a:t>
            </a:r>
          </a:p>
        </p:txBody>
      </p:sp>
    </p:spTree>
    <p:extLst>
      <p:ext uri="{BB962C8B-B14F-4D97-AF65-F5344CB8AC3E}">
        <p14:creationId xmlns:p14="http://schemas.microsoft.com/office/powerpoint/2010/main" val="155004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19" y="144684"/>
            <a:ext cx="10794944" cy="1325563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/>
              <a:t> </a:t>
            </a:r>
            <a:r>
              <a:rPr lang="fa-IR" sz="3600" b="1" dirty="0"/>
              <a:t>آیند</a:t>
            </a:r>
            <a:r>
              <a:rPr lang="fa-IR" sz="4000" b="1" dirty="0"/>
              <a:t>ه پژوهی ساختار جمعیتی در ایثارگران (جانباز/شاهد) </a:t>
            </a:r>
            <a:r>
              <a:rPr lang="en-US" sz="4000" b="1" dirty="0"/>
              <a:t>  2024 </a:t>
            </a:r>
            <a:br>
              <a:rPr lang="fa-IR" sz="4000" b="1" dirty="0"/>
            </a:br>
            <a:r>
              <a:rPr lang="en-US" sz="4000" b="1" dirty="0"/>
              <a:t> </a:t>
            </a:r>
            <a:r>
              <a:rPr lang="en-US" sz="3100" b="1" dirty="0"/>
              <a:t>3</a:t>
            </a:r>
            <a:r>
              <a:rPr lang="fa-IR" sz="3100" b="1" dirty="0"/>
              <a:t>میلون کل و 1میلیون شاهد و جانباز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19" y="1654446"/>
            <a:ext cx="11407512" cy="5486400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در سال 1400: 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   </a:t>
            </a:r>
            <a:r>
              <a:rPr lang="en-US" sz="2600" b="1" dirty="0">
                <a:cs typeface="B Nazanin" panose="00000400000000000000" pitchFamily="2" charset="-78"/>
              </a:rPr>
              <a:t>25.5</a:t>
            </a:r>
            <a:r>
              <a:rPr lang="fa-IR" sz="2600" b="1" dirty="0">
                <a:cs typeface="B Nazanin" panose="00000400000000000000" pitchFamily="2" charset="-78"/>
              </a:rPr>
              <a:t>% جمعیت </a:t>
            </a:r>
            <a:r>
              <a:rPr lang="fa-IR" dirty="0">
                <a:cs typeface="B Nazanin" panose="00000400000000000000" pitchFamily="2" charset="-78"/>
              </a:rPr>
              <a:t>سالمند: (</a:t>
            </a:r>
            <a:r>
              <a:rPr lang="en-US" b="1" dirty="0">
                <a:cs typeface="B Nazanin" panose="00000400000000000000" pitchFamily="2" charset="-78"/>
              </a:rPr>
              <a:t>n=248,507</a:t>
            </a:r>
            <a:r>
              <a:rPr lang="fa-IR" b="1" dirty="0">
                <a:cs typeface="B Nazanin" panose="00000400000000000000" pitchFamily="2" charset="-78"/>
              </a:rPr>
              <a:t>)</a:t>
            </a:r>
          </a:p>
          <a:p>
            <a:pPr marL="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سال 1410: </a:t>
            </a:r>
            <a:r>
              <a:rPr lang="en-US" b="1" dirty="0">
                <a:cs typeface="B Nazanin" panose="00000400000000000000" pitchFamily="2" charset="-78"/>
              </a:rPr>
              <a:t>70.8       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  </a:t>
            </a:r>
            <a:r>
              <a:rPr lang="fa-IR" sz="2600" b="1" dirty="0">
                <a:cs typeface="B Nazanin" panose="00000400000000000000" pitchFamily="2" charset="-78"/>
              </a:rPr>
              <a:t>%  جمعیت </a:t>
            </a:r>
            <a:r>
              <a:rPr lang="fa-IR" dirty="0">
                <a:cs typeface="B Nazanin" panose="00000400000000000000" pitchFamily="2" charset="-78"/>
              </a:rPr>
              <a:t>سالمند</a:t>
            </a:r>
            <a:r>
              <a:rPr lang="en-US" dirty="0">
                <a:cs typeface="B Nazanin" panose="00000400000000000000" pitchFamily="2" charset="-78"/>
              </a:rPr>
              <a:t>:</a:t>
            </a:r>
            <a:r>
              <a:rPr lang="fa-IR" dirty="0">
                <a:cs typeface="B Nazanin" panose="00000400000000000000" pitchFamily="2" charset="-78"/>
              </a:rPr>
              <a:t>            </a:t>
            </a:r>
            <a:r>
              <a:rPr lang="fa-IR" sz="28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چالش جدی 60-69 ساله ها </a:t>
            </a:r>
            <a:endParaRPr lang="fa-IR" sz="2400" b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lvl="1"/>
            <a:r>
              <a:rPr lang="en-US" sz="2800" dirty="0">
                <a:cs typeface="B Nazanin" panose="00000400000000000000" pitchFamily="2" charset="-78"/>
              </a:rPr>
              <a:t>                    </a:t>
            </a:r>
            <a:r>
              <a:rPr lang="fa-IR" sz="2800" dirty="0">
                <a:cs typeface="B Nazanin" panose="00000400000000000000" pitchFamily="2" charset="-78"/>
              </a:rPr>
              <a:t>(</a:t>
            </a:r>
            <a:r>
              <a:rPr lang="en-US" sz="2000" b="1" dirty="0">
                <a:cs typeface="B Nazanin" panose="00000400000000000000" pitchFamily="2" charset="-78"/>
              </a:rPr>
              <a:t>n=595,172</a:t>
            </a:r>
            <a:r>
              <a:rPr lang="fa-IR" sz="2800" dirty="0">
                <a:cs typeface="B Nazanin" panose="00000400000000000000" pitchFamily="2" charset="-78"/>
              </a:rPr>
              <a:t>)                      </a:t>
            </a:r>
            <a:r>
              <a:rPr lang="fa-IR" sz="20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+ 70 سال حدود15%</a:t>
            </a:r>
            <a:endParaRPr lang="fa-IR" sz="2800" dirty="0">
              <a:cs typeface="B Nazanin" panose="00000400000000000000" pitchFamily="2" charset="-78"/>
            </a:endParaRPr>
          </a:p>
          <a:p>
            <a:pPr marL="457200" lvl="1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سال 1420</a:t>
            </a: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:            </a:t>
            </a:r>
            <a:r>
              <a:rPr lang="en-US" b="1" dirty="0">
                <a:cs typeface="B Nazanin" panose="00000400000000000000" pitchFamily="2" charset="-78"/>
              </a:rPr>
              <a:t>81.5</a:t>
            </a:r>
            <a:r>
              <a:rPr lang="fa-IR" sz="2600" b="1" dirty="0">
                <a:cs typeface="B Nazanin" panose="00000400000000000000" pitchFamily="2" charset="-78"/>
              </a:rPr>
              <a:t>%  جمعیت </a:t>
            </a:r>
            <a:r>
              <a:rPr lang="fa-IR" dirty="0">
                <a:cs typeface="B Nazanin" panose="00000400000000000000" pitchFamily="2" charset="-78"/>
              </a:rPr>
              <a:t>سالمند</a:t>
            </a:r>
            <a:r>
              <a:rPr lang="fa-IR" sz="28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:            چالش جدی 70 سال و بالاتر</a:t>
            </a:r>
          </a:p>
          <a:p>
            <a:pPr lvl="1" algn="r" rtl="1"/>
            <a:r>
              <a:rPr lang="en-US" sz="2800" dirty="0">
                <a:cs typeface="B Nazanin" panose="00000400000000000000" pitchFamily="2" charset="-78"/>
              </a:rPr>
              <a:t>                 </a:t>
            </a:r>
            <a:r>
              <a:rPr lang="fa-IR" sz="2800" dirty="0">
                <a:cs typeface="B Nazanin" panose="00000400000000000000" pitchFamily="2" charset="-78"/>
              </a:rPr>
              <a:t>(</a:t>
            </a:r>
            <a:r>
              <a:rPr lang="en-US" sz="2000" b="1" dirty="0">
                <a:cs typeface="B Nazanin" panose="00000400000000000000" pitchFamily="2" charset="-78"/>
              </a:rPr>
              <a:t>n=580,365</a:t>
            </a:r>
            <a:r>
              <a:rPr lang="fa-IR" sz="2800" dirty="0">
                <a:cs typeface="B Nazanin" panose="00000400000000000000" pitchFamily="2" charset="-78"/>
              </a:rPr>
              <a:t>)</a:t>
            </a:r>
            <a:r>
              <a:rPr lang="en-US" sz="2800" dirty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                      </a:t>
            </a:r>
            <a:r>
              <a:rPr lang="fa-IR" sz="28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+ 70 سال حدود65%</a:t>
            </a:r>
          </a:p>
          <a:p>
            <a:pPr marL="274637" lvl="1" indent="0" algn="r" rtl="1">
              <a:buNone/>
            </a:pPr>
            <a:endParaRPr lang="fa-IR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457200" lvl="1" indent="0" algn="r" rtl="1">
              <a:buNone/>
            </a:pPr>
            <a:r>
              <a:rPr lang="fa-IR" sz="2800" b="1" dirty="0">
                <a:cs typeface="B Nazanin" panose="00000400000000000000" pitchFamily="2" charset="-78"/>
              </a:rPr>
              <a:t>زنگ خطر  "چالش فرصت یا بحران": </a:t>
            </a:r>
          </a:p>
          <a:p>
            <a:pPr marL="457200" lvl="1" indent="0" algn="r" rtl="1">
              <a:buNone/>
            </a:pPr>
            <a:r>
              <a:rPr lang="fa-IR" sz="2800" b="1" dirty="0">
                <a:cs typeface="B Nazanin" panose="00000400000000000000" pitchFamily="2" charset="-78"/>
              </a:rPr>
              <a:t>آمادگی برای مواجه این شیفت جمعیتی</a:t>
            </a:r>
            <a:r>
              <a:rPr lang="en-US" sz="2800" b="1" dirty="0">
                <a:cs typeface="B Nazanin" panose="00000400000000000000" pitchFamily="2" charset="-78"/>
              </a:rPr>
              <a:t>  </a:t>
            </a:r>
            <a:r>
              <a:rPr lang="fa-IR" sz="2800" b="1" dirty="0">
                <a:cs typeface="B Nazanin" panose="00000400000000000000" pitchFamily="2" charset="-78"/>
              </a:rPr>
              <a:t>چقدر است؟</a:t>
            </a:r>
          </a:p>
          <a:p>
            <a:pPr marL="457200" lvl="1" indent="0" algn="r" rtl="1">
              <a:buNone/>
            </a:pPr>
            <a:r>
              <a:rPr lang="fa-IR" sz="2800" b="1" dirty="0">
                <a:cs typeface="B Nazanin" panose="00000400000000000000" pitchFamily="2" charset="-78"/>
              </a:rPr>
              <a:t>آیا زیرساخت های لازم برای ارایه خدمات مهیا است؟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59688" y="4896196"/>
            <a:ext cx="3363672" cy="143940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miley Face 5"/>
          <p:cNvSpPr/>
          <p:nvPr/>
        </p:nvSpPr>
        <p:spPr>
          <a:xfrm>
            <a:off x="807339" y="5239791"/>
            <a:ext cx="2085489" cy="71201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rgbClr val="7030A0"/>
                </a:solidFill>
              </a:rPr>
              <a:t>؟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697979" y="2152237"/>
            <a:ext cx="1136073" cy="34636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801727" y="3527099"/>
            <a:ext cx="1136073" cy="34636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805234" y="6375805"/>
            <a:ext cx="479319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  <a:defRPr/>
            </a:pPr>
            <a:r>
              <a:rPr lang="en-US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Janbazan</a:t>
            </a:r>
            <a:r>
              <a:rPr lang="en-US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Medical and Engineering Research Center (JMERC)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BD2A02-ADB8-0242-CBA6-2E42672492E8}"/>
              </a:ext>
            </a:extLst>
          </p:cNvPr>
          <p:cNvSpPr txBox="1"/>
          <p:nvPr/>
        </p:nvSpPr>
        <p:spPr>
          <a:xfrm>
            <a:off x="345694" y="6334185"/>
            <a:ext cx="61098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https://ijwph.ir/browse.php?a_id=1509&amp;sid=1&amp;slc_lang=en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4840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1439" y="1771395"/>
            <a:ext cx="11275325" cy="485930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Different interpretations of falls: </a:t>
            </a:r>
          </a:p>
          <a:p>
            <a:pPr algn="l" rtl="0"/>
            <a:r>
              <a:rPr lang="en-US" sz="2400" dirty="0"/>
              <a:t>Falls are prominent among the external causes of unintentional injury.</a:t>
            </a:r>
          </a:p>
          <a:p>
            <a:pPr algn="l" rtl="0"/>
            <a:r>
              <a:rPr lang="en-US" sz="2400" dirty="0"/>
              <a:t>Older people: </a:t>
            </a:r>
            <a:r>
              <a:rPr lang="en-US" sz="2400" b="1" dirty="0"/>
              <a:t>“loss of balance”,</a:t>
            </a:r>
            <a:r>
              <a:rPr lang="en-US" sz="2400" dirty="0"/>
              <a:t> </a:t>
            </a:r>
          </a:p>
          <a:p>
            <a:pPr algn="l" rtl="0"/>
            <a:r>
              <a:rPr lang="en-US" sz="2400" dirty="0"/>
              <a:t>Health care professionals: </a:t>
            </a:r>
            <a:r>
              <a:rPr lang="en-US" sz="2400" b="1" dirty="0"/>
              <a:t>“events leading to injuries and ill health”</a:t>
            </a:r>
          </a:p>
          <a:p>
            <a:pPr algn="l" rtl="0"/>
            <a:r>
              <a:rPr lang="en-US" sz="2400" dirty="0"/>
              <a:t>WHO: Classification of Disease as W00-W19 in ICD-10:  Falls are commonly defined as </a:t>
            </a:r>
            <a:r>
              <a:rPr lang="en-US" sz="2400" b="1" dirty="0"/>
              <a:t>“inadvertently coming to rest on the ground, floor or other lower level, excluding intentional change in position to rest in furniture, wall or other objects”</a:t>
            </a:r>
            <a:r>
              <a:rPr lang="en-US" sz="2400" dirty="0"/>
              <a:t>.</a:t>
            </a:r>
            <a:endParaRPr lang="fa-IR" sz="2400" dirty="0"/>
          </a:p>
          <a:p>
            <a:pPr marL="0" indent="0" algn="ctr">
              <a:buNone/>
            </a:pPr>
            <a:r>
              <a:rPr lang="fa-IR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  <a:cs typeface="B Nazanin" panose="00000400000000000000" pitchFamily="2" charset="-78"/>
              </a:rPr>
              <a:t>سقوط سالمندان به هر رویدادی اطلاق می‌شود که طی آن فرد سالمند ناخواسته به زمین یا سطح پایین‌تری می‌افتد.</a:t>
            </a:r>
            <a:endParaRPr lang="fa-IR" sz="3600" b="1" dirty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204" y="168304"/>
            <a:ext cx="10058400" cy="1609725"/>
          </a:xfrm>
        </p:spPr>
        <p:txBody>
          <a:bodyPr/>
          <a:lstStyle/>
          <a:p>
            <a:r>
              <a:rPr lang="en-US" dirty="0"/>
              <a:t>Definition of falls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644" y="281803"/>
            <a:ext cx="2405098" cy="177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7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4699" y="2020887"/>
            <a:ext cx="11603864" cy="4689005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dirty="0"/>
              <a:t>The single largest detailed scientific effort to quantify levels and trends in health Across 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places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time</a:t>
            </a:r>
            <a:r>
              <a:rPr lang="en-US" sz="2800" dirty="0"/>
              <a:t>, </a:t>
            </a:r>
          </a:p>
          <a:p>
            <a:pPr marL="0" indent="0" algn="l" rtl="0">
              <a:buNone/>
            </a:pPr>
            <a:r>
              <a:rPr lang="en-US" sz="2800" dirty="0"/>
              <a:t>Data : hospitals, governments, surveys, and other databases around the world </a:t>
            </a:r>
          </a:p>
          <a:p>
            <a:pPr marL="0" indent="0" algn="l" rtl="0">
              <a:buNone/>
            </a:pPr>
            <a:r>
              <a:rPr lang="en-US" sz="2800" dirty="0"/>
              <a:t>Index: All‐cause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mortality</a:t>
            </a:r>
            <a:r>
              <a:rPr lang="en-US" sz="2800" dirty="0"/>
              <a:t>, deaths by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cause</a:t>
            </a:r>
            <a:r>
              <a:rPr lang="en-US" sz="2800" dirty="0"/>
              <a:t>, years of life lost due to premature mortality (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YLLs</a:t>
            </a:r>
            <a:r>
              <a:rPr lang="en-US" sz="2800" dirty="0"/>
              <a:t>), years lived with disability (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YLDs</a:t>
            </a:r>
            <a:r>
              <a:rPr lang="en-US" sz="2800" dirty="0"/>
              <a:t>), and disability‐adjusted life years (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DALYs</a:t>
            </a:r>
            <a:r>
              <a:rPr lang="en-US" sz="2800" dirty="0"/>
              <a:t>)</a:t>
            </a:r>
          </a:p>
          <a:p>
            <a:pPr marL="0" indent="0" algn="l" rtl="0">
              <a:buNone/>
            </a:pPr>
            <a:r>
              <a:rPr lang="en-US" sz="2800" dirty="0"/>
              <a:t>Health Metrics and Evaluation-University of Washington:  over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12,000 researchers &amp;  in +160 countries </a:t>
            </a:r>
            <a:r>
              <a:rPr lang="en-US" sz="2800" dirty="0"/>
              <a:t>update</a:t>
            </a: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152" y="484188"/>
            <a:ext cx="7946265" cy="880973"/>
          </a:xfrm>
        </p:spPr>
        <p:txBody>
          <a:bodyPr/>
          <a:lstStyle/>
          <a:p>
            <a:pPr rtl="0"/>
            <a:r>
              <a:rPr lang="en-US" dirty="0"/>
              <a:t>Global Burden of Disease-GBD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300913" y="6491156"/>
            <a:ext cx="4189412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Janbazan</a:t>
            </a:r>
            <a:r>
              <a:rPr lang="en-US" dirty="0"/>
              <a:t> Medical and Engineering Research Center (JMERC)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417" y="90623"/>
            <a:ext cx="4155583" cy="193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4949" y="172007"/>
            <a:ext cx="10396855" cy="756783"/>
          </a:xfrm>
        </p:spPr>
        <p:txBody>
          <a:bodyPr>
            <a:normAutofit fontScale="90000"/>
          </a:bodyPr>
          <a:lstStyle/>
          <a:p>
            <a:r>
              <a:rPr lang="en-US" dirty="0"/>
              <a:t>GBD:1990-2019 all age: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fall in top 21 </a:t>
            </a:r>
            <a:endParaRPr lang="fa-I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2" y="1044700"/>
            <a:ext cx="11420639" cy="5708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4141" y="116075"/>
            <a:ext cx="2096090" cy="92862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6003802">
            <a:off x="309114" y="5936425"/>
            <a:ext cx="320357" cy="3327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Down Arrow 7"/>
          <p:cNvSpPr/>
          <p:nvPr/>
        </p:nvSpPr>
        <p:spPr>
          <a:xfrm rot="16003802">
            <a:off x="4516909" y="5767015"/>
            <a:ext cx="320357" cy="3327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937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1843" y="1274625"/>
            <a:ext cx="10058400" cy="64748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b="1" dirty="0">
                <a:solidFill>
                  <a:srgbClr val="C00000"/>
                </a:solidFill>
              </a:rPr>
              <a:t>20 out 25  of GBD in elderly non-communicable diseases</a:t>
            </a:r>
            <a:endParaRPr lang="fa-IR" sz="2800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513" y="187041"/>
            <a:ext cx="10058400" cy="756783"/>
          </a:xfrm>
        </p:spPr>
        <p:txBody>
          <a:bodyPr>
            <a:normAutofit fontScale="90000"/>
          </a:bodyPr>
          <a:lstStyle/>
          <a:p>
            <a:r>
              <a:rPr lang="en-US" dirty="0"/>
              <a:t>GBD:1990-2019 (age 50-74):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fall in top 16 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Janbazan Medical and Engineering Research Center (JMERC)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43" y="2034136"/>
            <a:ext cx="10423574" cy="42147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1843" y="6581001"/>
            <a:ext cx="112470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Lancet 2020</a:t>
            </a:r>
            <a:r>
              <a:rPr lang="en-US" sz="1200" dirty="0">
                <a:solidFill>
                  <a:srgbClr val="0070C0"/>
                </a:solidFill>
              </a:rPr>
              <a:t>; 396: 1204–22. chrome-extension://</a:t>
            </a:r>
            <a:r>
              <a:rPr lang="en-US" sz="1200" dirty="0" err="1">
                <a:solidFill>
                  <a:srgbClr val="0070C0"/>
                </a:solidFill>
              </a:rPr>
              <a:t>efaidnbmnnnibpcajpcglclefindmkaj</a:t>
            </a:r>
            <a:r>
              <a:rPr lang="en-US" sz="1200" dirty="0">
                <a:solidFill>
                  <a:srgbClr val="0070C0"/>
                </a:solidFill>
              </a:rPr>
              <a:t>/https://www.thelancet.com/pdfs/journals/lancet/PIIS0140-6736(20)30925-9.pdf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680" y="206222"/>
            <a:ext cx="1918613" cy="937888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6003802">
            <a:off x="15068" y="4899739"/>
            <a:ext cx="320357" cy="3327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Down Arrow 9"/>
          <p:cNvSpPr/>
          <p:nvPr/>
        </p:nvSpPr>
        <p:spPr>
          <a:xfrm rot="16003802">
            <a:off x="3850706" y="4730330"/>
            <a:ext cx="320357" cy="3327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8700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68299</TotalTime>
  <Words>2283</Words>
  <Application>Microsoft Office PowerPoint</Application>
  <PresentationFormat>Widescreen</PresentationFormat>
  <Paragraphs>234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B Nazanin</vt:lpstr>
      <vt:lpstr>Calibri</vt:lpstr>
      <vt:lpstr>Google Sans</vt:lpstr>
      <vt:lpstr>inherit</vt:lpstr>
      <vt:lpstr>Roboto</vt:lpstr>
      <vt:lpstr>Rockwell</vt:lpstr>
      <vt:lpstr>Rockwell Condensed</vt:lpstr>
      <vt:lpstr>Rockwell Extra Bold</vt:lpstr>
      <vt:lpstr>Times New Roman</vt:lpstr>
      <vt:lpstr>Wingdings</vt:lpstr>
      <vt:lpstr>Wood Type</vt:lpstr>
      <vt:lpstr>fall in Older Adults Epidemiology &amp; Burden of disease </vt:lpstr>
      <vt:lpstr>Older Adults and fall Senior citizens=&gt;60/65years </vt:lpstr>
      <vt:lpstr>Elderly future </vt:lpstr>
      <vt:lpstr>PowerPoint Presentation</vt:lpstr>
      <vt:lpstr> آینده پژوهی ساختار جمعیتی در ایثارگران (جانباز/شاهد)   2024   3میلون کل و 1میلیون شاهد و جانباز</vt:lpstr>
      <vt:lpstr>Definition of falls</vt:lpstr>
      <vt:lpstr>Global Burden of Disease-GBD</vt:lpstr>
      <vt:lpstr>GBD:1990-2019 all age: fall in top 21 </vt:lpstr>
      <vt:lpstr>GBD:1990-2019 (age 50-74): fall in top 16 </vt:lpstr>
      <vt:lpstr>GBD:1990-2019 (age +75): fall in top 8 </vt:lpstr>
      <vt:lpstr>Deaths from falls - 2021</vt:lpstr>
      <vt:lpstr>Facts About older adults Falls </vt:lpstr>
      <vt:lpstr>Nursing home falls worldwide: 18 surveys</vt:lpstr>
      <vt:lpstr>Hospital falls worldwide: 43 surveys</vt:lpstr>
      <vt:lpstr>Iran: 2025 published</vt:lpstr>
      <vt:lpstr>nature-of-injury composition of falls by region: BMJ 2020</vt:lpstr>
      <vt:lpstr>nature-of-injury composition of falls by AGE: BMJ 2020</vt:lpstr>
      <vt:lpstr>The global burden of falls: BMJ</vt:lpstr>
      <vt:lpstr>The burden of falls keys:</vt:lpstr>
      <vt:lpstr>economic impact of falls among older adults</vt:lpstr>
      <vt:lpstr>What has changed?  2025</vt:lpstr>
      <vt:lpstr>PowerPoint Presentation</vt:lpstr>
      <vt:lpstr>Australia 2025</vt:lpstr>
      <vt:lpstr>To check your risk online, visit: www.bit.ly/3o4RiW8 </vt:lpstr>
      <vt:lpstr> fall approach in Older Adults</vt:lpstr>
      <vt:lpstr>PowerPoint Presentation</vt:lpstr>
      <vt:lpstr>Prevention Strategies</vt:lpstr>
      <vt:lpstr>balance training for older adults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2012</dc:creator>
  <cp:lastModifiedBy>Dr-Vali</cp:lastModifiedBy>
  <cp:revision>700</cp:revision>
  <dcterms:created xsi:type="dcterms:W3CDTF">2016-04-03T06:28:31Z</dcterms:created>
  <dcterms:modified xsi:type="dcterms:W3CDTF">2025-07-17T04:50:10Z</dcterms:modified>
</cp:coreProperties>
</file>